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8"/>
  </p:handoutMasterIdLst>
  <p:sldIdLst>
    <p:sldId id="344" r:id="rId2"/>
    <p:sldId id="280" r:id="rId3"/>
    <p:sldId id="281" r:id="rId4"/>
    <p:sldId id="263" r:id="rId5"/>
    <p:sldId id="297" r:id="rId6"/>
    <p:sldId id="299" r:id="rId7"/>
    <p:sldId id="287" r:id="rId8"/>
    <p:sldId id="300" r:id="rId9"/>
    <p:sldId id="346" r:id="rId10"/>
    <p:sldId id="347" r:id="rId11"/>
    <p:sldId id="282" r:id="rId12"/>
    <p:sldId id="348" r:id="rId13"/>
    <p:sldId id="269" r:id="rId14"/>
    <p:sldId id="349" r:id="rId15"/>
    <p:sldId id="325" r:id="rId16"/>
    <p:sldId id="326" r:id="rId17"/>
    <p:sldId id="328" r:id="rId18"/>
    <p:sldId id="329" r:id="rId19"/>
    <p:sldId id="330" r:id="rId20"/>
    <p:sldId id="259" r:id="rId21"/>
    <p:sldId id="257" r:id="rId22"/>
    <p:sldId id="333" r:id="rId23"/>
    <p:sldId id="332" r:id="rId24"/>
    <p:sldId id="343" r:id="rId25"/>
    <p:sldId id="334" r:id="rId26"/>
    <p:sldId id="331" r:id="rId27"/>
    <p:sldId id="316" r:id="rId28"/>
    <p:sldId id="285" r:id="rId29"/>
    <p:sldId id="309" r:id="rId30"/>
    <p:sldId id="311" r:id="rId31"/>
    <p:sldId id="362" r:id="rId32"/>
    <p:sldId id="364" r:id="rId33"/>
    <p:sldId id="319" r:id="rId34"/>
    <p:sldId id="314" r:id="rId35"/>
    <p:sldId id="320" r:id="rId36"/>
    <p:sldId id="366" r:id="rId37"/>
    <p:sldId id="335" r:id="rId38"/>
    <p:sldId id="336" r:id="rId39"/>
    <p:sldId id="337" r:id="rId40"/>
    <p:sldId id="338" r:id="rId41"/>
    <p:sldId id="327" r:id="rId42"/>
    <p:sldId id="339" r:id="rId43"/>
    <p:sldId id="340" r:id="rId44"/>
    <p:sldId id="341" r:id="rId45"/>
    <p:sldId id="323" r:id="rId46"/>
    <p:sldId id="367" r:id="rId47"/>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1EA"/>
    <a:srgbClr val="FF66FF"/>
    <a:srgbClr val="ED7D31"/>
    <a:srgbClr val="FF66CC"/>
    <a:srgbClr val="FFFF9F"/>
    <a:srgbClr val="FFC081"/>
    <a:srgbClr val="DEC8EE"/>
    <a:srgbClr val="FF9BFF"/>
    <a:srgbClr val="FFD9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4" autoAdjust="0"/>
    <p:restoredTop sz="86422" autoAdjust="0"/>
  </p:normalViewPr>
  <p:slideViewPr>
    <p:cSldViewPr snapToGrid="0">
      <p:cViewPr>
        <p:scale>
          <a:sx n="99" d="100"/>
          <a:sy n="99" d="100"/>
        </p:scale>
        <p:origin x="672" y="132"/>
      </p:cViewPr>
      <p:guideLst/>
    </p:cSldViewPr>
  </p:slideViewPr>
  <p:outlineViewPr>
    <p:cViewPr>
      <p:scale>
        <a:sx n="33" d="100"/>
        <a:sy n="33" d="100"/>
      </p:scale>
      <p:origin x="0" y="-64"/>
    </p:cViewPr>
  </p:outlineViewPr>
  <p:notesTextViewPr>
    <p:cViewPr>
      <p:scale>
        <a:sx n="1" d="1"/>
        <a:sy n="1" d="1"/>
      </p:scale>
      <p:origin x="0" y="0"/>
    </p:cViewPr>
  </p:notesTextViewPr>
  <p:sorterViewPr>
    <p:cViewPr varScale="1">
      <p:scale>
        <a:sx n="1" d="1"/>
        <a:sy n="1" d="1"/>
      </p:scale>
      <p:origin x="0" y="-93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稔彦 石和田" userId="91355130cb02fe53" providerId="LiveId" clId="{0B0DC9B2-85D9-4275-B0EF-D44C6668F5F6}"/>
    <pc:docChg chg="modSld">
      <pc:chgData name="稔彦 石和田" userId="91355130cb02fe53" providerId="LiveId" clId="{0B0DC9B2-85D9-4275-B0EF-D44C6668F5F6}" dt="2020-06-17T05:55:35.581" v="250" actId="20577"/>
      <pc:docMkLst>
        <pc:docMk/>
      </pc:docMkLst>
      <pc:sldChg chg="modSp mod">
        <pc:chgData name="稔彦 石和田" userId="91355130cb02fe53" providerId="LiveId" clId="{0B0DC9B2-85D9-4275-B0EF-D44C6668F5F6}" dt="2020-06-13T22:17:59.857" v="74"/>
        <pc:sldMkLst>
          <pc:docMk/>
          <pc:sldMk cId="708133842" sldId="259"/>
        </pc:sldMkLst>
        <pc:spChg chg="mod">
          <ac:chgData name="稔彦 石和田" userId="91355130cb02fe53" providerId="LiveId" clId="{0B0DC9B2-85D9-4275-B0EF-D44C6668F5F6}" dt="2020-06-13T22:17:59.857" v="74"/>
          <ac:spMkLst>
            <pc:docMk/>
            <pc:sldMk cId="708133842" sldId="259"/>
            <ac:spMk id="4" creationId="{00000000-0000-0000-0000-000000000000}"/>
          </ac:spMkLst>
        </pc:spChg>
      </pc:sldChg>
      <pc:sldChg chg="modSp mod">
        <pc:chgData name="稔彦 石和田" userId="91355130cb02fe53" providerId="LiveId" clId="{0B0DC9B2-85D9-4275-B0EF-D44C6668F5F6}" dt="2020-06-13T22:16:00.107" v="12"/>
        <pc:sldMkLst>
          <pc:docMk/>
          <pc:sldMk cId="2581199198" sldId="263"/>
        </pc:sldMkLst>
        <pc:spChg chg="mod">
          <ac:chgData name="稔彦 石和田" userId="91355130cb02fe53" providerId="LiveId" clId="{0B0DC9B2-85D9-4275-B0EF-D44C6668F5F6}" dt="2020-06-13T22:16:00.107" v="12"/>
          <ac:spMkLst>
            <pc:docMk/>
            <pc:sldMk cId="2581199198" sldId="263"/>
            <ac:spMk id="2" creationId="{00000000-0000-0000-0000-000000000000}"/>
          </ac:spMkLst>
        </pc:spChg>
      </pc:sldChg>
      <pc:sldChg chg="modSp mod">
        <pc:chgData name="稔彦 石和田" userId="91355130cb02fe53" providerId="LiveId" clId="{0B0DC9B2-85D9-4275-B0EF-D44C6668F5F6}" dt="2020-06-13T22:17:20.581" v="58" actId="20577"/>
        <pc:sldMkLst>
          <pc:docMk/>
          <pc:sldMk cId="2756100240" sldId="282"/>
        </pc:sldMkLst>
        <pc:spChg chg="mod">
          <ac:chgData name="稔彦 石和田" userId="91355130cb02fe53" providerId="LiveId" clId="{0B0DC9B2-85D9-4275-B0EF-D44C6668F5F6}" dt="2020-06-13T22:17:20.581" v="58" actId="20577"/>
          <ac:spMkLst>
            <pc:docMk/>
            <pc:sldMk cId="2756100240" sldId="282"/>
            <ac:spMk id="4" creationId="{00000000-0000-0000-0000-000000000000}"/>
          </ac:spMkLst>
        </pc:spChg>
      </pc:sldChg>
      <pc:sldChg chg="modSp mod">
        <pc:chgData name="稔彦 石和田" userId="91355130cb02fe53" providerId="LiveId" clId="{0B0DC9B2-85D9-4275-B0EF-D44C6668F5F6}" dt="2020-06-13T22:18:19.154" v="76" actId="1076"/>
        <pc:sldMkLst>
          <pc:docMk/>
          <pc:sldMk cId="2834521503" sldId="332"/>
        </pc:sldMkLst>
        <pc:spChg chg="mod">
          <ac:chgData name="稔彦 石和田" userId="91355130cb02fe53" providerId="LiveId" clId="{0B0DC9B2-85D9-4275-B0EF-D44C6668F5F6}" dt="2020-06-13T22:18:19.154" v="76" actId="1076"/>
          <ac:spMkLst>
            <pc:docMk/>
            <pc:sldMk cId="2834521503" sldId="332"/>
            <ac:spMk id="3" creationId="{B834AE12-5671-4BDE-BFB6-A63FBB3A446B}"/>
          </ac:spMkLst>
        </pc:spChg>
      </pc:sldChg>
      <pc:sldChg chg="modSp mod">
        <pc:chgData name="稔彦 石和田" userId="91355130cb02fe53" providerId="LiveId" clId="{0B0DC9B2-85D9-4275-B0EF-D44C6668F5F6}" dt="2020-06-17T05:55:35.581" v="250" actId="20577"/>
        <pc:sldMkLst>
          <pc:docMk/>
          <pc:sldMk cId="681510269" sldId="344"/>
        </pc:sldMkLst>
        <pc:spChg chg="mod">
          <ac:chgData name="稔彦 石和田" userId="91355130cb02fe53" providerId="LiveId" clId="{0B0DC9B2-85D9-4275-B0EF-D44C6668F5F6}" dt="2020-06-17T05:55:35.581" v="250" actId="20577"/>
          <ac:spMkLst>
            <pc:docMk/>
            <pc:sldMk cId="681510269" sldId="344"/>
            <ac:spMk id="6" creationId="{00000000-0000-0000-0000-000000000000}"/>
          </ac:spMkLst>
        </pc:spChg>
      </pc:sldChg>
      <pc:sldChg chg="modSp mod">
        <pc:chgData name="稔彦 石和田" userId="91355130cb02fe53" providerId="LiveId" clId="{0B0DC9B2-85D9-4275-B0EF-D44C6668F5F6}" dt="2020-06-13T22:16:24.214" v="13" actId="255"/>
        <pc:sldMkLst>
          <pc:docMk/>
          <pc:sldMk cId="920277768" sldId="347"/>
        </pc:sldMkLst>
        <pc:spChg chg="mod">
          <ac:chgData name="稔彦 石和田" userId="91355130cb02fe53" providerId="LiveId" clId="{0B0DC9B2-85D9-4275-B0EF-D44C6668F5F6}" dt="2020-06-13T22:16:24.214" v="13" actId="255"/>
          <ac:spMkLst>
            <pc:docMk/>
            <pc:sldMk cId="920277768" sldId="347"/>
            <ac:spMk id="3"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30003;&#36796;&#26360;&#65396;&#65400;&#65405;&#65422;&#65439;&#65392;&#654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20104;&#35386;&#31080;&#65396;&#65400;&#65405;&#65422;&#65439;&#65392;&#6541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30003;&#36796;&#26360;&#65396;&#65400;&#65405;&#65422;&#65439;&#65392;&#6541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20104;&#35386;&#31080;&#65396;&#65400;&#65405;&#65422;&#65439;&#65392;&#6541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30003;&#36796;&#26360;&#65396;&#65400;&#65405;&#65422;&#65439;&#65392;&#6541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20104;&#35386;&#31080;&#65396;&#65400;&#65405;&#65422;&#65439;&#65392;&#6541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12510;&#12452;&#12501;&#12449;&#12452;&#12523;\&#21315;&#33865;&#24066;MR\&#12487;&#12540;&#12479;2019.11.21\191120%20&#30003;&#36796;&#26360;&#65396;&#65400;&#65405;&#65422;&#65439;&#65392;&#65412;.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lumMod val="40000"/>
                <a:lumOff val="6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722A-4823-9525-3C6C5E6E2969}"/>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722A-4823-9525-3C6C5E6E2969}"/>
              </c:ext>
            </c:extLst>
          </c:dPt>
          <c:dPt>
            <c:idx val="2"/>
            <c:bubble3D val="0"/>
            <c:spPr>
              <a:solidFill>
                <a:srgbClr val="FF9BFF"/>
              </a:solidFill>
              <a:ln w="19050">
                <a:solidFill>
                  <a:schemeClr val="lt1"/>
                </a:solidFill>
              </a:ln>
              <a:effectLst/>
            </c:spPr>
            <c:extLst>
              <c:ext xmlns:c16="http://schemas.microsoft.com/office/drawing/2014/chart" uri="{C3380CC4-5D6E-409C-BE32-E72D297353CC}">
                <c16:uniqueId val="{00000005-722A-4823-9525-3C6C5E6E2969}"/>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722A-4823-9525-3C6C5E6E2969}"/>
              </c:ext>
            </c:extLst>
          </c:dPt>
          <c:cat>
            <c:strRef>
              <c:f>Sheet3!$BX$11:$BX$14</c:f>
              <c:strCache>
                <c:ptCount val="4"/>
                <c:pt idx="0">
                  <c:v>01 内科</c:v>
                </c:pt>
                <c:pt idx="1">
                  <c:v>02 小児科</c:v>
                </c:pt>
                <c:pt idx="2">
                  <c:v>03 産婦人科</c:v>
                </c:pt>
                <c:pt idx="3">
                  <c:v>04 その他</c:v>
                </c:pt>
              </c:strCache>
            </c:strRef>
          </c:cat>
          <c:val>
            <c:numRef>
              <c:f>Sheet3!$BY$11:$BY$14</c:f>
              <c:numCache>
                <c:formatCode>General</c:formatCode>
                <c:ptCount val="4"/>
                <c:pt idx="0">
                  <c:v>3085</c:v>
                </c:pt>
                <c:pt idx="1">
                  <c:v>551</c:v>
                </c:pt>
                <c:pt idx="2">
                  <c:v>856</c:v>
                </c:pt>
                <c:pt idx="3">
                  <c:v>307</c:v>
                </c:pt>
              </c:numCache>
            </c:numRef>
          </c:val>
          <c:extLst>
            <c:ext xmlns:c16="http://schemas.microsoft.com/office/drawing/2014/chart" uri="{C3380CC4-5D6E-409C-BE32-E72D297353CC}">
              <c16:uniqueId val="{00000008-722A-4823-9525-3C6C5E6E29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38BC-414F-B27E-11CAFD00C685}"/>
              </c:ext>
            </c:extLst>
          </c:dPt>
          <c:dPt>
            <c:idx val="1"/>
            <c:bubble3D val="0"/>
            <c:spPr>
              <a:solidFill>
                <a:srgbClr val="FF9BFF"/>
              </a:solidFill>
              <a:ln w="19050">
                <a:solidFill>
                  <a:schemeClr val="lt1"/>
                </a:solidFill>
              </a:ln>
              <a:effectLst/>
            </c:spPr>
            <c:extLst>
              <c:ext xmlns:c16="http://schemas.microsoft.com/office/drawing/2014/chart" uri="{C3380CC4-5D6E-409C-BE32-E72D297353CC}">
                <c16:uniqueId val="{00000003-38BC-414F-B27E-11CAFD00C685}"/>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38BC-414F-B27E-11CAFD00C68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BC-414F-B27E-11CAFD00C685}"/>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38BC-414F-B27E-11CAFD00C68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8BC-414F-B27E-11CAFD00C685}"/>
              </c:ext>
            </c:extLst>
          </c:dPt>
          <c:cat>
            <c:strRef>
              <c:f>Sheet3!$M$4:$M$9</c:f>
              <c:strCache>
                <c:ptCount val="6"/>
                <c:pt idx="0">
                  <c:v>千葉市事業</c:v>
                </c:pt>
                <c:pt idx="1">
                  <c:v>妊婦健診</c:v>
                </c:pt>
                <c:pt idx="2">
                  <c:v>自費検査</c:v>
                </c:pt>
                <c:pt idx="3">
                  <c:v>千葉県・船橋市・柏市の検査</c:v>
                </c:pt>
                <c:pt idx="4">
                  <c:v>その他</c:v>
                </c:pt>
                <c:pt idx="5">
                  <c:v>未記載</c:v>
                </c:pt>
              </c:strCache>
            </c:strRef>
          </c:cat>
          <c:val>
            <c:numRef>
              <c:f>Sheet3!$N$4:$N$9</c:f>
              <c:numCache>
                <c:formatCode>General</c:formatCode>
                <c:ptCount val="6"/>
                <c:pt idx="0">
                  <c:v>1277</c:v>
                </c:pt>
                <c:pt idx="1">
                  <c:v>391</c:v>
                </c:pt>
                <c:pt idx="2">
                  <c:v>294</c:v>
                </c:pt>
                <c:pt idx="3">
                  <c:v>30</c:v>
                </c:pt>
                <c:pt idx="4">
                  <c:v>607</c:v>
                </c:pt>
                <c:pt idx="5">
                  <c:v>14</c:v>
                </c:pt>
              </c:numCache>
            </c:numRef>
          </c:val>
          <c:extLst>
            <c:ext xmlns:c16="http://schemas.microsoft.com/office/drawing/2014/chart" uri="{C3380CC4-5D6E-409C-BE32-E72D297353CC}">
              <c16:uniqueId val="{0000000C-38BC-414F-B27E-11CAFD00C6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lumMod val="40000"/>
                <a:lumOff val="6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49F9-4C95-9F5F-D4BC413485DC}"/>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49F9-4C95-9F5F-D4BC413485DC}"/>
              </c:ext>
            </c:extLst>
          </c:dPt>
          <c:dPt>
            <c:idx val="2"/>
            <c:bubble3D val="0"/>
            <c:spPr>
              <a:solidFill>
                <a:srgbClr val="FF9BFF"/>
              </a:solidFill>
              <a:ln w="19050">
                <a:solidFill>
                  <a:schemeClr val="lt1"/>
                </a:solidFill>
              </a:ln>
              <a:effectLst/>
            </c:spPr>
            <c:extLst>
              <c:ext xmlns:c16="http://schemas.microsoft.com/office/drawing/2014/chart" uri="{C3380CC4-5D6E-409C-BE32-E72D297353CC}">
                <c16:uniqueId val="{00000005-49F9-4C95-9F5F-D4BC413485DC}"/>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49F9-4C95-9F5F-D4BC413485DC}"/>
              </c:ext>
            </c:extLst>
          </c:dPt>
          <c:cat>
            <c:strRef>
              <c:f>Sheet3!$BX$11:$BX$14</c:f>
              <c:strCache>
                <c:ptCount val="4"/>
                <c:pt idx="0">
                  <c:v>01 内科</c:v>
                </c:pt>
                <c:pt idx="1">
                  <c:v>02 小児科</c:v>
                </c:pt>
                <c:pt idx="2">
                  <c:v>03 産婦人科</c:v>
                </c:pt>
                <c:pt idx="3">
                  <c:v>04 その他</c:v>
                </c:pt>
              </c:strCache>
            </c:strRef>
          </c:cat>
          <c:val>
            <c:numRef>
              <c:f>Sheet3!$BY$11:$BY$14</c:f>
              <c:numCache>
                <c:formatCode>General</c:formatCode>
                <c:ptCount val="4"/>
                <c:pt idx="0">
                  <c:v>3085</c:v>
                </c:pt>
                <c:pt idx="1">
                  <c:v>551</c:v>
                </c:pt>
                <c:pt idx="2">
                  <c:v>856</c:v>
                </c:pt>
                <c:pt idx="3">
                  <c:v>307</c:v>
                </c:pt>
              </c:numCache>
            </c:numRef>
          </c:val>
          <c:extLst>
            <c:ext xmlns:c16="http://schemas.microsoft.com/office/drawing/2014/chart" uri="{C3380CC4-5D6E-409C-BE32-E72D297353CC}">
              <c16:uniqueId val="{00000008-49F9-4C95-9F5F-D4BC413485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C0B6-4D6D-B70A-5EA817FBA816}"/>
              </c:ext>
            </c:extLst>
          </c:dPt>
          <c:dPt>
            <c:idx val="1"/>
            <c:bubble3D val="0"/>
            <c:spPr>
              <a:solidFill>
                <a:srgbClr val="FF9BFF"/>
              </a:solidFill>
              <a:ln w="19050">
                <a:solidFill>
                  <a:schemeClr val="lt1"/>
                </a:solidFill>
              </a:ln>
              <a:effectLst/>
            </c:spPr>
            <c:extLst>
              <c:ext xmlns:c16="http://schemas.microsoft.com/office/drawing/2014/chart" uri="{C3380CC4-5D6E-409C-BE32-E72D297353CC}">
                <c16:uniqueId val="{00000003-C0B6-4D6D-B70A-5EA817FBA816}"/>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C0B6-4D6D-B70A-5EA817FBA81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0B6-4D6D-B70A-5EA817FBA816}"/>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C0B6-4D6D-B70A-5EA817FBA81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0B6-4D6D-B70A-5EA817FBA816}"/>
              </c:ext>
            </c:extLst>
          </c:dPt>
          <c:cat>
            <c:strRef>
              <c:f>Sheet3!$M$4:$M$9</c:f>
              <c:strCache>
                <c:ptCount val="6"/>
                <c:pt idx="0">
                  <c:v>千葉市事業</c:v>
                </c:pt>
                <c:pt idx="1">
                  <c:v>妊婦健診</c:v>
                </c:pt>
                <c:pt idx="2">
                  <c:v>自費検査</c:v>
                </c:pt>
                <c:pt idx="3">
                  <c:v>千葉県・船橋市・柏市の検査</c:v>
                </c:pt>
                <c:pt idx="4">
                  <c:v>その他</c:v>
                </c:pt>
                <c:pt idx="5">
                  <c:v>未記載</c:v>
                </c:pt>
              </c:strCache>
            </c:strRef>
          </c:cat>
          <c:val>
            <c:numRef>
              <c:f>Sheet3!$N$4:$N$9</c:f>
              <c:numCache>
                <c:formatCode>General</c:formatCode>
                <c:ptCount val="6"/>
                <c:pt idx="0">
                  <c:v>1277</c:v>
                </c:pt>
                <c:pt idx="1">
                  <c:v>391</c:v>
                </c:pt>
                <c:pt idx="2">
                  <c:v>294</c:v>
                </c:pt>
                <c:pt idx="3">
                  <c:v>30</c:v>
                </c:pt>
                <c:pt idx="4">
                  <c:v>607</c:v>
                </c:pt>
                <c:pt idx="5">
                  <c:v>14</c:v>
                </c:pt>
              </c:numCache>
            </c:numRef>
          </c:val>
          <c:extLst>
            <c:ext xmlns:c16="http://schemas.microsoft.com/office/drawing/2014/chart" uri="{C3380CC4-5D6E-409C-BE32-E72D297353CC}">
              <c16:uniqueId val="{0000000C-C0B6-4D6D-B70A-5EA817FBA8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lumMod val="40000"/>
                <a:lumOff val="6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1606-4E13-9EE5-8B12D4EAAA7A}"/>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1606-4E13-9EE5-8B12D4EAAA7A}"/>
              </c:ext>
            </c:extLst>
          </c:dPt>
          <c:dPt>
            <c:idx val="2"/>
            <c:bubble3D val="0"/>
            <c:spPr>
              <a:solidFill>
                <a:srgbClr val="FF9BFF"/>
              </a:solidFill>
              <a:ln w="19050">
                <a:solidFill>
                  <a:schemeClr val="lt1"/>
                </a:solidFill>
              </a:ln>
              <a:effectLst/>
            </c:spPr>
            <c:extLst>
              <c:ext xmlns:c16="http://schemas.microsoft.com/office/drawing/2014/chart" uri="{C3380CC4-5D6E-409C-BE32-E72D297353CC}">
                <c16:uniqueId val="{00000005-1606-4E13-9EE5-8B12D4EAAA7A}"/>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1606-4E13-9EE5-8B12D4EAAA7A}"/>
              </c:ext>
            </c:extLst>
          </c:dPt>
          <c:cat>
            <c:strRef>
              <c:f>Sheet3!$BX$11:$BX$14</c:f>
              <c:strCache>
                <c:ptCount val="4"/>
                <c:pt idx="0">
                  <c:v>01 内科</c:v>
                </c:pt>
                <c:pt idx="1">
                  <c:v>02 小児科</c:v>
                </c:pt>
                <c:pt idx="2">
                  <c:v>03 産婦人科</c:v>
                </c:pt>
                <c:pt idx="3">
                  <c:v>04 その他</c:v>
                </c:pt>
              </c:strCache>
            </c:strRef>
          </c:cat>
          <c:val>
            <c:numRef>
              <c:f>Sheet3!$BY$11:$BY$14</c:f>
              <c:numCache>
                <c:formatCode>General</c:formatCode>
                <c:ptCount val="4"/>
                <c:pt idx="0">
                  <c:v>3085</c:v>
                </c:pt>
                <c:pt idx="1">
                  <c:v>551</c:v>
                </c:pt>
                <c:pt idx="2">
                  <c:v>856</c:v>
                </c:pt>
                <c:pt idx="3">
                  <c:v>307</c:v>
                </c:pt>
              </c:numCache>
            </c:numRef>
          </c:val>
          <c:extLst>
            <c:ext xmlns:c16="http://schemas.microsoft.com/office/drawing/2014/chart" uri="{C3380CC4-5D6E-409C-BE32-E72D297353CC}">
              <c16:uniqueId val="{00000008-1606-4E13-9EE5-8B12D4EAAA7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954E-43E7-A5E0-5C76B5F0C1B0}"/>
              </c:ext>
            </c:extLst>
          </c:dPt>
          <c:dPt>
            <c:idx val="1"/>
            <c:bubble3D val="0"/>
            <c:spPr>
              <a:solidFill>
                <a:srgbClr val="FF9BFF"/>
              </a:solidFill>
              <a:ln w="19050">
                <a:solidFill>
                  <a:schemeClr val="lt1"/>
                </a:solidFill>
              </a:ln>
              <a:effectLst/>
            </c:spPr>
            <c:extLst>
              <c:ext xmlns:c16="http://schemas.microsoft.com/office/drawing/2014/chart" uri="{C3380CC4-5D6E-409C-BE32-E72D297353CC}">
                <c16:uniqueId val="{00000003-954E-43E7-A5E0-5C76B5F0C1B0}"/>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954E-43E7-A5E0-5C76B5F0C1B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4E-43E7-A5E0-5C76B5F0C1B0}"/>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954E-43E7-A5E0-5C76B5F0C1B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54E-43E7-A5E0-5C76B5F0C1B0}"/>
              </c:ext>
            </c:extLst>
          </c:dPt>
          <c:cat>
            <c:strRef>
              <c:f>Sheet3!$M$4:$M$9</c:f>
              <c:strCache>
                <c:ptCount val="6"/>
                <c:pt idx="0">
                  <c:v>千葉市事業</c:v>
                </c:pt>
                <c:pt idx="1">
                  <c:v>妊婦健診</c:v>
                </c:pt>
                <c:pt idx="2">
                  <c:v>自費検査</c:v>
                </c:pt>
                <c:pt idx="3">
                  <c:v>千葉県・船橋市・柏市の検査</c:v>
                </c:pt>
                <c:pt idx="4">
                  <c:v>その他</c:v>
                </c:pt>
                <c:pt idx="5">
                  <c:v>未記載</c:v>
                </c:pt>
              </c:strCache>
            </c:strRef>
          </c:cat>
          <c:val>
            <c:numRef>
              <c:f>Sheet3!$N$4:$N$9</c:f>
              <c:numCache>
                <c:formatCode>General</c:formatCode>
                <c:ptCount val="6"/>
                <c:pt idx="0">
                  <c:v>1277</c:v>
                </c:pt>
                <c:pt idx="1">
                  <c:v>391</c:v>
                </c:pt>
                <c:pt idx="2">
                  <c:v>294</c:v>
                </c:pt>
                <c:pt idx="3">
                  <c:v>30</c:v>
                </c:pt>
                <c:pt idx="4">
                  <c:v>607</c:v>
                </c:pt>
                <c:pt idx="5">
                  <c:v>14</c:v>
                </c:pt>
              </c:numCache>
            </c:numRef>
          </c:val>
          <c:extLst>
            <c:ext xmlns:c16="http://schemas.microsoft.com/office/drawing/2014/chart" uri="{C3380CC4-5D6E-409C-BE32-E72D297353CC}">
              <c16:uniqueId val="{0000000C-954E-43E7-A5E0-5C76B5F0C1B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Sheet3!$CF$3</c:f>
              <c:strCache>
                <c:ptCount val="1"/>
                <c:pt idx="0">
                  <c:v>日曜日</c:v>
                </c:pt>
              </c:strCache>
            </c:strRef>
          </c:tx>
          <c:spPr>
            <a:solidFill>
              <a:schemeClr val="bg2">
                <a:lumMod val="90000"/>
              </a:schemeClr>
            </a:solidFill>
            <a:ln>
              <a:noFill/>
            </a:ln>
            <a:effectLst/>
          </c:spPr>
          <c:invertIfNegative val="0"/>
          <c:val>
            <c:numRef>
              <c:f>Sheet3!$CG$3:$CH$3</c:f>
              <c:numCache>
                <c:formatCode>General</c:formatCode>
                <c:ptCount val="2"/>
                <c:pt idx="0">
                  <c:v>182</c:v>
                </c:pt>
                <c:pt idx="1">
                  <c:v>87</c:v>
                </c:pt>
              </c:numCache>
            </c:numRef>
          </c:val>
          <c:extLst>
            <c:ext xmlns:c16="http://schemas.microsoft.com/office/drawing/2014/chart" uri="{C3380CC4-5D6E-409C-BE32-E72D297353CC}">
              <c16:uniqueId val="{00000000-FD70-4B59-A163-A1E8659BAC3C}"/>
            </c:ext>
          </c:extLst>
        </c:ser>
        <c:ser>
          <c:idx val="1"/>
          <c:order val="1"/>
          <c:tx>
            <c:strRef>
              <c:f>Sheet3!$CF$4</c:f>
              <c:strCache>
                <c:ptCount val="1"/>
                <c:pt idx="0">
                  <c:v>土曜日</c:v>
                </c:pt>
              </c:strCache>
            </c:strRef>
          </c:tx>
          <c:spPr>
            <a:solidFill>
              <a:schemeClr val="accent1"/>
            </a:solidFill>
            <a:ln>
              <a:noFill/>
            </a:ln>
            <a:effectLst/>
          </c:spPr>
          <c:invertIfNegative val="0"/>
          <c:val>
            <c:numRef>
              <c:f>Sheet3!$CG$4:$CH$4</c:f>
              <c:numCache>
                <c:formatCode>General</c:formatCode>
                <c:ptCount val="2"/>
                <c:pt idx="0">
                  <c:v>2294</c:v>
                </c:pt>
                <c:pt idx="1">
                  <c:v>922</c:v>
                </c:pt>
              </c:numCache>
            </c:numRef>
          </c:val>
          <c:extLst>
            <c:ext xmlns:c16="http://schemas.microsoft.com/office/drawing/2014/chart" uri="{C3380CC4-5D6E-409C-BE32-E72D297353CC}">
              <c16:uniqueId val="{00000001-FD70-4B59-A163-A1E8659BAC3C}"/>
            </c:ext>
          </c:extLst>
        </c:ser>
        <c:ser>
          <c:idx val="2"/>
          <c:order val="2"/>
          <c:tx>
            <c:strRef>
              <c:f>Sheet3!$CF$5</c:f>
              <c:strCache>
                <c:ptCount val="1"/>
                <c:pt idx="0">
                  <c:v>金曜日</c:v>
                </c:pt>
              </c:strCache>
            </c:strRef>
          </c:tx>
          <c:spPr>
            <a:solidFill>
              <a:srgbClr val="FFC081"/>
            </a:solidFill>
            <a:ln>
              <a:noFill/>
            </a:ln>
            <a:effectLst/>
          </c:spPr>
          <c:invertIfNegative val="0"/>
          <c:val>
            <c:numRef>
              <c:f>Sheet3!$CG$5:$CH$5</c:f>
              <c:numCache>
                <c:formatCode>General</c:formatCode>
                <c:ptCount val="2"/>
                <c:pt idx="0">
                  <c:v>1356</c:v>
                </c:pt>
                <c:pt idx="1">
                  <c:v>513</c:v>
                </c:pt>
              </c:numCache>
            </c:numRef>
          </c:val>
          <c:extLst>
            <c:ext xmlns:c16="http://schemas.microsoft.com/office/drawing/2014/chart" uri="{C3380CC4-5D6E-409C-BE32-E72D297353CC}">
              <c16:uniqueId val="{00000002-FD70-4B59-A163-A1E8659BAC3C}"/>
            </c:ext>
          </c:extLst>
        </c:ser>
        <c:ser>
          <c:idx val="3"/>
          <c:order val="3"/>
          <c:tx>
            <c:strRef>
              <c:f>Sheet3!$CF$6</c:f>
              <c:strCache>
                <c:ptCount val="1"/>
                <c:pt idx="0">
                  <c:v>木曜日</c:v>
                </c:pt>
              </c:strCache>
            </c:strRef>
          </c:tx>
          <c:spPr>
            <a:solidFill>
              <a:srgbClr val="DEC8EE"/>
            </a:solidFill>
            <a:ln>
              <a:noFill/>
            </a:ln>
            <a:effectLst/>
          </c:spPr>
          <c:invertIfNegative val="0"/>
          <c:val>
            <c:numRef>
              <c:f>Sheet3!$CG$6:$CH$6</c:f>
              <c:numCache>
                <c:formatCode>General</c:formatCode>
                <c:ptCount val="2"/>
                <c:pt idx="0">
                  <c:v>1055</c:v>
                </c:pt>
                <c:pt idx="1">
                  <c:v>383</c:v>
                </c:pt>
              </c:numCache>
            </c:numRef>
          </c:val>
          <c:extLst>
            <c:ext xmlns:c16="http://schemas.microsoft.com/office/drawing/2014/chart" uri="{C3380CC4-5D6E-409C-BE32-E72D297353CC}">
              <c16:uniqueId val="{00000003-FD70-4B59-A163-A1E8659BAC3C}"/>
            </c:ext>
          </c:extLst>
        </c:ser>
        <c:ser>
          <c:idx val="4"/>
          <c:order val="4"/>
          <c:tx>
            <c:strRef>
              <c:f>Sheet3!$CF$7</c:f>
              <c:strCache>
                <c:ptCount val="1"/>
                <c:pt idx="0">
                  <c:v>水曜日</c:v>
                </c:pt>
              </c:strCache>
            </c:strRef>
          </c:tx>
          <c:spPr>
            <a:solidFill>
              <a:srgbClr val="FFFF9F"/>
            </a:solidFill>
            <a:ln>
              <a:noFill/>
            </a:ln>
            <a:effectLst/>
          </c:spPr>
          <c:invertIfNegative val="0"/>
          <c:val>
            <c:numRef>
              <c:f>Sheet3!$CG$7:$CH$7</c:f>
              <c:numCache>
                <c:formatCode>General</c:formatCode>
                <c:ptCount val="2"/>
                <c:pt idx="0">
                  <c:v>1252</c:v>
                </c:pt>
                <c:pt idx="1">
                  <c:v>396</c:v>
                </c:pt>
              </c:numCache>
            </c:numRef>
          </c:val>
          <c:extLst>
            <c:ext xmlns:c16="http://schemas.microsoft.com/office/drawing/2014/chart" uri="{C3380CC4-5D6E-409C-BE32-E72D297353CC}">
              <c16:uniqueId val="{00000004-FD70-4B59-A163-A1E8659BAC3C}"/>
            </c:ext>
          </c:extLst>
        </c:ser>
        <c:ser>
          <c:idx val="5"/>
          <c:order val="5"/>
          <c:tx>
            <c:strRef>
              <c:f>Sheet3!$CF$8</c:f>
              <c:strCache>
                <c:ptCount val="1"/>
                <c:pt idx="0">
                  <c:v>火曜日</c:v>
                </c:pt>
              </c:strCache>
            </c:strRef>
          </c:tx>
          <c:spPr>
            <a:solidFill>
              <a:schemeClr val="accent6">
                <a:lumMod val="40000"/>
                <a:lumOff val="60000"/>
              </a:schemeClr>
            </a:solidFill>
            <a:ln>
              <a:noFill/>
            </a:ln>
            <a:effectLst/>
          </c:spPr>
          <c:invertIfNegative val="0"/>
          <c:val>
            <c:numRef>
              <c:f>Sheet3!$CG$8:$CH$8</c:f>
              <c:numCache>
                <c:formatCode>General</c:formatCode>
                <c:ptCount val="2"/>
                <c:pt idx="0">
                  <c:v>1364</c:v>
                </c:pt>
                <c:pt idx="1">
                  <c:v>450</c:v>
                </c:pt>
              </c:numCache>
            </c:numRef>
          </c:val>
          <c:extLst>
            <c:ext xmlns:c16="http://schemas.microsoft.com/office/drawing/2014/chart" uri="{C3380CC4-5D6E-409C-BE32-E72D297353CC}">
              <c16:uniqueId val="{00000005-FD70-4B59-A163-A1E8659BAC3C}"/>
            </c:ext>
          </c:extLst>
        </c:ser>
        <c:ser>
          <c:idx val="6"/>
          <c:order val="6"/>
          <c:tx>
            <c:strRef>
              <c:f>Sheet3!$CF$9</c:f>
              <c:strCache>
                <c:ptCount val="1"/>
                <c:pt idx="0">
                  <c:v>月曜日</c:v>
                </c:pt>
              </c:strCache>
            </c:strRef>
          </c:tx>
          <c:spPr>
            <a:solidFill>
              <a:schemeClr val="accent2">
                <a:lumMod val="40000"/>
                <a:lumOff val="60000"/>
              </a:schemeClr>
            </a:solidFill>
            <a:ln>
              <a:noFill/>
            </a:ln>
            <a:effectLst/>
          </c:spPr>
          <c:invertIfNegative val="0"/>
          <c:val>
            <c:numRef>
              <c:f>Sheet3!$CG$9:$CH$9</c:f>
              <c:numCache>
                <c:formatCode>General</c:formatCode>
                <c:ptCount val="2"/>
                <c:pt idx="0">
                  <c:v>1411</c:v>
                </c:pt>
                <c:pt idx="1">
                  <c:v>496</c:v>
                </c:pt>
              </c:numCache>
            </c:numRef>
          </c:val>
          <c:extLst>
            <c:ext xmlns:c16="http://schemas.microsoft.com/office/drawing/2014/chart" uri="{C3380CC4-5D6E-409C-BE32-E72D297353CC}">
              <c16:uniqueId val="{00000006-FD70-4B59-A163-A1E8659BAC3C}"/>
            </c:ext>
          </c:extLst>
        </c:ser>
        <c:dLbls>
          <c:showLegendKey val="0"/>
          <c:showVal val="0"/>
          <c:showCatName val="0"/>
          <c:showSerName val="0"/>
          <c:showPercent val="0"/>
          <c:showBubbleSize val="0"/>
        </c:dLbls>
        <c:gapWidth val="25"/>
        <c:overlap val="100"/>
        <c:axId val="440884416"/>
        <c:axId val="440884808"/>
      </c:barChart>
      <c:catAx>
        <c:axId val="440884416"/>
        <c:scaling>
          <c:orientation val="minMax"/>
        </c:scaling>
        <c:delete val="1"/>
        <c:axPos val="b"/>
        <c:numFmt formatCode="General" sourceLinked="1"/>
        <c:majorTickMark val="none"/>
        <c:minorTickMark val="none"/>
        <c:tickLblPos val="nextTo"/>
        <c:crossAx val="440884808"/>
        <c:crosses val="autoZero"/>
        <c:auto val="1"/>
        <c:lblAlgn val="ctr"/>
        <c:lblOffset val="100"/>
        <c:noMultiLvlLbl val="0"/>
      </c:catAx>
      <c:valAx>
        <c:axId val="440884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440884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B445B72-C4C6-49ED-81B5-E6131C87F816}" type="datetimeFigureOut">
              <a:rPr kumimoji="1" lang="ja-JP" altLang="en-US" smtClean="0"/>
              <a:t>2020/6/17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34CDDB1-2857-4C7B-B97E-0DC7CF8DDDDA}" type="slidenum">
              <a:rPr kumimoji="1" lang="ja-JP" altLang="en-US" smtClean="0"/>
              <a:t>‹#›</a:t>
            </a:fld>
            <a:endParaRPr kumimoji="1" lang="ja-JP" altLang="en-US"/>
          </a:p>
        </p:txBody>
      </p:sp>
    </p:spTree>
    <p:extLst>
      <p:ext uri="{BB962C8B-B14F-4D97-AF65-F5344CB8AC3E}">
        <p14:creationId xmlns:p14="http://schemas.microsoft.com/office/powerpoint/2010/main" val="196950260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486267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3868106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57371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40258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31480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31871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45522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405120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71610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99000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2020/6/17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427307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78C83-66E8-4887-818F-ABEF77F72446}" type="datetimeFigureOut">
              <a:rPr kumimoji="1" lang="ja-JP" altLang="en-US" smtClean="0"/>
              <a:t>2020/6/17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3285304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4.png"/><Relationship Id="rId2" Type="http://schemas.microsoft.com/office/2007/relationships/media" Target="../media/media27.m4a"/><Relationship Id="rId1" Type="http://schemas.openxmlformats.org/officeDocument/2006/relationships/tags" Target="../tags/tag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chart" Target="../charts/chart6.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4.png"/><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450760" y="203025"/>
            <a:ext cx="8062174" cy="2062103"/>
          </a:xfrm>
          <a:prstGeom prst="rect">
            <a:avLst/>
          </a:prstGeom>
        </p:spPr>
        <p:txBody>
          <a:bodyPr wrap="square">
            <a:spAutoFit/>
          </a:bodyPr>
          <a:lstStyle/>
          <a:p>
            <a:pPr algn="ctr"/>
            <a:r>
              <a:rPr lang="en-US" altLang="ja-JP" sz="3200" dirty="0"/>
              <a:t>2019</a:t>
            </a:r>
            <a:r>
              <a:rPr lang="ja-JP" altLang="en-US" sz="3200" dirty="0"/>
              <a:t>年度</a:t>
            </a:r>
            <a:r>
              <a:rPr lang="ja-JP" altLang="ja-JP" sz="3200" dirty="0"/>
              <a:t>千葉市</a:t>
            </a:r>
            <a:r>
              <a:rPr lang="ja-JP" altLang="en-US" sz="3200" dirty="0"/>
              <a:t>・大学等共同研究事業報告</a:t>
            </a:r>
            <a:endParaRPr lang="en-US" altLang="ja-JP" sz="3200" dirty="0"/>
          </a:p>
          <a:p>
            <a:pPr algn="ctr"/>
            <a:endParaRPr lang="en-US" altLang="ja-JP" sz="3200" dirty="0"/>
          </a:p>
          <a:p>
            <a:pPr algn="ctr"/>
            <a:r>
              <a:rPr lang="ja-JP" altLang="en-US" sz="3200" dirty="0"/>
              <a:t>東京オリンピック・パラリンピックに向けた　　効率的な予防接種による感染症対策</a:t>
            </a:r>
            <a:r>
              <a:rPr lang="ja-JP" altLang="ja-JP" sz="3200" dirty="0"/>
              <a:t>事業</a:t>
            </a:r>
          </a:p>
        </p:txBody>
      </p:sp>
      <p:sp>
        <p:nvSpPr>
          <p:cNvPr id="6" name="テキスト ボックス 5"/>
          <p:cNvSpPr txBox="1"/>
          <p:nvPr/>
        </p:nvSpPr>
        <p:spPr>
          <a:xfrm>
            <a:off x="508714" y="4278250"/>
            <a:ext cx="8306382" cy="2246769"/>
          </a:xfrm>
          <a:prstGeom prst="rect">
            <a:avLst/>
          </a:prstGeom>
          <a:noFill/>
        </p:spPr>
        <p:txBody>
          <a:bodyPr wrap="square" rtlCol="0">
            <a:spAutoFit/>
          </a:bodyPr>
          <a:lstStyle/>
          <a:p>
            <a:pPr defTabSz="180000"/>
            <a:r>
              <a:rPr lang="ja-JP" altLang="en-US" sz="2000" dirty="0"/>
              <a:t>石</a:t>
            </a:r>
            <a:r>
              <a:rPr lang="ja-JP" altLang="ja-JP" sz="2000" dirty="0"/>
              <a:t>和田稔彦</a:t>
            </a:r>
            <a:r>
              <a:rPr lang="en-US" altLang="ja-JP" sz="2000" baseline="30000" dirty="0"/>
              <a:t>1</a:t>
            </a:r>
            <a:r>
              <a:rPr lang="ja-JP" altLang="ja-JP" sz="2000" baseline="30000" dirty="0"/>
              <a:t>）</a:t>
            </a:r>
            <a:r>
              <a:rPr lang="ja-JP" altLang="en-US" sz="2000" baseline="30000" dirty="0"/>
              <a:t>　</a:t>
            </a:r>
            <a:r>
              <a:rPr lang="ja-JP" altLang="ja-JP" sz="2000" dirty="0"/>
              <a:t>竹下健一</a:t>
            </a:r>
            <a:r>
              <a:rPr lang="en-US" altLang="ja-JP" sz="2000" baseline="30000" dirty="0"/>
              <a:t>1</a:t>
            </a:r>
            <a:r>
              <a:rPr lang="ja-JP" altLang="en-US" sz="2000" baseline="30000" dirty="0"/>
              <a:t>）</a:t>
            </a:r>
            <a:r>
              <a:rPr lang="en-US" altLang="ja-JP" sz="2000" dirty="0"/>
              <a:t>		</a:t>
            </a:r>
            <a:r>
              <a:rPr lang="ja-JP" altLang="en-US" sz="2000" dirty="0"/>
              <a:t>竹</a:t>
            </a:r>
            <a:r>
              <a:rPr lang="ja-JP" altLang="ja-JP" sz="2000" dirty="0"/>
              <a:t>内典子</a:t>
            </a:r>
            <a:r>
              <a:rPr lang="en-US" altLang="ja-JP" sz="2000" baseline="30000" dirty="0"/>
              <a:t>1</a:t>
            </a:r>
            <a:r>
              <a:rPr lang="ja-JP" altLang="ja-JP" sz="2000" baseline="30000" dirty="0"/>
              <a:t>）</a:t>
            </a:r>
            <a:r>
              <a:rPr lang="en-US" altLang="ja-JP" sz="2000" dirty="0"/>
              <a:t>		</a:t>
            </a:r>
            <a:r>
              <a:rPr lang="ja-JP" altLang="en-US" sz="2000" dirty="0"/>
              <a:t>大</a:t>
            </a:r>
            <a:r>
              <a:rPr lang="ja-JP" altLang="ja-JP" sz="2000" dirty="0"/>
              <a:t>楠美佐子</a:t>
            </a:r>
            <a:r>
              <a:rPr lang="en-US" altLang="ja-JP" sz="2000" baseline="30000" dirty="0"/>
              <a:t>1</a:t>
            </a:r>
            <a:r>
              <a:rPr lang="ja-JP" altLang="ja-JP" sz="2000" baseline="30000" dirty="0"/>
              <a:t>）</a:t>
            </a:r>
            <a:r>
              <a:rPr lang="en-US" altLang="ja-JP" sz="2000" dirty="0"/>
              <a:t>	</a:t>
            </a:r>
            <a:r>
              <a:rPr lang="ja-JP" altLang="en-US" sz="2000" dirty="0"/>
              <a:t>大</a:t>
            </a:r>
            <a:r>
              <a:rPr lang="ja-JP" altLang="ja-JP" sz="2000" dirty="0"/>
              <a:t>畑美穂子</a:t>
            </a:r>
            <a:r>
              <a:rPr lang="en-US" altLang="ja-JP" sz="2000" baseline="30000" dirty="0"/>
              <a:t>1</a:t>
            </a:r>
            <a:r>
              <a:rPr lang="ja-JP" altLang="ja-JP" sz="2000" baseline="30000" dirty="0"/>
              <a:t>）</a:t>
            </a:r>
            <a:r>
              <a:rPr lang="en-US" altLang="ja-JP" sz="2000" dirty="0"/>
              <a:t>	</a:t>
            </a:r>
            <a:r>
              <a:rPr lang="ja-JP" altLang="en-US" sz="2000" dirty="0"/>
              <a:t>　末</a:t>
            </a:r>
            <a:r>
              <a:rPr lang="ja-JP" altLang="ja-JP" sz="2000" dirty="0"/>
              <a:t>廣真美子</a:t>
            </a:r>
            <a:r>
              <a:rPr lang="en-US" altLang="ja-JP" sz="2000" baseline="30000" dirty="0"/>
              <a:t>2</a:t>
            </a:r>
            <a:r>
              <a:rPr lang="ja-JP" altLang="ja-JP" sz="2000" baseline="30000" dirty="0"/>
              <a:t>）</a:t>
            </a:r>
            <a:r>
              <a:rPr lang="ja-JP" altLang="ja-JP" sz="2000" dirty="0"/>
              <a:t>　前嶋寿</a:t>
            </a:r>
            <a:r>
              <a:rPr lang="en-US" altLang="ja-JP" sz="2000" baseline="30000" dirty="0"/>
              <a:t>2</a:t>
            </a:r>
            <a:r>
              <a:rPr lang="ja-JP" altLang="ja-JP" sz="2000" baseline="30000" dirty="0"/>
              <a:t>）</a:t>
            </a:r>
            <a:r>
              <a:rPr lang="en-US" altLang="ja-JP" sz="2000" dirty="0"/>
              <a:t>		</a:t>
            </a:r>
            <a:r>
              <a:rPr lang="ja-JP" altLang="en-US" sz="2000" dirty="0"/>
              <a:t>舘岡恭子</a:t>
            </a:r>
            <a:r>
              <a:rPr lang="en-US" altLang="ja-JP" sz="2000" baseline="30000" dirty="0"/>
              <a:t>3</a:t>
            </a:r>
            <a:r>
              <a:rPr lang="ja-JP" altLang="en-US" sz="2000" baseline="30000" dirty="0"/>
              <a:t>）</a:t>
            </a:r>
            <a:endParaRPr lang="en-US" altLang="ja-JP" sz="2000" baseline="30000" dirty="0"/>
          </a:p>
          <a:p>
            <a:pPr defTabSz="180000"/>
            <a:r>
              <a:rPr lang="ja-JP" altLang="en-US" sz="2000" dirty="0"/>
              <a:t>阿</a:t>
            </a:r>
            <a:r>
              <a:rPr lang="ja-JP" altLang="ja-JP" sz="2000" dirty="0"/>
              <a:t>部博紀</a:t>
            </a:r>
            <a:r>
              <a:rPr lang="en-US" altLang="ja-JP" sz="2000" baseline="30000" dirty="0"/>
              <a:t>4</a:t>
            </a:r>
            <a:r>
              <a:rPr lang="ja-JP" altLang="ja-JP" sz="2000" baseline="30000" dirty="0"/>
              <a:t>）</a:t>
            </a:r>
            <a:r>
              <a:rPr lang="en-US" altLang="ja-JP" sz="2000" dirty="0"/>
              <a:t>		</a:t>
            </a:r>
            <a:r>
              <a:rPr lang="ja-JP" altLang="en-US" sz="2000" dirty="0"/>
              <a:t>太田</a:t>
            </a:r>
            <a:r>
              <a:rPr lang="ja-JP" altLang="ja-JP" sz="2000" dirty="0"/>
              <a:t>文夫</a:t>
            </a:r>
            <a:r>
              <a:rPr lang="en-US" altLang="ja-JP" sz="2000" baseline="30000" dirty="0"/>
              <a:t>4</a:t>
            </a:r>
            <a:r>
              <a:rPr lang="ja-JP" altLang="ja-JP" sz="2000" baseline="30000" dirty="0"/>
              <a:t>）</a:t>
            </a:r>
            <a:r>
              <a:rPr lang="en-US" altLang="ja-JP" sz="2000" dirty="0"/>
              <a:t>		</a:t>
            </a:r>
            <a:r>
              <a:rPr lang="ja-JP" altLang="en-US" sz="2000" dirty="0"/>
              <a:t>大</a:t>
            </a:r>
            <a:r>
              <a:rPr lang="ja-JP" altLang="ja-JP" sz="2000" dirty="0"/>
              <a:t>濱洋一</a:t>
            </a:r>
            <a:r>
              <a:rPr lang="en-US" altLang="ja-JP" sz="2000" baseline="30000" dirty="0"/>
              <a:t>4</a:t>
            </a:r>
            <a:r>
              <a:rPr lang="ja-JP" altLang="ja-JP" sz="2000" baseline="30000" dirty="0"/>
              <a:t>）</a:t>
            </a:r>
            <a:r>
              <a:rPr lang="ja-JP" altLang="ja-JP" sz="2000" dirty="0"/>
              <a:t>　</a:t>
            </a:r>
            <a:r>
              <a:rPr lang="en-US" altLang="ja-JP" sz="2000" dirty="0"/>
              <a:t>	</a:t>
            </a:r>
            <a:r>
              <a:rPr lang="ja-JP" altLang="en-US" sz="2000" dirty="0"/>
              <a:t>玉井</a:t>
            </a:r>
            <a:r>
              <a:rPr lang="ja-JP" altLang="ja-JP" sz="2000" dirty="0"/>
              <a:t>和人</a:t>
            </a:r>
            <a:r>
              <a:rPr lang="en-US" altLang="ja-JP" sz="2000" baseline="30000" dirty="0"/>
              <a:t>4</a:t>
            </a:r>
            <a:r>
              <a:rPr lang="ja-JP" altLang="ja-JP" sz="2000" baseline="30000"/>
              <a:t>）</a:t>
            </a:r>
            <a:r>
              <a:rPr lang="ja-JP" altLang="ja-JP" sz="2000"/>
              <a:t>　原木真名</a:t>
            </a:r>
            <a:r>
              <a:rPr lang="en-US" altLang="ja-JP" sz="2000" baseline="30000" dirty="0"/>
              <a:t>4</a:t>
            </a:r>
            <a:r>
              <a:rPr lang="ja-JP" altLang="ja-JP" sz="2000" baseline="30000" dirty="0"/>
              <a:t>）</a:t>
            </a:r>
            <a:r>
              <a:rPr lang="en-US" altLang="ja-JP" sz="2000" dirty="0"/>
              <a:t>		</a:t>
            </a:r>
            <a:endParaRPr lang="ja-JP" altLang="ja-JP" sz="2000" dirty="0"/>
          </a:p>
          <a:p>
            <a:pPr defTabSz="180000"/>
            <a:r>
              <a:rPr lang="en-US" altLang="ja-JP" sz="2000" dirty="0"/>
              <a:t>1</a:t>
            </a:r>
            <a:r>
              <a:rPr lang="ja-JP" altLang="ja-JP" sz="2000" dirty="0"/>
              <a:t>）千葉大学　真菌医学研究センター　感染症制御分野　</a:t>
            </a:r>
          </a:p>
          <a:p>
            <a:pPr defTabSz="180000"/>
            <a:r>
              <a:rPr lang="en-US" altLang="ja-JP" sz="2000" dirty="0"/>
              <a:t>2</a:t>
            </a:r>
            <a:r>
              <a:rPr lang="ja-JP" altLang="ja-JP" sz="2000" dirty="0"/>
              <a:t>）千葉市保健所　感染症対策課</a:t>
            </a:r>
            <a:endParaRPr lang="en-US" altLang="ja-JP" sz="2000" dirty="0"/>
          </a:p>
          <a:p>
            <a:pPr defTabSz="180000"/>
            <a:r>
              <a:rPr lang="en-US" altLang="ja-JP" sz="2000" dirty="0"/>
              <a:t>3</a:t>
            </a:r>
            <a:r>
              <a:rPr lang="ja-JP" altLang="en-US" sz="2000" dirty="0"/>
              <a:t>）千葉市保健福祉局　健康部健康企画課</a:t>
            </a:r>
            <a:endParaRPr lang="ja-JP" altLang="ja-JP" sz="2000" dirty="0"/>
          </a:p>
          <a:p>
            <a:pPr defTabSz="180000"/>
            <a:r>
              <a:rPr lang="en-US" altLang="ja-JP" sz="2000" dirty="0"/>
              <a:t>3</a:t>
            </a:r>
            <a:r>
              <a:rPr lang="ja-JP" altLang="ja-JP" sz="2000" dirty="0"/>
              <a:t>）千葉市医師会</a:t>
            </a: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847" y="2452903"/>
            <a:ext cx="1524000" cy="1552575"/>
          </a:xfrm>
          <a:prstGeom prst="rect">
            <a:avLst/>
          </a:prstGeom>
        </p:spPr>
      </p:pic>
      <p:pic>
        <p:nvPicPr>
          <p:cNvPr id="7" name="図 6"/>
          <p:cNvPicPr>
            <a:picLocks noChangeAspect="1"/>
          </p:cNvPicPr>
          <p:nvPr/>
        </p:nvPicPr>
        <p:blipFill rotWithShape="1">
          <a:blip r:embed="rId5">
            <a:extLst>
              <a:ext uri="{28A0092B-C50C-407E-A947-70E740481C1C}">
                <a14:useLocalDpi xmlns:a14="http://schemas.microsoft.com/office/drawing/2010/main" val="0"/>
              </a:ext>
            </a:extLst>
          </a:blip>
          <a:srcRect l="23720" t="15087" r="24156" b="11740"/>
          <a:stretch/>
        </p:blipFill>
        <p:spPr>
          <a:xfrm>
            <a:off x="1618578" y="2452903"/>
            <a:ext cx="1811360" cy="1722568"/>
          </a:xfrm>
          <a:prstGeom prst="rect">
            <a:avLst/>
          </a:prstGeom>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r="58315" b="33841"/>
          <a:stretch/>
        </p:blipFill>
        <p:spPr>
          <a:xfrm>
            <a:off x="5533756" y="2537900"/>
            <a:ext cx="2010231" cy="1552575"/>
          </a:xfrm>
          <a:prstGeom prst="rect">
            <a:avLst/>
          </a:prstGeom>
        </p:spPr>
      </p:pic>
      <p:pic>
        <p:nvPicPr>
          <p:cNvPr id="3" name="オーディオ 2">
            <a:hlinkClick r:id="" action="ppaction://media"/>
            <a:extLst>
              <a:ext uri="{FF2B5EF4-FFF2-40B4-BE49-F238E27FC236}">
                <a16:creationId xmlns:a16="http://schemas.microsoft.com/office/drawing/2014/main" id="{C9C6E290-F722-4220-972C-40AF43FD0D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1510269"/>
      </p:ext>
    </p:extLst>
  </p:cSld>
  <p:clrMapOvr>
    <a:masterClrMapping/>
  </p:clrMapOvr>
  <mc:AlternateContent xmlns:mc="http://schemas.openxmlformats.org/markup-compatibility/2006" xmlns:p14="http://schemas.microsoft.com/office/powerpoint/2010/main">
    <mc:Choice Requires="p14">
      <p:transition spd="slow" p14:dur="2000" advTm="18577"/>
    </mc:Choice>
    <mc:Fallback xmlns="">
      <p:transition spd="slow" advTm="1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299878" y="223988"/>
            <a:ext cx="6439583" cy="954107"/>
          </a:xfrm>
          <a:prstGeom prst="rect">
            <a:avLst/>
          </a:prstGeom>
          <a:noFill/>
        </p:spPr>
        <p:txBody>
          <a:bodyPr wrap="none" rtlCol="0">
            <a:spAutoFit/>
          </a:bodyPr>
          <a:lstStyle/>
          <a:p>
            <a:pPr algn="ctr"/>
            <a:r>
              <a:rPr kumimoji="1" lang="ja-JP" altLang="en-US" sz="2800" dirty="0"/>
              <a:t>千葉市の</a:t>
            </a:r>
            <a:r>
              <a:rPr lang="ja-JP" altLang="en-US" sz="2800" dirty="0"/>
              <a:t>風疹</a:t>
            </a:r>
            <a:r>
              <a:rPr kumimoji="1" lang="ja-JP" altLang="en-US" sz="2800" dirty="0"/>
              <a:t>対策事業</a:t>
            </a:r>
            <a:endParaRPr kumimoji="1" lang="en-US" altLang="ja-JP" sz="2800" dirty="0"/>
          </a:p>
          <a:p>
            <a:pPr algn="ctr"/>
            <a:r>
              <a:rPr lang="ja-JP" altLang="en-US" sz="2800" dirty="0"/>
              <a:t>風疹</a:t>
            </a:r>
            <a:r>
              <a:rPr kumimoji="1" lang="ja-JP" altLang="en-US" sz="2800" dirty="0"/>
              <a:t>抗体検査助成・</a:t>
            </a:r>
            <a:r>
              <a:rPr kumimoji="1" lang="en-US" altLang="ja-JP" sz="2800" dirty="0"/>
              <a:t>MR</a:t>
            </a:r>
            <a:r>
              <a:rPr kumimoji="1" lang="ja-JP" altLang="en-US" sz="2800" dirty="0"/>
              <a:t>ワクチン公費助成</a:t>
            </a:r>
          </a:p>
        </p:txBody>
      </p:sp>
      <p:sp>
        <p:nvSpPr>
          <p:cNvPr id="3" name="テキスト ボックス 2"/>
          <p:cNvSpPr txBox="1"/>
          <p:nvPr/>
        </p:nvSpPr>
        <p:spPr>
          <a:xfrm>
            <a:off x="254840" y="1779318"/>
            <a:ext cx="5209562" cy="2215991"/>
          </a:xfrm>
          <a:prstGeom prst="rect">
            <a:avLst/>
          </a:prstGeom>
          <a:noFill/>
        </p:spPr>
        <p:txBody>
          <a:bodyPr wrap="square" rtlCol="0">
            <a:spAutoFit/>
          </a:bodyPr>
          <a:lstStyle/>
          <a:p>
            <a:r>
              <a:rPr lang="ja-JP" altLang="en-US" sz="2000" b="1" dirty="0"/>
              <a:t>風疹抗体検査全額助成</a:t>
            </a:r>
            <a:endParaRPr lang="en-US" altLang="ja-JP" sz="2000" b="1" dirty="0"/>
          </a:p>
          <a:p>
            <a:endParaRPr lang="en-US" altLang="ja-JP" sz="800" dirty="0"/>
          </a:p>
          <a:p>
            <a:r>
              <a:rPr lang="ja-JP" altLang="en-US" dirty="0"/>
              <a:t>＜１＞妊娠を希望する女性</a:t>
            </a:r>
          </a:p>
          <a:p>
            <a:r>
              <a:rPr lang="ja-JP" altLang="en-US" dirty="0"/>
              <a:t>＜２＞妊娠を希望する女性の配偶者</a:t>
            </a:r>
          </a:p>
          <a:p>
            <a:r>
              <a:rPr lang="ja-JP" altLang="en-US" dirty="0"/>
              <a:t>＜３＞風疹の抗体価が低い妊婦の配偶者</a:t>
            </a:r>
          </a:p>
          <a:p>
            <a:r>
              <a:rPr lang="ja-JP" altLang="en-US" dirty="0"/>
              <a:t>＜４＞妊娠を希望する女性の同居家族</a:t>
            </a:r>
            <a:r>
              <a:rPr lang="ja-JP" altLang="en-US" b="1" dirty="0"/>
              <a:t>　</a:t>
            </a:r>
            <a:endParaRPr lang="en-US" altLang="ja-JP" b="1" dirty="0"/>
          </a:p>
          <a:p>
            <a:r>
              <a:rPr lang="ja-JP" altLang="en-US" dirty="0"/>
              <a:t>＜５＞風疹の抗体価が低い妊婦の同居家族</a:t>
            </a:r>
            <a:endParaRPr lang="en-US" altLang="ja-JP" dirty="0"/>
          </a:p>
          <a:p>
            <a:r>
              <a:rPr lang="ja-JP" altLang="en-US" dirty="0"/>
              <a:t>＜６＞国事業対象者でクーポン持参のない者</a:t>
            </a:r>
            <a:endParaRPr lang="en-US" altLang="ja-JP" dirty="0"/>
          </a:p>
        </p:txBody>
      </p:sp>
      <p:sp>
        <p:nvSpPr>
          <p:cNvPr id="6" name="テキスト ボックス 5"/>
          <p:cNvSpPr txBox="1"/>
          <p:nvPr/>
        </p:nvSpPr>
        <p:spPr>
          <a:xfrm>
            <a:off x="343099" y="1329871"/>
            <a:ext cx="5209562" cy="400110"/>
          </a:xfrm>
          <a:prstGeom prst="rect">
            <a:avLst/>
          </a:prstGeom>
          <a:noFill/>
        </p:spPr>
        <p:txBody>
          <a:bodyPr wrap="square" rtlCol="0">
            <a:spAutoFit/>
          </a:bodyPr>
          <a:lstStyle/>
          <a:p>
            <a:r>
              <a:rPr lang="ja-JP" altLang="en-US" sz="2000" dirty="0"/>
              <a:t>対象：千葉市内在住の者</a:t>
            </a:r>
            <a:endParaRPr lang="en-US" altLang="ja-JP" sz="2000" dirty="0"/>
          </a:p>
        </p:txBody>
      </p:sp>
      <p:sp>
        <p:nvSpPr>
          <p:cNvPr id="5" name="正方形/長方形 4"/>
          <p:cNvSpPr/>
          <p:nvPr/>
        </p:nvSpPr>
        <p:spPr>
          <a:xfrm>
            <a:off x="343099" y="4043204"/>
            <a:ext cx="4572000" cy="1077218"/>
          </a:xfrm>
          <a:prstGeom prst="rect">
            <a:avLst/>
          </a:prstGeom>
        </p:spPr>
        <p:txBody>
          <a:bodyPr>
            <a:spAutoFit/>
          </a:bodyPr>
          <a:lstStyle/>
          <a:p>
            <a:r>
              <a:rPr lang="en-US" altLang="ja-JP" sz="2000" b="1" dirty="0"/>
              <a:t>MR</a:t>
            </a:r>
            <a:r>
              <a:rPr lang="ja-JP" altLang="en-US" sz="2000" b="1" dirty="0"/>
              <a:t>ワクチン接種全額助成</a:t>
            </a:r>
            <a:endParaRPr lang="en-US" altLang="ja-JP" sz="2000" b="1" dirty="0"/>
          </a:p>
          <a:p>
            <a:endParaRPr lang="en-US" altLang="ja-JP" sz="800" dirty="0"/>
          </a:p>
          <a:p>
            <a:r>
              <a:rPr lang="ja-JP" altLang="en-US" dirty="0"/>
              <a:t>風疹抗体検査の結果、抗体価が低い者</a:t>
            </a:r>
            <a:endParaRPr lang="en-US" altLang="ja-JP" dirty="0"/>
          </a:p>
          <a:p>
            <a:r>
              <a:rPr lang="ja-JP" altLang="en-US" u="heavy" dirty="0">
                <a:uFill>
                  <a:solidFill>
                    <a:srgbClr val="FF0000"/>
                  </a:solidFill>
                </a:uFill>
              </a:rPr>
              <a:t>（千葉市事業以外での検査結果でも可）</a:t>
            </a:r>
            <a:endParaRPr lang="en-US" altLang="ja-JP" u="heavy" dirty="0">
              <a:uFill>
                <a:solidFill>
                  <a:srgbClr val="FF0000"/>
                </a:solidFill>
              </a:uFill>
            </a:endParaRPr>
          </a:p>
        </p:txBody>
      </p:sp>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4402" y="1329871"/>
            <a:ext cx="3252004" cy="4532942"/>
          </a:xfrm>
          <a:prstGeom prst="rect">
            <a:avLst/>
          </a:prstGeom>
        </p:spPr>
      </p:pic>
      <p:sp>
        <p:nvSpPr>
          <p:cNvPr id="10" name="正方形/長方形 9"/>
          <p:cNvSpPr/>
          <p:nvPr/>
        </p:nvSpPr>
        <p:spPr>
          <a:xfrm>
            <a:off x="343099" y="5270387"/>
            <a:ext cx="4834208" cy="830997"/>
          </a:xfrm>
          <a:prstGeom prst="rect">
            <a:avLst/>
          </a:prstGeom>
          <a:ln>
            <a:solidFill>
              <a:srgbClr val="FF0000"/>
            </a:solidFill>
          </a:ln>
        </p:spPr>
        <p:txBody>
          <a:bodyPr wrap="square">
            <a:spAutoFit/>
          </a:bodyPr>
          <a:lstStyle/>
          <a:p>
            <a:r>
              <a:rPr lang="ja-JP" altLang="en-US" sz="2400" dirty="0"/>
              <a:t>基準　</a:t>
            </a:r>
            <a:r>
              <a:rPr lang="en-US" altLang="ja-JP" sz="2400" dirty="0"/>
              <a:t>HI</a:t>
            </a:r>
            <a:r>
              <a:rPr lang="ja-JP" altLang="en-US" sz="2400" dirty="0"/>
              <a:t>法</a:t>
            </a:r>
            <a:r>
              <a:rPr lang="en-US" altLang="ja-JP" sz="2400" dirty="0"/>
              <a:t>	</a:t>
            </a:r>
            <a:r>
              <a:rPr lang="ja-JP" altLang="en-US" sz="2400" dirty="0"/>
              <a:t>：</a:t>
            </a:r>
            <a:r>
              <a:rPr lang="en-US" altLang="ja-JP" sz="2400" dirty="0"/>
              <a:t>16</a:t>
            </a:r>
            <a:r>
              <a:rPr lang="ja-JP" altLang="en-US" sz="2400" dirty="0"/>
              <a:t>倍以下　</a:t>
            </a:r>
            <a:endParaRPr lang="en-US" altLang="ja-JP" sz="2400" dirty="0"/>
          </a:p>
          <a:p>
            <a:r>
              <a:rPr lang="ja-JP" altLang="en-US" sz="2400" dirty="0"/>
              <a:t>　　　　</a:t>
            </a:r>
            <a:r>
              <a:rPr lang="en-US" altLang="ja-JP" sz="2400" dirty="0"/>
              <a:t>EIA</a:t>
            </a:r>
            <a:r>
              <a:rPr lang="ja-JP" altLang="en-US" sz="2400" dirty="0"/>
              <a:t>法</a:t>
            </a:r>
            <a:r>
              <a:rPr lang="en-US" altLang="ja-JP" sz="2400" dirty="0"/>
              <a:t>	</a:t>
            </a:r>
            <a:r>
              <a:rPr lang="ja-JP" altLang="en-US" sz="2400" dirty="0"/>
              <a:t>：</a:t>
            </a:r>
            <a:r>
              <a:rPr lang="en-US" altLang="ja-JP" sz="2400" dirty="0"/>
              <a:t>EIA</a:t>
            </a:r>
            <a:r>
              <a:rPr lang="ja-JP" altLang="en-US" sz="2400" dirty="0"/>
              <a:t>価</a:t>
            </a:r>
            <a:r>
              <a:rPr lang="en-US" altLang="ja-JP" sz="2400" dirty="0"/>
              <a:t>8.0</a:t>
            </a:r>
            <a:r>
              <a:rPr lang="ja-JP" altLang="en-US" sz="2400" dirty="0"/>
              <a:t>未満</a:t>
            </a:r>
            <a:r>
              <a:rPr lang="ja-JP" altLang="en-US" sz="1600" dirty="0"/>
              <a:t>　</a:t>
            </a:r>
          </a:p>
        </p:txBody>
      </p:sp>
      <p:sp>
        <p:nvSpPr>
          <p:cNvPr id="9" name="テキスト ボックス 8"/>
          <p:cNvSpPr txBox="1"/>
          <p:nvPr/>
        </p:nvSpPr>
        <p:spPr>
          <a:xfrm>
            <a:off x="343099" y="6266650"/>
            <a:ext cx="6989414" cy="338554"/>
          </a:xfrm>
          <a:prstGeom prst="rect">
            <a:avLst/>
          </a:prstGeom>
          <a:noFill/>
        </p:spPr>
        <p:txBody>
          <a:bodyPr wrap="none" rtlCol="0">
            <a:spAutoFit/>
          </a:bodyPr>
          <a:lstStyle/>
          <a:p>
            <a:r>
              <a:rPr lang="en-US" altLang="ja-JP" sz="1600" dirty="0"/>
              <a:t>※MR</a:t>
            </a:r>
            <a:r>
              <a:rPr lang="ja-JP" altLang="en-US" sz="1600" dirty="0"/>
              <a:t>ワクチン</a:t>
            </a:r>
            <a:r>
              <a:rPr kumimoji="1" lang="ja-JP" altLang="en-US" sz="1600" dirty="0"/>
              <a:t>５期定期接種対象者は基本的に国事業としてクーポンを利用する</a:t>
            </a:r>
            <a:endParaRPr kumimoji="1" lang="en-US" altLang="ja-JP" sz="1600" dirty="0"/>
          </a:p>
        </p:txBody>
      </p:sp>
      <p:pic>
        <p:nvPicPr>
          <p:cNvPr id="2" name="オーディオ 1">
            <a:hlinkClick r:id="" action="ppaction://media"/>
            <a:extLst>
              <a:ext uri="{FF2B5EF4-FFF2-40B4-BE49-F238E27FC236}">
                <a16:creationId xmlns:a16="http://schemas.microsoft.com/office/drawing/2014/main" id="{7A4EB72B-E03D-4AE7-B6A1-37365127F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20277768"/>
      </p:ext>
    </p:extLst>
  </p:cSld>
  <p:clrMapOvr>
    <a:masterClrMapping/>
  </p:clrMapOvr>
  <mc:AlternateContent xmlns:mc="http://schemas.openxmlformats.org/markup-compatibility/2006" xmlns:p14="http://schemas.microsoft.com/office/powerpoint/2010/main">
    <mc:Choice Requires="p14">
      <p:transition spd="slow" p14:dur="2000" advTm="91883"/>
    </mc:Choice>
    <mc:Fallback xmlns="">
      <p:transition spd="slow" advTm="9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356778" y="223988"/>
            <a:ext cx="6325771" cy="954107"/>
          </a:xfrm>
          <a:prstGeom prst="rect">
            <a:avLst/>
          </a:prstGeom>
          <a:noFill/>
        </p:spPr>
        <p:txBody>
          <a:bodyPr wrap="none" rtlCol="0">
            <a:spAutoFit/>
          </a:bodyPr>
          <a:lstStyle/>
          <a:p>
            <a:pPr algn="ctr"/>
            <a:r>
              <a:rPr kumimoji="1" lang="ja-JP" altLang="en-US" sz="2800" dirty="0"/>
              <a:t>～国の</a:t>
            </a:r>
            <a:r>
              <a:rPr lang="ja-JP" altLang="en-US" sz="2800" dirty="0"/>
              <a:t>風疹</a:t>
            </a:r>
            <a:r>
              <a:rPr kumimoji="1" lang="ja-JP" altLang="en-US" sz="2800" dirty="0"/>
              <a:t>対策事業として～</a:t>
            </a:r>
            <a:endParaRPr kumimoji="1" lang="en-US" altLang="ja-JP" sz="2800" dirty="0"/>
          </a:p>
          <a:p>
            <a:pPr algn="ctr"/>
            <a:r>
              <a:rPr lang="ja-JP" altLang="en-US" sz="2800" dirty="0"/>
              <a:t>風疹</a:t>
            </a:r>
            <a:r>
              <a:rPr kumimoji="1" lang="ja-JP" altLang="en-US" sz="2800" dirty="0"/>
              <a:t>抗体検査・</a:t>
            </a:r>
            <a:r>
              <a:rPr lang="en-US" altLang="ja-JP" sz="2800" dirty="0"/>
              <a:t>MR</a:t>
            </a:r>
            <a:r>
              <a:rPr kumimoji="1" lang="ja-JP" altLang="en-US" sz="2800" dirty="0"/>
              <a:t>ワクチン５期定期接種</a:t>
            </a:r>
          </a:p>
        </p:txBody>
      </p:sp>
      <p:pic>
        <p:nvPicPr>
          <p:cNvPr id="2" name="図 1"/>
          <p:cNvPicPr>
            <a:picLocks noChangeAspect="1"/>
          </p:cNvPicPr>
          <p:nvPr/>
        </p:nvPicPr>
        <p:blipFill>
          <a:blip r:embed="rId4"/>
          <a:stretch>
            <a:fillRect/>
          </a:stretch>
        </p:blipFill>
        <p:spPr>
          <a:xfrm>
            <a:off x="6068038" y="2281868"/>
            <a:ext cx="2796602" cy="3961852"/>
          </a:xfrm>
          <a:prstGeom prst="rect">
            <a:avLst/>
          </a:prstGeom>
        </p:spPr>
      </p:pic>
      <p:sp>
        <p:nvSpPr>
          <p:cNvPr id="3" name="テキスト ボックス 2"/>
          <p:cNvSpPr txBox="1"/>
          <p:nvPr/>
        </p:nvSpPr>
        <p:spPr>
          <a:xfrm>
            <a:off x="263586" y="1393539"/>
            <a:ext cx="7025109" cy="707886"/>
          </a:xfrm>
          <a:prstGeom prst="rect">
            <a:avLst/>
          </a:prstGeom>
          <a:noFill/>
        </p:spPr>
        <p:txBody>
          <a:bodyPr wrap="square" rtlCol="0">
            <a:spAutoFit/>
          </a:bodyPr>
          <a:lstStyle/>
          <a:p>
            <a:r>
              <a:rPr lang="ja-JP" altLang="en-US" sz="2000" dirty="0">
                <a:effectLst/>
              </a:rPr>
              <a:t>昭和</a:t>
            </a:r>
            <a:r>
              <a:rPr lang="en-US" altLang="ja-JP" sz="2000" dirty="0">
                <a:effectLst/>
              </a:rPr>
              <a:t>37</a:t>
            </a:r>
            <a:r>
              <a:rPr lang="ja-JP" altLang="en-US" sz="2000" dirty="0">
                <a:effectLst/>
              </a:rPr>
              <a:t>年</a:t>
            </a:r>
            <a:r>
              <a:rPr lang="en-US" altLang="ja-JP" sz="2000" dirty="0">
                <a:effectLst/>
              </a:rPr>
              <a:t>4</a:t>
            </a:r>
            <a:r>
              <a:rPr lang="ja-JP" altLang="en-US" sz="2000" dirty="0">
                <a:effectLst/>
              </a:rPr>
              <a:t>月</a:t>
            </a:r>
            <a:r>
              <a:rPr lang="en-US" altLang="ja-JP" sz="2000" dirty="0">
                <a:effectLst/>
              </a:rPr>
              <a:t>2</a:t>
            </a:r>
            <a:r>
              <a:rPr lang="ja-JP" altLang="en-US" sz="2000" dirty="0">
                <a:effectLst/>
              </a:rPr>
              <a:t>日以降昭和</a:t>
            </a:r>
            <a:r>
              <a:rPr lang="en-US" altLang="ja-JP" sz="2000" dirty="0">
                <a:effectLst/>
              </a:rPr>
              <a:t>54</a:t>
            </a:r>
            <a:r>
              <a:rPr lang="ja-JP" altLang="en-US" sz="2000" dirty="0">
                <a:effectLst/>
              </a:rPr>
              <a:t>年</a:t>
            </a:r>
            <a:r>
              <a:rPr lang="en-US" altLang="ja-JP" sz="2000" dirty="0">
                <a:effectLst/>
              </a:rPr>
              <a:t>4</a:t>
            </a:r>
            <a:r>
              <a:rPr lang="ja-JP" altLang="en-US" sz="2000" dirty="0">
                <a:effectLst/>
              </a:rPr>
              <a:t>月</a:t>
            </a:r>
            <a:r>
              <a:rPr lang="en-US" altLang="ja-JP" sz="2000" dirty="0">
                <a:effectLst/>
              </a:rPr>
              <a:t>1</a:t>
            </a:r>
            <a:r>
              <a:rPr lang="ja-JP" altLang="en-US" sz="2000" dirty="0">
                <a:effectLst/>
              </a:rPr>
              <a:t>日生まれの男性</a:t>
            </a:r>
            <a:endParaRPr lang="en-US" altLang="ja-JP" sz="2000" dirty="0"/>
          </a:p>
          <a:p>
            <a:r>
              <a:rPr lang="en-US" altLang="ja-JP" sz="2000" dirty="0">
                <a:effectLst/>
              </a:rPr>
              <a:t>2019</a:t>
            </a:r>
            <a:r>
              <a:rPr lang="ja-JP" altLang="en-US" sz="2000" dirty="0">
                <a:effectLst/>
              </a:rPr>
              <a:t>年</a:t>
            </a:r>
            <a:r>
              <a:rPr lang="en-US" altLang="ja-JP" sz="2000" dirty="0">
                <a:effectLst/>
              </a:rPr>
              <a:t>4</a:t>
            </a:r>
            <a:r>
              <a:rPr lang="ja-JP" altLang="en-US" sz="2000" dirty="0">
                <a:effectLst/>
              </a:rPr>
              <a:t>月から</a:t>
            </a:r>
            <a:r>
              <a:rPr lang="en-US" altLang="ja-JP" sz="2000" dirty="0">
                <a:effectLst/>
              </a:rPr>
              <a:t>3</a:t>
            </a:r>
            <a:r>
              <a:rPr lang="ja-JP" altLang="en-US" sz="2000" dirty="0">
                <a:effectLst/>
              </a:rPr>
              <a:t>年間、原則無料で抗体検査と予防接種を実施</a:t>
            </a:r>
            <a:endParaRPr kumimoji="1" lang="ja-JP" altLang="en-US" sz="2000" dirty="0"/>
          </a:p>
        </p:txBody>
      </p:sp>
      <p:sp>
        <p:nvSpPr>
          <p:cNvPr id="4" name="テキスト ボックス 3"/>
          <p:cNvSpPr txBox="1"/>
          <p:nvPr/>
        </p:nvSpPr>
        <p:spPr>
          <a:xfrm>
            <a:off x="263586" y="2361512"/>
            <a:ext cx="6122189" cy="3385542"/>
          </a:xfrm>
          <a:prstGeom prst="rect">
            <a:avLst/>
          </a:prstGeom>
          <a:noFill/>
        </p:spPr>
        <p:txBody>
          <a:bodyPr wrap="none" rtlCol="0">
            <a:spAutoFit/>
          </a:bodyPr>
          <a:lstStyle/>
          <a:p>
            <a:r>
              <a:rPr lang="en-US" altLang="ja-JP" sz="2000" b="1" dirty="0"/>
              <a:t>STEP1</a:t>
            </a:r>
            <a:r>
              <a:rPr lang="ja-JP" altLang="en-US" sz="2000" b="1" dirty="0"/>
              <a:t>：市区町村からクーポン券が届く</a:t>
            </a:r>
            <a:endParaRPr lang="en-US" altLang="ja-JP" sz="2000" b="1" dirty="0"/>
          </a:p>
          <a:p>
            <a:endParaRPr lang="en-US" altLang="ja-JP" sz="1600" dirty="0"/>
          </a:p>
          <a:p>
            <a:r>
              <a:rPr lang="en-US" altLang="ja-JP" sz="1600" dirty="0"/>
              <a:t>※2019</a:t>
            </a:r>
            <a:r>
              <a:rPr lang="ja-JP" altLang="en-US" sz="1600" dirty="0"/>
              <a:t>年度は昭和</a:t>
            </a:r>
            <a:r>
              <a:rPr lang="en-US" altLang="ja-JP" sz="1600" dirty="0"/>
              <a:t>47</a:t>
            </a:r>
            <a:r>
              <a:rPr lang="ja-JP" altLang="en-US" sz="1600" dirty="0"/>
              <a:t>年</a:t>
            </a:r>
            <a:r>
              <a:rPr lang="en-US" altLang="ja-JP" sz="1600" dirty="0"/>
              <a:t>4</a:t>
            </a:r>
            <a:r>
              <a:rPr lang="ja-JP" altLang="en-US" sz="1600" dirty="0"/>
              <a:t>月</a:t>
            </a:r>
            <a:r>
              <a:rPr lang="en-US" altLang="ja-JP" sz="1600" dirty="0"/>
              <a:t>2</a:t>
            </a:r>
            <a:r>
              <a:rPr lang="ja-JP" altLang="en-US" sz="1600" dirty="0"/>
              <a:t>日～昭和</a:t>
            </a:r>
            <a:r>
              <a:rPr lang="en-US" altLang="ja-JP" sz="1600" dirty="0"/>
              <a:t>54</a:t>
            </a:r>
            <a:r>
              <a:rPr lang="ja-JP" altLang="en-US" sz="1600" dirty="0"/>
              <a:t>年</a:t>
            </a:r>
            <a:r>
              <a:rPr lang="en-US" altLang="ja-JP" sz="1600" dirty="0"/>
              <a:t>4</a:t>
            </a:r>
            <a:r>
              <a:rPr lang="ja-JP" altLang="en-US" sz="1600" dirty="0"/>
              <a:t>月</a:t>
            </a:r>
            <a:r>
              <a:rPr lang="en-US" altLang="ja-JP" sz="1600" dirty="0"/>
              <a:t>1</a:t>
            </a:r>
            <a:r>
              <a:rPr lang="ja-JP" altLang="en-US" sz="1600" dirty="0"/>
              <a:t>日生まれの男性</a:t>
            </a:r>
            <a:endParaRPr lang="en-US" altLang="ja-JP" sz="1600" dirty="0"/>
          </a:p>
          <a:p>
            <a:r>
              <a:rPr lang="ja-JP" altLang="en-US" sz="1600" dirty="0"/>
              <a:t>　　</a:t>
            </a:r>
            <a:endParaRPr lang="en-US" altLang="ja-JP" sz="1600" dirty="0"/>
          </a:p>
          <a:p>
            <a:r>
              <a:rPr lang="ja-JP" altLang="en-US" sz="1600" dirty="0"/>
              <a:t>　　昭和</a:t>
            </a:r>
            <a:r>
              <a:rPr lang="en-US" altLang="ja-JP" sz="1600" dirty="0"/>
              <a:t>37</a:t>
            </a:r>
            <a:r>
              <a:rPr lang="ja-JP" altLang="en-US" sz="1600" dirty="0"/>
              <a:t>年</a:t>
            </a:r>
            <a:r>
              <a:rPr lang="en-US" altLang="ja-JP" sz="1600" dirty="0"/>
              <a:t>4</a:t>
            </a:r>
            <a:r>
              <a:rPr lang="ja-JP" altLang="en-US" sz="1600" dirty="0"/>
              <a:t>月</a:t>
            </a:r>
            <a:r>
              <a:rPr lang="en-US" altLang="ja-JP" sz="1600" dirty="0"/>
              <a:t>2</a:t>
            </a:r>
            <a:r>
              <a:rPr lang="ja-JP" altLang="en-US" sz="1600" dirty="0"/>
              <a:t>日～昭和</a:t>
            </a:r>
            <a:r>
              <a:rPr lang="en-US" altLang="ja-JP" sz="1600" dirty="0"/>
              <a:t>47</a:t>
            </a:r>
            <a:r>
              <a:rPr lang="ja-JP" altLang="en-US" sz="1600" dirty="0"/>
              <a:t>年</a:t>
            </a:r>
            <a:r>
              <a:rPr lang="en-US" altLang="ja-JP" sz="1600" dirty="0"/>
              <a:t>4</a:t>
            </a:r>
            <a:r>
              <a:rPr lang="ja-JP" altLang="en-US" sz="1600" dirty="0"/>
              <a:t>月</a:t>
            </a:r>
            <a:r>
              <a:rPr lang="en-US" altLang="ja-JP" sz="1600" dirty="0"/>
              <a:t>1</a:t>
            </a:r>
            <a:r>
              <a:rPr lang="ja-JP" altLang="en-US" sz="1600" dirty="0"/>
              <a:t>日生まれの男性は、</a:t>
            </a:r>
            <a:r>
              <a:rPr lang="en-US" altLang="ja-JP" sz="1600" dirty="0"/>
              <a:t>2020</a:t>
            </a:r>
            <a:r>
              <a:rPr lang="ja-JP" altLang="en-US" sz="1600" dirty="0"/>
              <a:t>年度</a:t>
            </a:r>
            <a:endParaRPr lang="en-US" altLang="ja-JP" sz="1600" dirty="0"/>
          </a:p>
          <a:p>
            <a:r>
              <a:rPr lang="ja-JP" altLang="en-US" sz="1600" dirty="0"/>
              <a:t>　　以降に届くが、希望者は</a:t>
            </a:r>
            <a:r>
              <a:rPr lang="en-US" altLang="ja-JP" sz="1600" dirty="0"/>
              <a:t>2019</a:t>
            </a:r>
            <a:r>
              <a:rPr lang="ja-JP" altLang="en-US" sz="1600" dirty="0"/>
              <a:t>年度中に受け取ることができる</a:t>
            </a:r>
            <a:endParaRPr lang="en-US" altLang="ja-JP" sz="1600" dirty="0"/>
          </a:p>
          <a:p>
            <a:endParaRPr lang="en-US" altLang="ja-JP" sz="1600" dirty="0"/>
          </a:p>
          <a:p>
            <a:r>
              <a:rPr lang="en-US" altLang="ja-JP" sz="2000" b="1" dirty="0"/>
              <a:t>STEP2</a:t>
            </a:r>
            <a:r>
              <a:rPr lang="ja-JP" altLang="en-US" sz="2000" b="1" dirty="0"/>
              <a:t>：風疹の抗体検査を受ける</a:t>
            </a:r>
            <a:endParaRPr lang="en-US" altLang="ja-JP" sz="2000" b="1" dirty="0"/>
          </a:p>
          <a:p>
            <a:endParaRPr lang="ja-JP" altLang="en-US" sz="2000" b="1" dirty="0"/>
          </a:p>
          <a:p>
            <a:r>
              <a:rPr lang="en-US" altLang="ja-JP" sz="2000" b="1" dirty="0"/>
              <a:t>STEP3: </a:t>
            </a:r>
            <a:r>
              <a:rPr lang="ja-JP" altLang="en-US" sz="2000" b="1" dirty="0"/>
              <a:t>検査の結果を聞き、抗体価が低い場合は</a:t>
            </a:r>
            <a:endParaRPr lang="en-US" altLang="ja-JP" sz="2000" b="1" dirty="0"/>
          </a:p>
          <a:p>
            <a:r>
              <a:rPr lang="ja-JP" altLang="en-US" sz="2000" b="1" dirty="0"/>
              <a:t>　　　　  風疹の予防接種を受ける</a:t>
            </a:r>
          </a:p>
          <a:p>
            <a:endParaRPr kumimoji="1" lang="ja-JP" altLang="en-US" dirty="0"/>
          </a:p>
        </p:txBody>
      </p:sp>
      <p:sp>
        <p:nvSpPr>
          <p:cNvPr id="11" name="正方形/長方形 10"/>
          <p:cNvSpPr/>
          <p:nvPr/>
        </p:nvSpPr>
        <p:spPr>
          <a:xfrm>
            <a:off x="550581" y="5747054"/>
            <a:ext cx="4900895" cy="738664"/>
          </a:xfrm>
          <a:prstGeom prst="rect">
            <a:avLst/>
          </a:prstGeom>
          <a:ln>
            <a:solidFill>
              <a:srgbClr val="FF0000"/>
            </a:solidFill>
          </a:ln>
        </p:spPr>
        <p:txBody>
          <a:bodyPr wrap="square">
            <a:spAutoFit/>
          </a:bodyPr>
          <a:lstStyle/>
          <a:p>
            <a:r>
              <a:rPr lang="ja-JP" altLang="en-US" sz="2400" dirty="0"/>
              <a:t>基準：</a:t>
            </a:r>
            <a:r>
              <a:rPr lang="en-US" altLang="ja-JP" sz="2400" dirty="0"/>
              <a:t>HI</a:t>
            </a:r>
            <a:r>
              <a:rPr lang="ja-JP" altLang="en-US" sz="2400" dirty="0"/>
              <a:t>法で</a:t>
            </a:r>
            <a:r>
              <a:rPr lang="en-US" altLang="ja-JP" sz="2400" dirty="0"/>
              <a:t>8</a:t>
            </a:r>
            <a:r>
              <a:rPr lang="ja-JP" altLang="en-US" sz="2400" dirty="0"/>
              <a:t>倍以下　</a:t>
            </a:r>
            <a:endParaRPr lang="en-US" altLang="ja-JP" sz="2400" dirty="0"/>
          </a:p>
          <a:p>
            <a:r>
              <a:rPr lang="ja-JP" altLang="en-US" dirty="0"/>
              <a:t>　　　　　</a:t>
            </a:r>
            <a:r>
              <a:rPr lang="en-US" altLang="ja-JP" sz="1600" dirty="0"/>
              <a:t>EIA-IgG</a:t>
            </a:r>
            <a:r>
              <a:rPr lang="ja-JP" altLang="en-US" sz="1600" dirty="0"/>
              <a:t>法で</a:t>
            </a:r>
            <a:r>
              <a:rPr lang="en-US" altLang="ja-JP" sz="1600" dirty="0"/>
              <a:t>6.0</a:t>
            </a:r>
            <a:r>
              <a:rPr lang="ja-JP" altLang="en-US" sz="1600" dirty="0"/>
              <a:t>未満（国際単位</a:t>
            </a:r>
            <a:r>
              <a:rPr lang="en-US" altLang="ja-JP" sz="1600" dirty="0"/>
              <a:t>15IU/ml</a:t>
            </a:r>
            <a:r>
              <a:rPr lang="ja-JP" altLang="en-US" sz="1600" dirty="0"/>
              <a:t>未満）</a:t>
            </a:r>
          </a:p>
        </p:txBody>
      </p:sp>
      <p:pic>
        <p:nvPicPr>
          <p:cNvPr id="5" name="オーディオ 4">
            <a:hlinkClick r:id="" action="ppaction://media"/>
            <a:extLst>
              <a:ext uri="{FF2B5EF4-FFF2-40B4-BE49-F238E27FC236}">
                <a16:creationId xmlns:a16="http://schemas.microsoft.com/office/drawing/2014/main" id="{95FCD2B0-D479-4040-9238-10266E0E5A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6100240"/>
      </p:ext>
    </p:extLst>
  </p:cSld>
  <p:clrMapOvr>
    <a:masterClrMapping/>
  </p:clrMapOvr>
  <mc:AlternateContent xmlns:mc="http://schemas.openxmlformats.org/markup-compatibility/2006" xmlns:p14="http://schemas.microsoft.com/office/powerpoint/2010/main">
    <mc:Choice Requires="p14">
      <p:transition spd="slow" p14:dur="2000" advTm="83455"/>
    </mc:Choice>
    <mc:Fallback xmlns="">
      <p:transition spd="slow" advTm="83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98772" y="259985"/>
            <a:ext cx="4493538" cy="523220"/>
          </a:xfrm>
          <a:prstGeom prst="rect">
            <a:avLst/>
          </a:prstGeom>
          <a:noFill/>
        </p:spPr>
        <p:txBody>
          <a:bodyPr wrap="none" rtlCol="0">
            <a:spAutoFit/>
          </a:bodyPr>
          <a:lstStyle/>
          <a:p>
            <a:r>
              <a:rPr lang="ja-JP" altLang="en-US" sz="2800" dirty="0"/>
              <a:t>千葉市の連携共同研究事業</a:t>
            </a:r>
            <a:endParaRPr kumimoji="1" lang="ja-JP" altLang="en-US" sz="2800"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14" t="13147" r="69314" b="62304"/>
          <a:stretch/>
        </p:blipFill>
        <p:spPr bwMode="auto">
          <a:xfrm>
            <a:off x="3591259" y="1011093"/>
            <a:ext cx="2202288" cy="13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153" t="61301" r="71161" b="8209"/>
          <a:stretch/>
        </p:blipFill>
        <p:spPr bwMode="auto">
          <a:xfrm>
            <a:off x="6456719" y="783205"/>
            <a:ext cx="1976908" cy="166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a:off x="1918120" y="1609608"/>
            <a:ext cx="1262129" cy="15604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抗体検査</a:t>
            </a:r>
            <a:endParaRPr kumimoji="1" lang="en-US" altLang="ja-JP" dirty="0">
              <a:solidFill>
                <a:schemeClr val="tx1"/>
              </a:solidFill>
            </a:endParaRPr>
          </a:p>
          <a:p>
            <a:pPr algn="ctr"/>
            <a:r>
              <a:rPr lang="ja-JP" altLang="en-US" dirty="0">
                <a:solidFill>
                  <a:schemeClr val="tx1"/>
                </a:solidFill>
              </a:rPr>
              <a:t>申込書</a:t>
            </a:r>
            <a:endParaRPr kumimoji="1" lang="ja-JP" altLang="en-US" dirty="0">
              <a:solidFill>
                <a:schemeClr val="tx1"/>
              </a:solidFill>
            </a:endParaRPr>
          </a:p>
        </p:txBody>
      </p:sp>
      <p:sp>
        <p:nvSpPr>
          <p:cNvPr id="9" name="角丸四角形 8"/>
          <p:cNvSpPr/>
          <p:nvPr/>
        </p:nvSpPr>
        <p:spPr>
          <a:xfrm>
            <a:off x="2235874" y="2759184"/>
            <a:ext cx="1262129" cy="15604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予防接種問診票</a:t>
            </a:r>
          </a:p>
        </p:txBody>
      </p:sp>
      <p:pic>
        <p:nvPicPr>
          <p:cNvPr id="10" name="図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54" y="870152"/>
            <a:ext cx="1384480" cy="1489631"/>
          </a:xfrm>
          <a:prstGeom prst="rect">
            <a:avLst/>
          </a:prstGeom>
        </p:spPr>
      </p:pic>
      <p:sp>
        <p:nvSpPr>
          <p:cNvPr id="11" name="テキスト ボックス 10"/>
          <p:cNvSpPr txBox="1"/>
          <p:nvPr/>
        </p:nvSpPr>
        <p:spPr>
          <a:xfrm>
            <a:off x="341964" y="2389852"/>
            <a:ext cx="1569660" cy="369332"/>
          </a:xfrm>
          <a:prstGeom prst="rect">
            <a:avLst/>
          </a:prstGeom>
          <a:noFill/>
        </p:spPr>
        <p:txBody>
          <a:bodyPr wrap="none" rtlCol="0">
            <a:spAutoFit/>
          </a:bodyPr>
          <a:lstStyle/>
          <a:p>
            <a:r>
              <a:rPr kumimoji="1" lang="ja-JP" altLang="en-US" b="1" dirty="0"/>
              <a:t>千葉市医師会</a:t>
            </a:r>
          </a:p>
        </p:txBody>
      </p:sp>
      <p:sp>
        <p:nvSpPr>
          <p:cNvPr id="13" name="テキスト ボックス 12"/>
          <p:cNvSpPr txBox="1"/>
          <p:nvPr/>
        </p:nvSpPr>
        <p:spPr>
          <a:xfrm>
            <a:off x="3970293" y="2350496"/>
            <a:ext cx="1569660" cy="369332"/>
          </a:xfrm>
          <a:prstGeom prst="rect">
            <a:avLst/>
          </a:prstGeom>
          <a:noFill/>
        </p:spPr>
        <p:txBody>
          <a:bodyPr wrap="none" rtlCol="0">
            <a:spAutoFit/>
          </a:bodyPr>
          <a:lstStyle/>
          <a:p>
            <a:r>
              <a:rPr lang="ja-JP" altLang="en-US" b="1" dirty="0"/>
              <a:t>千葉市保健所</a:t>
            </a:r>
            <a:endParaRPr kumimoji="1" lang="ja-JP" altLang="en-US" b="1" dirty="0"/>
          </a:p>
        </p:txBody>
      </p:sp>
      <p:sp>
        <p:nvSpPr>
          <p:cNvPr id="14" name="テキスト ボックス 13"/>
          <p:cNvSpPr txBox="1"/>
          <p:nvPr/>
        </p:nvSpPr>
        <p:spPr>
          <a:xfrm>
            <a:off x="6891175" y="2364091"/>
            <a:ext cx="1107996" cy="369332"/>
          </a:xfrm>
          <a:prstGeom prst="rect">
            <a:avLst/>
          </a:prstGeom>
          <a:noFill/>
        </p:spPr>
        <p:txBody>
          <a:bodyPr wrap="none" rtlCol="0">
            <a:spAutoFit/>
          </a:bodyPr>
          <a:lstStyle/>
          <a:p>
            <a:r>
              <a:rPr lang="ja-JP" altLang="en-US" b="1" dirty="0"/>
              <a:t>千葉大学</a:t>
            </a:r>
            <a:endParaRPr kumimoji="1" lang="ja-JP" altLang="en-US" b="1" dirty="0"/>
          </a:p>
        </p:txBody>
      </p:sp>
      <p:sp>
        <p:nvSpPr>
          <p:cNvPr id="12" name="右矢印 11"/>
          <p:cNvSpPr/>
          <p:nvPr/>
        </p:nvSpPr>
        <p:spPr>
          <a:xfrm>
            <a:off x="1507110" y="3120736"/>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445331" y="2990753"/>
            <a:ext cx="877163" cy="646331"/>
          </a:xfrm>
          <a:prstGeom prst="rect">
            <a:avLst/>
          </a:prstGeom>
          <a:noFill/>
        </p:spPr>
        <p:txBody>
          <a:bodyPr wrap="none" rtlCol="0">
            <a:spAutoFit/>
          </a:bodyPr>
          <a:lstStyle/>
          <a:p>
            <a:pPr algn="ctr"/>
            <a:r>
              <a:rPr kumimoji="1" lang="ja-JP" altLang="en-US" dirty="0"/>
              <a:t>集計</a:t>
            </a:r>
            <a:endParaRPr kumimoji="1" lang="en-US" altLang="ja-JP" dirty="0"/>
          </a:p>
          <a:p>
            <a:pPr algn="ctr"/>
            <a:r>
              <a:rPr lang="ja-JP" altLang="en-US" dirty="0"/>
              <a:t>匿名化</a:t>
            </a:r>
            <a:endParaRPr kumimoji="1" lang="ja-JP" altLang="en-US" dirty="0"/>
          </a:p>
        </p:txBody>
      </p:sp>
      <p:sp>
        <p:nvSpPr>
          <p:cNvPr id="17" name="右矢印 16"/>
          <p:cNvSpPr/>
          <p:nvPr/>
        </p:nvSpPr>
        <p:spPr>
          <a:xfrm>
            <a:off x="3591259" y="3120736"/>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5825145" y="3120736"/>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812629" y="2990752"/>
            <a:ext cx="1265090" cy="646331"/>
          </a:xfrm>
          <a:prstGeom prst="rect">
            <a:avLst/>
          </a:prstGeom>
          <a:noFill/>
        </p:spPr>
        <p:txBody>
          <a:bodyPr wrap="none" rtlCol="0">
            <a:spAutoFit/>
          </a:bodyPr>
          <a:lstStyle/>
          <a:p>
            <a:pPr algn="ctr"/>
            <a:r>
              <a:rPr kumimoji="1" lang="ja-JP" altLang="en-US" dirty="0"/>
              <a:t>データ解析</a:t>
            </a:r>
            <a:endParaRPr kumimoji="1" lang="en-US" altLang="ja-JP" dirty="0"/>
          </a:p>
          <a:p>
            <a:pPr algn="ctr"/>
            <a:r>
              <a:rPr kumimoji="1" lang="ja-JP" altLang="en-US" dirty="0"/>
              <a:t>傾向分析</a:t>
            </a:r>
          </a:p>
        </p:txBody>
      </p:sp>
      <p:sp>
        <p:nvSpPr>
          <p:cNvPr id="20" name="テキスト ボックス 19"/>
          <p:cNvSpPr txBox="1"/>
          <p:nvPr/>
        </p:nvSpPr>
        <p:spPr>
          <a:xfrm>
            <a:off x="491353" y="2852252"/>
            <a:ext cx="877163" cy="923330"/>
          </a:xfrm>
          <a:prstGeom prst="rect">
            <a:avLst/>
          </a:prstGeom>
          <a:noFill/>
        </p:spPr>
        <p:txBody>
          <a:bodyPr wrap="none" rtlCol="0">
            <a:spAutoFit/>
          </a:bodyPr>
          <a:lstStyle/>
          <a:p>
            <a:pPr algn="ctr"/>
            <a:r>
              <a:rPr lang="ja-JP" altLang="en-US" dirty="0"/>
              <a:t>国</a:t>
            </a:r>
            <a:endParaRPr lang="en-US" altLang="ja-JP" dirty="0"/>
          </a:p>
          <a:p>
            <a:pPr algn="ctr"/>
            <a:r>
              <a:rPr kumimoji="1" lang="ja-JP" altLang="en-US" dirty="0"/>
              <a:t>千葉市</a:t>
            </a:r>
            <a:endParaRPr kumimoji="1" lang="en-US" altLang="ja-JP" dirty="0"/>
          </a:p>
          <a:p>
            <a:pPr algn="ctr"/>
            <a:r>
              <a:rPr kumimoji="1" lang="ja-JP" altLang="en-US" dirty="0"/>
              <a:t>事業</a:t>
            </a:r>
          </a:p>
        </p:txBody>
      </p:sp>
      <p:sp>
        <p:nvSpPr>
          <p:cNvPr id="16" name="環状矢印 15"/>
          <p:cNvSpPr/>
          <p:nvPr/>
        </p:nvSpPr>
        <p:spPr>
          <a:xfrm rot="10800000">
            <a:off x="491353" y="2581633"/>
            <a:ext cx="7140300" cy="2408995"/>
          </a:xfrm>
          <a:prstGeom prst="circularArrow">
            <a:avLst>
              <a:gd name="adj1" fmla="val 4904"/>
              <a:gd name="adj2" fmla="val 335742"/>
              <a:gd name="adj3" fmla="val 21057299"/>
              <a:gd name="adj4" fmla="val 10789935"/>
              <a:gd name="adj5" fmla="val 12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環状矢印 21"/>
          <p:cNvSpPr/>
          <p:nvPr/>
        </p:nvSpPr>
        <p:spPr>
          <a:xfrm rot="10331528">
            <a:off x="4598015" y="2761354"/>
            <a:ext cx="2678891" cy="1782855"/>
          </a:xfrm>
          <a:prstGeom prst="circularArrow">
            <a:avLst>
              <a:gd name="adj1" fmla="val 4904"/>
              <a:gd name="adj2" fmla="val 857124"/>
              <a:gd name="adj3" fmla="val 21057299"/>
              <a:gd name="adj4" fmla="val 11661846"/>
              <a:gd name="adj5" fmla="val 11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p:cNvSpPr txBox="1"/>
          <p:nvPr/>
        </p:nvSpPr>
        <p:spPr>
          <a:xfrm>
            <a:off x="3542002" y="4201695"/>
            <a:ext cx="1478290" cy="369332"/>
          </a:xfrm>
          <a:prstGeom prst="rect">
            <a:avLst/>
          </a:prstGeom>
          <a:noFill/>
        </p:spPr>
        <p:txBody>
          <a:bodyPr wrap="none" rtlCol="0">
            <a:spAutoFit/>
          </a:bodyPr>
          <a:lstStyle/>
          <a:p>
            <a:pPr algn="ctr"/>
            <a:r>
              <a:rPr kumimoji="1" lang="ja-JP" altLang="en-US" dirty="0"/>
              <a:t>フィートバック</a:t>
            </a:r>
          </a:p>
        </p:txBody>
      </p:sp>
      <p:sp>
        <p:nvSpPr>
          <p:cNvPr id="24" name="テキスト ボックス 23"/>
          <p:cNvSpPr txBox="1"/>
          <p:nvPr/>
        </p:nvSpPr>
        <p:spPr>
          <a:xfrm>
            <a:off x="5198315" y="3808165"/>
            <a:ext cx="1478290" cy="369332"/>
          </a:xfrm>
          <a:prstGeom prst="rect">
            <a:avLst/>
          </a:prstGeom>
          <a:noFill/>
        </p:spPr>
        <p:txBody>
          <a:bodyPr wrap="none" rtlCol="0">
            <a:spAutoFit/>
          </a:bodyPr>
          <a:lstStyle/>
          <a:p>
            <a:pPr algn="ctr"/>
            <a:r>
              <a:rPr kumimoji="1" lang="ja-JP" altLang="en-US" dirty="0"/>
              <a:t>フィートバック</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0953" t="40049" r="47413" b="40678"/>
          <a:stretch/>
        </p:blipFill>
        <p:spPr bwMode="auto">
          <a:xfrm>
            <a:off x="6444168" y="4522988"/>
            <a:ext cx="1848530" cy="9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p:cNvSpPr txBox="1"/>
          <p:nvPr/>
        </p:nvSpPr>
        <p:spPr>
          <a:xfrm>
            <a:off x="7288786" y="4088779"/>
            <a:ext cx="1677062" cy="369332"/>
          </a:xfrm>
          <a:prstGeom prst="rect">
            <a:avLst/>
          </a:prstGeom>
          <a:noFill/>
        </p:spPr>
        <p:txBody>
          <a:bodyPr wrap="none" rtlCol="0">
            <a:spAutoFit/>
          </a:bodyPr>
          <a:lstStyle/>
          <a:p>
            <a:r>
              <a:rPr kumimoji="1" lang="ja-JP" altLang="en-US" dirty="0"/>
              <a:t>ディスカッション</a:t>
            </a:r>
          </a:p>
        </p:txBody>
      </p:sp>
      <p:sp>
        <p:nvSpPr>
          <p:cNvPr id="25" name="右矢印 24"/>
          <p:cNvSpPr/>
          <p:nvPr/>
        </p:nvSpPr>
        <p:spPr>
          <a:xfrm rot="10800000">
            <a:off x="5793547" y="5011449"/>
            <a:ext cx="459913" cy="37381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916114" y="4982938"/>
            <a:ext cx="4594528" cy="400110"/>
          </a:xfrm>
          <a:prstGeom prst="rect">
            <a:avLst/>
          </a:prstGeom>
          <a:noFill/>
        </p:spPr>
        <p:txBody>
          <a:bodyPr wrap="none" rtlCol="0">
            <a:spAutoFit/>
          </a:bodyPr>
          <a:lstStyle/>
          <a:p>
            <a:r>
              <a:rPr kumimoji="1" lang="ja-JP" altLang="en-US" sz="2000" dirty="0"/>
              <a:t>効果的な</a:t>
            </a:r>
            <a:r>
              <a:rPr lang="ja-JP" altLang="en-US" sz="2000" dirty="0"/>
              <a:t>風疹</a:t>
            </a:r>
            <a:r>
              <a:rPr kumimoji="1" lang="ja-JP" altLang="en-US" sz="2000" dirty="0"/>
              <a:t>対策とワクチン接種の整備</a:t>
            </a:r>
          </a:p>
        </p:txBody>
      </p:sp>
      <p:sp>
        <p:nvSpPr>
          <p:cNvPr id="27" name="テキスト ボックス 26"/>
          <p:cNvSpPr txBox="1"/>
          <p:nvPr/>
        </p:nvSpPr>
        <p:spPr>
          <a:xfrm>
            <a:off x="498948" y="5676129"/>
            <a:ext cx="8283016" cy="830997"/>
          </a:xfrm>
          <a:prstGeom prst="rect">
            <a:avLst/>
          </a:prstGeom>
          <a:noFill/>
          <a:ln>
            <a:solidFill>
              <a:srgbClr val="FF0000"/>
            </a:solidFill>
          </a:ln>
        </p:spPr>
        <p:txBody>
          <a:bodyPr wrap="square" rtlCol="0">
            <a:spAutoFit/>
          </a:bodyPr>
          <a:lstStyle/>
          <a:p>
            <a:r>
              <a:rPr kumimoji="1" lang="ja-JP" altLang="en-US" sz="2300" dirty="0"/>
              <a:t>東京オリンピック・パラリンピック</a:t>
            </a:r>
            <a:r>
              <a:rPr lang="ja-JP" altLang="en-US" sz="2300" dirty="0"/>
              <a:t>開催年の千葉市での風疹ゼロ！</a:t>
            </a:r>
            <a:endParaRPr lang="en-US" altLang="ja-JP" sz="2300" dirty="0"/>
          </a:p>
          <a:p>
            <a:r>
              <a:rPr kumimoji="1" lang="ja-JP" altLang="en-US" sz="2300" dirty="0"/>
              <a:t>　　　　　　　　　　　　　　　　　　　　　　　　　　　　　そして</a:t>
            </a:r>
            <a:r>
              <a:rPr lang="ja-JP" altLang="en-US" sz="2300" dirty="0"/>
              <a:t>麻疹</a:t>
            </a:r>
            <a:r>
              <a:rPr kumimoji="1" lang="ja-JP" altLang="en-US" sz="2300" dirty="0"/>
              <a:t>もゼロ！</a:t>
            </a:r>
          </a:p>
        </p:txBody>
      </p:sp>
      <p:sp>
        <p:nvSpPr>
          <p:cNvPr id="4" name="円/楕円 3"/>
          <p:cNvSpPr/>
          <p:nvPr/>
        </p:nvSpPr>
        <p:spPr>
          <a:xfrm>
            <a:off x="6793122" y="2759184"/>
            <a:ext cx="1334195" cy="1055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445331" y="6552199"/>
            <a:ext cx="4405373" cy="307777"/>
          </a:xfrm>
          <a:prstGeom prst="rect">
            <a:avLst/>
          </a:prstGeom>
          <a:noFill/>
        </p:spPr>
        <p:txBody>
          <a:bodyPr wrap="none" rtlCol="0">
            <a:spAutoFit/>
          </a:bodyPr>
          <a:lstStyle/>
          <a:p>
            <a:r>
              <a:rPr kumimoji="1" lang="ja-JP" altLang="en-US" sz="1400" dirty="0"/>
              <a:t>千葉大学真菌医学研究センター倫理審査委員会承認済</a:t>
            </a:r>
          </a:p>
        </p:txBody>
      </p:sp>
      <p:pic>
        <p:nvPicPr>
          <p:cNvPr id="7" name="オーディオ 6">
            <a:hlinkClick r:id="" action="ppaction://media"/>
            <a:extLst>
              <a:ext uri="{FF2B5EF4-FFF2-40B4-BE49-F238E27FC236}">
                <a16:creationId xmlns:a16="http://schemas.microsoft.com/office/drawing/2014/main" id="{D14548E5-3F5A-450B-B93B-E2226C640C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398974"/>
      </p:ext>
    </p:extLst>
  </p:cSld>
  <p:clrMapOvr>
    <a:masterClrMapping/>
  </p:clrMapOvr>
  <mc:AlternateContent xmlns:mc="http://schemas.openxmlformats.org/markup-compatibility/2006" xmlns:p14="http://schemas.microsoft.com/office/powerpoint/2010/main">
    <mc:Choice Requires="p14">
      <p:transition spd="slow" p14:dur="2000" advTm="58237"/>
    </mc:Choice>
    <mc:Fallback xmlns="">
      <p:transition spd="slow" advTm="5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6062" y="875764"/>
            <a:ext cx="8818440" cy="4955203"/>
          </a:xfrm>
          <a:prstGeom prst="rect">
            <a:avLst/>
          </a:prstGeom>
          <a:noFill/>
        </p:spPr>
        <p:txBody>
          <a:bodyPr wrap="none" rtlCol="0">
            <a:spAutoFit/>
          </a:bodyPr>
          <a:lstStyle/>
          <a:p>
            <a:r>
              <a:rPr lang="ja-JP" altLang="en-US" sz="2800" dirty="0"/>
              <a:t>解析対象：</a:t>
            </a:r>
            <a:endParaRPr lang="en-US" altLang="ja-JP" sz="2800" dirty="0"/>
          </a:p>
          <a:p>
            <a:endParaRPr lang="en-US" altLang="ja-JP" sz="2400" dirty="0"/>
          </a:p>
          <a:p>
            <a:r>
              <a:rPr lang="ja-JP" altLang="en-US" sz="2400" dirty="0">
                <a:solidFill>
                  <a:schemeClr val="accent1"/>
                </a:solidFill>
              </a:rPr>
              <a:t>■</a:t>
            </a:r>
            <a:r>
              <a:rPr kumimoji="1" lang="ja-JP" altLang="en-US" sz="2400" dirty="0"/>
              <a:t>千葉市事業の傾向分析</a:t>
            </a:r>
            <a:endParaRPr kumimoji="1" lang="en-US" altLang="ja-JP" sz="2400" dirty="0"/>
          </a:p>
          <a:p>
            <a:r>
              <a:rPr kumimoji="1" lang="en-US" altLang="ja-JP" sz="2400" dirty="0">
                <a:solidFill>
                  <a:srgbClr val="FF0000"/>
                </a:solidFill>
              </a:rPr>
              <a:t>2018</a:t>
            </a:r>
            <a:r>
              <a:rPr kumimoji="1" lang="ja-JP" altLang="en-US" sz="2400" dirty="0">
                <a:solidFill>
                  <a:srgbClr val="FF0000"/>
                </a:solidFill>
              </a:rPr>
              <a:t>年</a:t>
            </a:r>
            <a:r>
              <a:rPr kumimoji="1" lang="en-US" altLang="ja-JP" sz="2400" dirty="0">
                <a:solidFill>
                  <a:srgbClr val="FF0000"/>
                </a:solidFill>
              </a:rPr>
              <a:t>10</a:t>
            </a:r>
            <a:r>
              <a:rPr kumimoji="1" lang="ja-JP" altLang="en-US" sz="2400" dirty="0">
                <a:solidFill>
                  <a:srgbClr val="FF0000"/>
                </a:solidFill>
              </a:rPr>
              <a:t>月～</a:t>
            </a:r>
            <a:r>
              <a:rPr lang="ja-JP" altLang="en-US" sz="2400" dirty="0"/>
              <a:t>千葉市事業として行われた風疹抗体検査の申込書、</a:t>
            </a:r>
            <a:endParaRPr lang="en-US" altLang="ja-JP" sz="2400" dirty="0"/>
          </a:p>
          <a:p>
            <a:r>
              <a:rPr lang="en-US" altLang="ja-JP" sz="2400" dirty="0"/>
              <a:t>MR</a:t>
            </a:r>
            <a:r>
              <a:rPr lang="ja-JP" altLang="en-US" sz="2400" dirty="0"/>
              <a:t>ワクチン接種予診票の記載事項を集計、傾向を解析した。</a:t>
            </a:r>
            <a:endParaRPr lang="en-US" altLang="ja-JP" sz="2400" dirty="0"/>
          </a:p>
          <a:p>
            <a:endParaRPr lang="en-US" altLang="ja-JP" sz="2400" dirty="0"/>
          </a:p>
          <a:p>
            <a:r>
              <a:rPr lang="ja-JP" altLang="en-US" sz="2400" dirty="0">
                <a:solidFill>
                  <a:schemeClr val="accent6"/>
                </a:solidFill>
              </a:rPr>
              <a:t>■</a:t>
            </a:r>
            <a:r>
              <a:rPr lang="ja-JP" altLang="en-US" sz="2400" dirty="0"/>
              <a:t>国事業の傾向分析</a:t>
            </a:r>
            <a:endParaRPr lang="en-US" altLang="ja-JP" sz="2400" dirty="0"/>
          </a:p>
          <a:p>
            <a:r>
              <a:rPr lang="en-US" altLang="ja-JP" sz="2400" dirty="0">
                <a:solidFill>
                  <a:srgbClr val="FF0000"/>
                </a:solidFill>
              </a:rPr>
              <a:t>2019</a:t>
            </a:r>
            <a:r>
              <a:rPr lang="ja-JP" altLang="en-US" sz="2400" dirty="0">
                <a:solidFill>
                  <a:srgbClr val="FF0000"/>
                </a:solidFill>
              </a:rPr>
              <a:t>年</a:t>
            </a:r>
            <a:r>
              <a:rPr lang="en-US" altLang="ja-JP" sz="2400" dirty="0">
                <a:solidFill>
                  <a:srgbClr val="FF0000"/>
                </a:solidFill>
              </a:rPr>
              <a:t>6</a:t>
            </a:r>
            <a:r>
              <a:rPr lang="ja-JP" altLang="en-US" sz="2400" dirty="0">
                <a:solidFill>
                  <a:srgbClr val="FF0000"/>
                </a:solidFill>
              </a:rPr>
              <a:t>月～</a:t>
            </a:r>
            <a:r>
              <a:rPr lang="ja-JP" altLang="en-US" sz="2400" dirty="0"/>
              <a:t>で千葉市在住者に対して国事業として</a:t>
            </a:r>
            <a:endParaRPr lang="en-US" altLang="ja-JP" sz="2400" dirty="0"/>
          </a:p>
          <a:p>
            <a:r>
              <a:rPr lang="ja-JP" altLang="en-US" sz="2400" dirty="0"/>
              <a:t>行われた風疹抗体検査の申込書、</a:t>
            </a:r>
            <a:r>
              <a:rPr lang="en-US" altLang="ja-JP" sz="2400" dirty="0"/>
              <a:t>MR</a:t>
            </a:r>
            <a:r>
              <a:rPr lang="ja-JP" altLang="en-US" sz="2400" dirty="0"/>
              <a:t>ワクチン接種予診票</a:t>
            </a:r>
            <a:endParaRPr lang="en-US" altLang="ja-JP" sz="2400" dirty="0"/>
          </a:p>
          <a:p>
            <a:r>
              <a:rPr lang="ja-JP" altLang="en-US" sz="2400" dirty="0"/>
              <a:t>の記載事項を集計、傾向を解析した。</a:t>
            </a:r>
            <a:endParaRPr lang="en-US" altLang="ja-JP" sz="2400" dirty="0"/>
          </a:p>
          <a:p>
            <a:endParaRPr kumimoji="1" lang="en-US" altLang="ja-JP" sz="2400" dirty="0"/>
          </a:p>
          <a:p>
            <a:endParaRPr lang="en-US" altLang="ja-JP" sz="2400" dirty="0"/>
          </a:p>
          <a:p>
            <a:endParaRPr kumimoji="1" lang="ja-JP" altLang="en-US" sz="2400" dirty="0"/>
          </a:p>
        </p:txBody>
      </p:sp>
      <p:pic>
        <p:nvPicPr>
          <p:cNvPr id="3" name="オーディオ 2">
            <a:hlinkClick r:id="" action="ppaction://media"/>
            <a:extLst>
              <a:ext uri="{FF2B5EF4-FFF2-40B4-BE49-F238E27FC236}">
                <a16:creationId xmlns:a16="http://schemas.microsoft.com/office/drawing/2014/main" id="{6A72A9BB-6B11-4FFE-BCD4-9AC13296B7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8064553"/>
      </p:ext>
    </p:extLst>
  </p:cSld>
  <p:clrMapOvr>
    <a:masterClrMapping/>
  </p:clrMapOvr>
  <mc:AlternateContent xmlns:mc="http://schemas.openxmlformats.org/markup-compatibility/2006" xmlns:p14="http://schemas.microsoft.com/office/powerpoint/2010/main">
    <mc:Choice Requires="p14">
      <p:transition spd="slow" p14:dur="2000" advTm="40972"/>
    </mc:Choice>
    <mc:Fallback xmlns="">
      <p:transition spd="slow" advTm="40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54568" y="2665926"/>
            <a:ext cx="2031325" cy="646331"/>
          </a:xfrm>
          <a:prstGeom prst="rect">
            <a:avLst/>
          </a:prstGeom>
          <a:noFill/>
        </p:spPr>
        <p:txBody>
          <a:bodyPr wrap="none" rtlCol="0">
            <a:spAutoFit/>
          </a:bodyPr>
          <a:lstStyle/>
          <a:p>
            <a:r>
              <a:rPr kumimoji="1" lang="ja-JP" altLang="en-US" sz="3600" dirty="0">
                <a:solidFill>
                  <a:schemeClr val="accent1"/>
                </a:solidFill>
              </a:rPr>
              <a:t>■</a:t>
            </a:r>
            <a:r>
              <a:rPr kumimoji="1" lang="ja-JP" altLang="en-US" sz="3600" dirty="0"/>
              <a:t>結果</a:t>
            </a:r>
            <a:r>
              <a:rPr kumimoji="1" lang="ja-JP" altLang="en-US" sz="3600" dirty="0">
                <a:solidFill>
                  <a:schemeClr val="accent6"/>
                </a:solidFill>
              </a:rPr>
              <a:t>■</a:t>
            </a:r>
          </a:p>
        </p:txBody>
      </p:sp>
      <p:pic>
        <p:nvPicPr>
          <p:cNvPr id="3" name="オーディオ 2">
            <a:hlinkClick r:id="" action="ppaction://media"/>
            <a:extLst>
              <a:ext uri="{FF2B5EF4-FFF2-40B4-BE49-F238E27FC236}">
                <a16:creationId xmlns:a16="http://schemas.microsoft.com/office/drawing/2014/main" id="{4914C74B-DA9B-4886-8151-BAE699CEC6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07164372"/>
      </p:ext>
    </p:extLst>
  </p:cSld>
  <p:clrMapOvr>
    <a:masterClrMapping/>
  </p:clrMapOvr>
  <mc:AlternateContent xmlns:mc="http://schemas.openxmlformats.org/markup-compatibility/2006" xmlns:p14="http://schemas.microsoft.com/office/powerpoint/2010/main">
    <mc:Choice Requires="p14">
      <p:transition spd="slow" p14:dur="2000" advTm="3088"/>
    </mc:Choice>
    <mc:Fallback xmlns="">
      <p:transition spd="slow" advTm="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66C276-FAB8-4268-AB23-1C2BEA11E133}"/>
              </a:ext>
            </a:extLst>
          </p:cNvPr>
          <p:cNvPicPr>
            <a:picLocks noChangeAspect="1"/>
          </p:cNvPicPr>
          <p:nvPr/>
        </p:nvPicPr>
        <p:blipFill>
          <a:blip r:embed="rId4"/>
          <a:stretch>
            <a:fillRect/>
          </a:stretch>
        </p:blipFill>
        <p:spPr>
          <a:xfrm>
            <a:off x="109537" y="1514475"/>
            <a:ext cx="8924925" cy="3829050"/>
          </a:xfrm>
          <a:prstGeom prst="rect">
            <a:avLst/>
          </a:prstGeom>
        </p:spPr>
      </p:pic>
      <p:pic>
        <p:nvPicPr>
          <p:cNvPr id="2" name="オーディオ 1">
            <a:hlinkClick r:id="" action="ppaction://media"/>
            <a:extLst>
              <a:ext uri="{FF2B5EF4-FFF2-40B4-BE49-F238E27FC236}">
                <a16:creationId xmlns:a16="http://schemas.microsoft.com/office/drawing/2014/main" id="{40C2F01E-4002-4B9E-A5B4-7673757350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39452053"/>
      </p:ext>
    </p:extLst>
  </p:cSld>
  <p:clrMapOvr>
    <a:masterClrMapping/>
  </p:clrMapOvr>
  <mc:AlternateContent xmlns:mc="http://schemas.openxmlformats.org/markup-compatibility/2006" xmlns:p14="http://schemas.microsoft.com/office/powerpoint/2010/main">
    <mc:Choice Requires="p14">
      <p:transition spd="slow" p14:dur="2000" advTm="41100"/>
    </mc:Choice>
    <mc:Fallback xmlns="">
      <p:transition spd="slow" advTm="4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8E1D597-0579-4F19-AAF8-33E85964C66E}"/>
              </a:ext>
            </a:extLst>
          </p:cNvPr>
          <p:cNvPicPr>
            <a:picLocks noChangeAspect="1"/>
          </p:cNvPicPr>
          <p:nvPr/>
        </p:nvPicPr>
        <p:blipFill>
          <a:blip r:embed="rId4"/>
          <a:stretch>
            <a:fillRect/>
          </a:stretch>
        </p:blipFill>
        <p:spPr>
          <a:xfrm>
            <a:off x="61912" y="1481137"/>
            <a:ext cx="9020175" cy="3895725"/>
          </a:xfrm>
          <a:prstGeom prst="rect">
            <a:avLst/>
          </a:prstGeom>
        </p:spPr>
      </p:pic>
      <p:pic>
        <p:nvPicPr>
          <p:cNvPr id="2" name="オーディオ 1">
            <a:hlinkClick r:id="" action="ppaction://media"/>
            <a:extLst>
              <a:ext uri="{FF2B5EF4-FFF2-40B4-BE49-F238E27FC236}">
                <a16:creationId xmlns:a16="http://schemas.microsoft.com/office/drawing/2014/main" id="{92D96706-B611-4024-8438-891FB5245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51056793"/>
      </p:ext>
    </p:extLst>
  </p:cSld>
  <p:clrMapOvr>
    <a:masterClrMapping/>
  </p:clrMapOvr>
  <mc:AlternateContent xmlns:mc="http://schemas.openxmlformats.org/markup-compatibility/2006" xmlns:p14="http://schemas.microsoft.com/office/powerpoint/2010/main">
    <mc:Choice Requires="p14">
      <p:transition spd="slow" p14:dur="2000" advTm="35378"/>
    </mc:Choice>
    <mc:Fallback xmlns="">
      <p:transition spd="slow" advTm="3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D14C9EB-81ED-476A-B035-E68BDDDFD6B2}"/>
              </a:ext>
            </a:extLst>
          </p:cNvPr>
          <p:cNvPicPr>
            <a:picLocks noChangeAspect="1"/>
          </p:cNvPicPr>
          <p:nvPr/>
        </p:nvPicPr>
        <p:blipFill>
          <a:blip r:embed="rId4"/>
          <a:stretch>
            <a:fillRect/>
          </a:stretch>
        </p:blipFill>
        <p:spPr>
          <a:xfrm>
            <a:off x="878066" y="1621331"/>
            <a:ext cx="7343650" cy="2340284"/>
          </a:xfrm>
          <a:prstGeom prst="rect">
            <a:avLst/>
          </a:prstGeom>
        </p:spPr>
      </p:pic>
      <p:pic>
        <p:nvPicPr>
          <p:cNvPr id="5" name="図 4">
            <a:extLst>
              <a:ext uri="{FF2B5EF4-FFF2-40B4-BE49-F238E27FC236}">
                <a16:creationId xmlns:a16="http://schemas.microsoft.com/office/drawing/2014/main" id="{4E301BD1-F892-40B0-A411-F2F58207182C}"/>
              </a:ext>
            </a:extLst>
          </p:cNvPr>
          <p:cNvPicPr>
            <a:picLocks noChangeAspect="1"/>
          </p:cNvPicPr>
          <p:nvPr/>
        </p:nvPicPr>
        <p:blipFill>
          <a:blip r:embed="rId5"/>
          <a:stretch>
            <a:fillRect/>
          </a:stretch>
        </p:blipFill>
        <p:spPr>
          <a:xfrm>
            <a:off x="878066" y="3892257"/>
            <a:ext cx="7256505" cy="2340284"/>
          </a:xfrm>
          <a:prstGeom prst="rect">
            <a:avLst/>
          </a:prstGeom>
        </p:spPr>
      </p:pic>
      <p:sp>
        <p:nvSpPr>
          <p:cNvPr id="2" name="タイトル 1">
            <a:extLst>
              <a:ext uri="{FF2B5EF4-FFF2-40B4-BE49-F238E27FC236}">
                <a16:creationId xmlns:a16="http://schemas.microsoft.com/office/drawing/2014/main" id="{0593209D-99CF-4515-B18A-853F0430CE02}"/>
              </a:ext>
            </a:extLst>
          </p:cNvPr>
          <p:cNvSpPr>
            <a:spLocks noGrp="1"/>
          </p:cNvSpPr>
          <p:nvPr>
            <p:ph type="title"/>
          </p:nvPr>
        </p:nvSpPr>
        <p:spPr>
          <a:xfrm>
            <a:off x="2003278" y="486238"/>
            <a:ext cx="5263477" cy="797555"/>
          </a:xfrm>
        </p:spPr>
        <p:txBody>
          <a:bodyPr>
            <a:normAutofit/>
          </a:bodyPr>
          <a:lstStyle/>
          <a:p>
            <a:r>
              <a:rPr kumimoji="1" lang="ja-JP" altLang="en-US" sz="2400" dirty="0"/>
              <a:t>診療科別受診医療機関（千葉市事業）</a:t>
            </a:r>
          </a:p>
        </p:txBody>
      </p:sp>
      <p:pic>
        <p:nvPicPr>
          <p:cNvPr id="3" name="オーディオ 2">
            <a:hlinkClick r:id="" action="ppaction://media"/>
            <a:extLst>
              <a:ext uri="{FF2B5EF4-FFF2-40B4-BE49-F238E27FC236}">
                <a16:creationId xmlns:a16="http://schemas.microsoft.com/office/drawing/2014/main" id="{44F769AF-2726-4B17-B911-DCBD29B8A0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91282919"/>
      </p:ext>
    </p:extLst>
  </p:cSld>
  <p:clrMapOvr>
    <a:masterClrMapping/>
  </p:clrMapOvr>
  <mc:AlternateContent xmlns:mc="http://schemas.openxmlformats.org/markup-compatibility/2006" xmlns:p14="http://schemas.microsoft.com/office/powerpoint/2010/main">
    <mc:Choice Requires="p14">
      <p:transition spd="slow" p14:dur="2000" advTm="71633"/>
    </mc:Choice>
    <mc:Fallback xmlns="">
      <p:transition spd="slow" advTm="7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9A46F5A-ACCA-454A-967F-D01F137E383F}"/>
              </a:ext>
            </a:extLst>
          </p:cNvPr>
          <p:cNvPicPr>
            <a:picLocks noChangeAspect="1"/>
          </p:cNvPicPr>
          <p:nvPr/>
        </p:nvPicPr>
        <p:blipFill>
          <a:blip r:embed="rId4"/>
          <a:stretch>
            <a:fillRect/>
          </a:stretch>
        </p:blipFill>
        <p:spPr>
          <a:xfrm>
            <a:off x="961974" y="1300951"/>
            <a:ext cx="7619722" cy="2596856"/>
          </a:xfrm>
          <a:prstGeom prst="rect">
            <a:avLst/>
          </a:prstGeom>
        </p:spPr>
      </p:pic>
      <p:pic>
        <p:nvPicPr>
          <p:cNvPr id="5" name="図 4">
            <a:extLst>
              <a:ext uri="{FF2B5EF4-FFF2-40B4-BE49-F238E27FC236}">
                <a16:creationId xmlns:a16="http://schemas.microsoft.com/office/drawing/2014/main" id="{CA7BECF7-918E-41B2-BCA2-D0FD3FA73AE1}"/>
              </a:ext>
            </a:extLst>
          </p:cNvPr>
          <p:cNvPicPr>
            <a:picLocks noChangeAspect="1"/>
          </p:cNvPicPr>
          <p:nvPr/>
        </p:nvPicPr>
        <p:blipFill>
          <a:blip r:embed="rId5"/>
          <a:stretch>
            <a:fillRect/>
          </a:stretch>
        </p:blipFill>
        <p:spPr>
          <a:xfrm>
            <a:off x="900376" y="3897807"/>
            <a:ext cx="7742919" cy="2436381"/>
          </a:xfrm>
          <a:prstGeom prst="rect">
            <a:avLst/>
          </a:prstGeom>
        </p:spPr>
      </p:pic>
      <p:sp>
        <p:nvSpPr>
          <p:cNvPr id="2" name="タイトル 1">
            <a:extLst>
              <a:ext uri="{FF2B5EF4-FFF2-40B4-BE49-F238E27FC236}">
                <a16:creationId xmlns:a16="http://schemas.microsoft.com/office/drawing/2014/main" id="{B2D8BF2B-42AD-4742-83F6-02F389639C9E}"/>
              </a:ext>
            </a:extLst>
          </p:cNvPr>
          <p:cNvSpPr>
            <a:spLocks noGrp="1"/>
          </p:cNvSpPr>
          <p:nvPr>
            <p:ph type="title"/>
          </p:nvPr>
        </p:nvSpPr>
        <p:spPr>
          <a:xfrm>
            <a:off x="2481673" y="497341"/>
            <a:ext cx="4694248" cy="803610"/>
          </a:xfrm>
        </p:spPr>
        <p:txBody>
          <a:bodyPr>
            <a:normAutofit/>
          </a:bodyPr>
          <a:lstStyle/>
          <a:p>
            <a:r>
              <a:rPr kumimoji="1" lang="ja-JP" altLang="en-US" sz="2400" dirty="0"/>
              <a:t>診療科別受診医療機関（国事業）</a:t>
            </a:r>
          </a:p>
        </p:txBody>
      </p:sp>
      <p:pic>
        <p:nvPicPr>
          <p:cNvPr id="3" name="オーディオ 2">
            <a:hlinkClick r:id="" action="ppaction://media"/>
            <a:extLst>
              <a:ext uri="{FF2B5EF4-FFF2-40B4-BE49-F238E27FC236}">
                <a16:creationId xmlns:a16="http://schemas.microsoft.com/office/drawing/2014/main" id="{2650AE07-1E55-4233-8FA8-46BFF0EF1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82082008"/>
      </p:ext>
    </p:extLst>
  </p:cSld>
  <p:clrMapOvr>
    <a:masterClrMapping/>
  </p:clrMapOvr>
  <mc:AlternateContent xmlns:mc="http://schemas.openxmlformats.org/markup-compatibility/2006" xmlns:p14="http://schemas.microsoft.com/office/powerpoint/2010/main">
    <mc:Choice Requires="p14">
      <p:transition spd="slow" p14:dur="2000" advTm="53073"/>
    </mc:Choice>
    <mc:Fallback xmlns="">
      <p:transition spd="slow" advTm="5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155C4AC-A66D-47EC-9335-70B2FF4BDDF3}"/>
              </a:ext>
            </a:extLst>
          </p:cNvPr>
          <p:cNvPicPr>
            <a:picLocks noChangeAspect="1"/>
          </p:cNvPicPr>
          <p:nvPr/>
        </p:nvPicPr>
        <p:blipFill>
          <a:blip r:embed="rId4"/>
          <a:stretch>
            <a:fillRect/>
          </a:stretch>
        </p:blipFill>
        <p:spPr>
          <a:xfrm>
            <a:off x="-9744" y="1768753"/>
            <a:ext cx="9153743" cy="3324032"/>
          </a:xfrm>
          <a:prstGeom prst="rect">
            <a:avLst/>
          </a:prstGeom>
        </p:spPr>
      </p:pic>
      <p:pic>
        <p:nvPicPr>
          <p:cNvPr id="2" name="オーディオ 1">
            <a:hlinkClick r:id="" action="ppaction://media"/>
            <a:extLst>
              <a:ext uri="{FF2B5EF4-FFF2-40B4-BE49-F238E27FC236}">
                <a16:creationId xmlns:a16="http://schemas.microsoft.com/office/drawing/2014/main" id="{AE85E45E-3C43-46EA-8CDE-8DA536B7B0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8092801"/>
      </p:ext>
    </p:extLst>
  </p:cSld>
  <p:clrMapOvr>
    <a:masterClrMapping/>
  </p:clrMapOvr>
  <mc:AlternateContent xmlns:mc="http://schemas.openxmlformats.org/markup-compatibility/2006" xmlns:p14="http://schemas.microsoft.com/office/powerpoint/2010/main">
    <mc:Choice Requires="p14">
      <p:transition spd="slow" p14:dur="2000" advTm="52944"/>
    </mc:Choice>
    <mc:Fallback xmlns="">
      <p:transition spd="slow" advTm="52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6962078" y="6596390"/>
            <a:ext cx="1701107" cy="261610"/>
          </a:xfrm>
          <a:prstGeom prst="rect">
            <a:avLst/>
          </a:prstGeom>
          <a:noFill/>
        </p:spPr>
        <p:txBody>
          <a:bodyPr wrap="none" rtlCol="0">
            <a:spAutoFit/>
          </a:bodyPr>
          <a:lstStyle/>
          <a:p>
            <a:r>
              <a:rPr kumimoji="1" lang="ja-JP" altLang="en-US" sz="1100" dirty="0"/>
              <a:t>国立感染症研究所</a:t>
            </a:r>
            <a:r>
              <a:rPr kumimoji="1" lang="en-US" altLang="ja-JP" sz="1100" dirty="0"/>
              <a:t>HP</a:t>
            </a:r>
            <a:r>
              <a:rPr kumimoji="1" lang="ja-JP" altLang="en-US" sz="1100" dirty="0"/>
              <a:t>より</a:t>
            </a:r>
          </a:p>
        </p:txBody>
      </p:sp>
      <p:sp>
        <p:nvSpPr>
          <p:cNvPr id="2" name="テキスト ボックス 1"/>
          <p:cNvSpPr txBox="1"/>
          <p:nvPr/>
        </p:nvSpPr>
        <p:spPr>
          <a:xfrm>
            <a:off x="302093" y="330744"/>
            <a:ext cx="1005403" cy="584775"/>
          </a:xfrm>
          <a:prstGeom prst="rect">
            <a:avLst/>
          </a:prstGeom>
          <a:noFill/>
        </p:spPr>
        <p:txBody>
          <a:bodyPr wrap="none" rtlCol="0">
            <a:spAutoFit/>
          </a:bodyPr>
          <a:lstStyle/>
          <a:p>
            <a:r>
              <a:rPr kumimoji="1" lang="ja-JP" altLang="en-US" sz="3200" dirty="0"/>
              <a:t>風疹</a:t>
            </a:r>
          </a:p>
        </p:txBody>
      </p:sp>
      <p:sp>
        <p:nvSpPr>
          <p:cNvPr id="3" name="テキスト ボックス 2"/>
          <p:cNvSpPr txBox="1"/>
          <p:nvPr/>
        </p:nvSpPr>
        <p:spPr>
          <a:xfrm>
            <a:off x="199062" y="1204360"/>
            <a:ext cx="8944938" cy="3785652"/>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solidFill>
                  <a:srgbClr val="FF0000"/>
                </a:solidFill>
                <a:latin typeface="+mn-ea"/>
              </a:rPr>
              <a:t>風疹</a:t>
            </a:r>
            <a:r>
              <a:rPr kumimoji="1" lang="ja-JP" altLang="en-US" sz="2400" dirty="0">
                <a:solidFill>
                  <a:srgbClr val="FF0000"/>
                </a:solidFill>
                <a:latin typeface="+mn-ea"/>
              </a:rPr>
              <a:t>ウイルス</a:t>
            </a:r>
            <a:r>
              <a:rPr kumimoji="1" lang="ja-JP" altLang="en-US" sz="2400" dirty="0">
                <a:latin typeface="+mn-ea"/>
              </a:rPr>
              <a:t>によって起こる感染症</a:t>
            </a:r>
            <a:endParaRPr kumimoji="1" lang="en-US" altLang="ja-JP" sz="2400" dirty="0">
              <a:latin typeface="+mn-ea"/>
            </a:endParaRPr>
          </a:p>
          <a:p>
            <a:pPr marL="342900" indent="-342900">
              <a:buFont typeface="Arial" panose="020B0604020202020204" pitchFamily="34" charset="0"/>
              <a:buChar char="•"/>
            </a:pPr>
            <a:r>
              <a:rPr lang="ja-JP" altLang="en-US" sz="2400" dirty="0">
                <a:latin typeface="+mn-ea"/>
              </a:rPr>
              <a:t>潜伏期間は約</a:t>
            </a:r>
            <a:r>
              <a:rPr lang="en-US" altLang="ja-JP" sz="2400" dirty="0">
                <a:solidFill>
                  <a:srgbClr val="FF0000"/>
                </a:solidFill>
                <a:latin typeface="+mn-ea"/>
              </a:rPr>
              <a:t>2</a:t>
            </a:r>
            <a:r>
              <a:rPr lang="ja-JP" altLang="en-US" sz="2400" dirty="0">
                <a:solidFill>
                  <a:srgbClr val="FF0000"/>
                </a:solidFill>
                <a:latin typeface="+mn-ea"/>
              </a:rPr>
              <a:t>～</a:t>
            </a:r>
            <a:r>
              <a:rPr lang="en-US" altLang="ja-JP" sz="2400" dirty="0">
                <a:solidFill>
                  <a:srgbClr val="FF0000"/>
                </a:solidFill>
                <a:latin typeface="+mn-ea"/>
              </a:rPr>
              <a:t>3</a:t>
            </a:r>
            <a:r>
              <a:rPr lang="ja-JP" altLang="en-US" sz="2400" dirty="0">
                <a:solidFill>
                  <a:srgbClr val="FF0000"/>
                </a:solidFill>
                <a:latin typeface="+mn-ea"/>
              </a:rPr>
              <a:t>週間</a:t>
            </a:r>
            <a:endParaRPr lang="en-US" altLang="ja-JP" sz="2400" dirty="0">
              <a:solidFill>
                <a:srgbClr val="FF0000"/>
              </a:solidFill>
              <a:latin typeface="+mn-ea"/>
            </a:endParaRPr>
          </a:p>
          <a:p>
            <a:pPr marL="342900" indent="-342900">
              <a:buFont typeface="Arial" panose="020B0604020202020204" pitchFamily="34" charset="0"/>
              <a:buChar char="•"/>
            </a:pPr>
            <a:r>
              <a:rPr lang="ja-JP" altLang="en-US" sz="2400" dirty="0">
                <a:latin typeface="+mn-ea"/>
              </a:rPr>
              <a:t>症状：</a:t>
            </a:r>
            <a:r>
              <a:rPr lang="ja-JP" altLang="en-US" sz="2400" dirty="0">
                <a:solidFill>
                  <a:srgbClr val="FF0000"/>
                </a:solidFill>
                <a:latin typeface="+mn-ea"/>
              </a:rPr>
              <a:t>発熱</a:t>
            </a:r>
            <a:r>
              <a:rPr lang="ja-JP" altLang="en-US" sz="2400" dirty="0">
                <a:latin typeface="+mn-ea"/>
              </a:rPr>
              <a:t>、</a:t>
            </a:r>
            <a:r>
              <a:rPr lang="ja-JP" altLang="en-US" sz="2400" dirty="0">
                <a:solidFill>
                  <a:srgbClr val="FF0000"/>
                </a:solidFill>
                <a:latin typeface="+mn-ea"/>
              </a:rPr>
              <a:t>発疹</a:t>
            </a:r>
            <a:r>
              <a:rPr lang="ja-JP" altLang="en-US" sz="2400" dirty="0"/>
              <a:t>、</a:t>
            </a:r>
            <a:r>
              <a:rPr lang="ja-JP" altLang="en-US" sz="2400" dirty="0">
                <a:solidFill>
                  <a:srgbClr val="FF0000"/>
                </a:solidFill>
              </a:rPr>
              <a:t>リンパ節腫脹</a:t>
            </a:r>
            <a:r>
              <a:rPr lang="ja-JP" altLang="en-US" sz="2400" dirty="0"/>
              <a:t>が数日間</a:t>
            </a:r>
            <a:endParaRPr lang="en-US" altLang="ja-JP" sz="2400" dirty="0"/>
          </a:p>
          <a:p>
            <a:r>
              <a:rPr lang="ja-JP" altLang="en-US" sz="2400" dirty="0"/>
              <a:t>　  </a:t>
            </a:r>
            <a:r>
              <a:rPr lang="en-US" altLang="ja-JP" sz="2400" dirty="0"/>
              <a:t>15</a:t>
            </a:r>
            <a:r>
              <a:rPr lang="ja-JP" altLang="en-US" sz="2400" dirty="0"/>
              <a:t>～</a:t>
            </a:r>
            <a:r>
              <a:rPr lang="en-US" altLang="ja-JP" sz="2400" dirty="0"/>
              <a:t>30%</a:t>
            </a:r>
            <a:r>
              <a:rPr lang="ja-JP" altLang="en-US" sz="2400" dirty="0"/>
              <a:t>で</a:t>
            </a:r>
            <a:r>
              <a:rPr lang="ja-JP" altLang="en-US" sz="2400" dirty="0">
                <a:solidFill>
                  <a:srgbClr val="FF0000"/>
                </a:solidFill>
              </a:rPr>
              <a:t>症状のない感染</a:t>
            </a:r>
            <a:r>
              <a:rPr lang="en-US" altLang="ja-JP" sz="2400" dirty="0"/>
              <a:t>(</a:t>
            </a:r>
            <a:r>
              <a:rPr lang="ja-JP" altLang="en-US" sz="2400" dirty="0"/>
              <a:t>不顕性感染</a:t>
            </a:r>
            <a:r>
              <a:rPr lang="en-US" altLang="ja-JP" sz="2400" dirty="0"/>
              <a:t>)</a:t>
            </a:r>
            <a:r>
              <a:rPr lang="ja-JP" altLang="en-US" sz="2400" dirty="0"/>
              <a:t>がある</a:t>
            </a:r>
            <a:endParaRPr lang="en-US" altLang="ja-JP" sz="2400" dirty="0"/>
          </a:p>
          <a:p>
            <a:pPr marL="342900" indent="-342900">
              <a:buFont typeface="Arial" panose="020B0604020202020204" pitchFamily="34" charset="0"/>
              <a:buChar char="•"/>
            </a:pPr>
            <a:r>
              <a:rPr lang="ja-JP" altLang="en-US" sz="2400" dirty="0">
                <a:latin typeface="+mn-ea"/>
              </a:rPr>
              <a:t>合併症として</a:t>
            </a:r>
            <a:r>
              <a:rPr lang="ja-JP" altLang="en-US" sz="2400" dirty="0">
                <a:solidFill>
                  <a:srgbClr val="FF0000"/>
                </a:solidFill>
                <a:latin typeface="+mn-ea"/>
              </a:rPr>
              <a:t>関節炎</a:t>
            </a:r>
            <a:r>
              <a:rPr lang="ja-JP" altLang="en-US" sz="2400" dirty="0">
                <a:latin typeface="+mn-ea"/>
              </a:rPr>
              <a:t>、</a:t>
            </a:r>
            <a:r>
              <a:rPr lang="ja-JP" altLang="en-US" sz="2400" dirty="0">
                <a:solidFill>
                  <a:srgbClr val="FF0000"/>
                </a:solidFill>
                <a:latin typeface="+mn-ea"/>
              </a:rPr>
              <a:t>特発性血小板減少性紫斑病</a:t>
            </a:r>
            <a:r>
              <a:rPr lang="ja-JP" altLang="en-US" sz="2400" dirty="0">
                <a:latin typeface="+mn-ea"/>
              </a:rPr>
              <a:t>、</a:t>
            </a:r>
            <a:r>
              <a:rPr lang="ja-JP" altLang="en-US" sz="2400" dirty="0">
                <a:solidFill>
                  <a:srgbClr val="FF0000"/>
                </a:solidFill>
                <a:latin typeface="+mn-ea"/>
              </a:rPr>
              <a:t>脳炎</a:t>
            </a:r>
            <a:endParaRPr lang="en-US" altLang="ja-JP" sz="2400" dirty="0">
              <a:solidFill>
                <a:srgbClr val="FF0000"/>
              </a:solidFill>
              <a:latin typeface="+mn-ea"/>
            </a:endParaRPr>
          </a:p>
          <a:p>
            <a:pPr marL="342900" indent="-342900">
              <a:buFont typeface="Arial" panose="020B0604020202020204" pitchFamily="34" charset="0"/>
              <a:buChar char="•"/>
            </a:pPr>
            <a:r>
              <a:rPr lang="ja-JP" altLang="en-US" sz="2400" dirty="0">
                <a:solidFill>
                  <a:srgbClr val="FF0000"/>
                </a:solidFill>
                <a:latin typeface="+mn-ea"/>
              </a:rPr>
              <a:t>咳やくしゃみで感染</a:t>
            </a:r>
            <a:r>
              <a:rPr lang="ja-JP" altLang="en-US" sz="2400" dirty="0">
                <a:latin typeface="+mn-ea"/>
              </a:rPr>
              <a:t>する飛沫感染（発疹出現の前後</a:t>
            </a:r>
            <a:r>
              <a:rPr lang="en-US" altLang="ja-JP" sz="2400" dirty="0">
                <a:latin typeface="+mn-ea"/>
              </a:rPr>
              <a:t>1</a:t>
            </a:r>
            <a:r>
              <a:rPr lang="ja-JP" altLang="en-US" sz="2400" dirty="0">
                <a:latin typeface="+mn-ea"/>
              </a:rPr>
              <a:t>週間）</a:t>
            </a:r>
            <a:endParaRPr lang="en-US" altLang="ja-JP" sz="2400" dirty="0">
              <a:latin typeface="+mn-ea"/>
            </a:endParaRPr>
          </a:p>
          <a:p>
            <a:pPr marL="342900" indent="-342900">
              <a:buFont typeface="Arial" panose="020B0604020202020204" pitchFamily="34" charset="0"/>
              <a:buChar char="•"/>
            </a:pPr>
            <a:r>
              <a:rPr lang="ja-JP" altLang="en-US" sz="2400" dirty="0">
                <a:latin typeface="+mn-ea"/>
              </a:rPr>
              <a:t>妊娠初期に感染すると胎盤を介して胎児に感染し、</a:t>
            </a:r>
            <a:r>
              <a:rPr lang="ja-JP" altLang="en-US" sz="2400" dirty="0">
                <a:solidFill>
                  <a:srgbClr val="FF0000"/>
                </a:solidFill>
                <a:latin typeface="+mn-ea"/>
              </a:rPr>
              <a:t>先天性風疹　症候群</a:t>
            </a:r>
            <a:r>
              <a:rPr lang="ja-JP" altLang="en-US" sz="2400" dirty="0">
                <a:latin typeface="+mn-ea"/>
              </a:rPr>
              <a:t>を起こすことがある</a:t>
            </a:r>
            <a:endParaRPr lang="en-US" altLang="ja-JP" sz="2400" dirty="0">
              <a:latin typeface="+mn-ea"/>
            </a:endParaRPr>
          </a:p>
          <a:p>
            <a:pPr marL="342900" indent="-342900">
              <a:buFont typeface="Arial" panose="020B0604020202020204" pitchFamily="34" charset="0"/>
              <a:buChar char="•"/>
            </a:pPr>
            <a:r>
              <a:rPr lang="ja-JP" altLang="en-US" sz="2400" dirty="0">
                <a:latin typeface="+mn-ea"/>
              </a:rPr>
              <a:t>有効な治療法はなく、</a:t>
            </a:r>
            <a:r>
              <a:rPr lang="ja-JP" altLang="en-US" sz="2400" dirty="0">
                <a:solidFill>
                  <a:srgbClr val="FF0000"/>
                </a:solidFill>
                <a:latin typeface="+mn-ea"/>
              </a:rPr>
              <a:t>ワクチン</a:t>
            </a:r>
            <a:r>
              <a:rPr lang="ja-JP" altLang="en-US" sz="2400" dirty="0">
                <a:latin typeface="+mn-ea"/>
              </a:rPr>
              <a:t>が唯一の予防策</a:t>
            </a:r>
            <a:endParaRPr lang="en-US" altLang="ja-JP" dirty="0"/>
          </a:p>
          <a:p>
            <a:endParaRPr kumimoji="1" lang="en-US" altLang="ja-JP" sz="2400" dirty="0">
              <a:latin typeface="+mn-ea"/>
            </a:endParaRPr>
          </a:p>
        </p:txBody>
      </p:sp>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7660" y="4733760"/>
            <a:ext cx="2478647" cy="1862630"/>
          </a:xfrm>
          <a:prstGeom prst="rect">
            <a:avLst/>
          </a:prstGeom>
        </p:spPr>
      </p:pic>
      <p:pic>
        <p:nvPicPr>
          <p:cNvPr id="6" name="図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28028" y="4723859"/>
            <a:ext cx="2735157" cy="1872531"/>
          </a:xfrm>
          <a:prstGeom prst="rect">
            <a:avLst/>
          </a:prstGeom>
        </p:spPr>
      </p:pic>
      <p:pic>
        <p:nvPicPr>
          <p:cNvPr id="4" name="オーディオ 3">
            <a:hlinkClick r:id="" action="ppaction://media"/>
            <a:extLst>
              <a:ext uri="{FF2B5EF4-FFF2-40B4-BE49-F238E27FC236}">
                <a16:creationId xmlns:a16="http://schemas.microsoft.com/office/drawing/2014/main" id="{A6FA1ABF-02AB-4BAE-95BC-987D8C1E43A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241566967"/>
      </p:ext>
    </p:extLst>
  </p:cSld>
  <p:clrMapOvr>
    <a:masterClrMapping/>
  </p:clrMapOvr>
  <mc:AlternateContent xmlns:mc="http://schemas.openxmlformats.org/markup-compatibility/2006" xmlns:p14="http://schemas.microsoft.com/office/powerpoint/2010/main">
    <mc:Choice Requires="p14">
      <p:transition spd="slow" p14:dur="2000" advTm="73706"/>
    </mc:Choice>
    <mc:Fallback xmlns="">
      <p:transition spd="slow" advTm="7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40912" y="398104"/>
            <a:ext cx="8062176" cy="5016758"/>
          </a:xfrm>
          <a:prstGeom prst="rect">
            <a:avLst/>
          </a:prstGeom>
          <a:noFill/>
        </p:spPr>
        <p:txBody>
          <a:bodyPr wrap="square" rtlCol="0">
            <a:spAutoFit/>
          </a:bodyPr>
          <a:lstStyle/>
          <a:p>
            <a:r>
              <a:rPr kumimoji="1" lang="ja-JP" altLang="en-US" sz="3200" dirty="0"/>
              <a:t>　　　　　　　　　国事業の進捗</a:t>
            </a:r>
            <a:r>
              <a:rPr lang="ja-JP" altLang="en-US" sz="3200" dirty="0"/>
              <a:t>状況</a:t>
            </a:r>
            <a:endParaRPr kumimoji="1" lang="en-US" altLang="ja-JP" sz="3200" dirty="0"/>
          </a:p>
          <a:p>
            <a:r>
              <a:rPr kumimoji="1" lang="ja-JP" altLang="en-US" sz="3200" dirty="0"/>
              <a:t>　　　　　　　　　（</a:t>
            </a:r>
            <a:r>
              <a:rPr kumimoji="1" lang="en-US" altLang="ja-JP" sz="3200" dirty="0"/>
              <a:t>2019</a:t>
            </a:r>
            <a:r>
              <a:rPr kumimoji="1" lang="ja-JP" altLang="en-US" sz="3200" dirty="0"/>
              <a:t>年</a:t>
            </a:r>
            <a:r>
              <a:rPr kumimoji="1" lang="en-US" altLang="ja-JP" sz="3200" dirty="0"/>
              <a:t>4</a:t>
            </a:r>
            <a:r>
              <a:rPr lang="ja-JP" altLang="en-US" sz="3200" dirty="0"/>
              <a:t>月～</a:t>
            </a:r>
            <a:r>
              <a:rPr lang="en-US" altLang="ja-JP" sz="3200" dirty="0"/>
              <a:t>9</a:t>
            </a:r>
            <a:r>
              <a:rPr lang="ja-JP" altLang="en-US" sz="3200" dirty="0"/>
              <a:t>月）</a:t>
            </a:r>
            <a:endParaRPr lang="en-US" altLang="ja-JP" sz="3200" dirty="0"/>
          </a:p>
          <a:p>
            <a:endParaRPr lang="en-US" altLang="ja-JP" sz="3200" dirty="0"/>
          </a:p>
          <a:p>
            <a:r>
              <a:rPr lang="ja-JP" altLang="en-US" sz="3200" dirty="0"/>
              <a:t>国平均</a:t>
            </a:r>
            <a:endParaRPr lang="en-US" altLang="ja-JP" sz="3200" dirty="0"/>
          </a:p>
          <a:p>
            <a:r>
              <a:rPr lang="ja-JP" altLang="en-US" sz="3200" dirty="0"/>
              <a:t>・抗体検査</a:t>
            </a:r>
            <a:r>
              <a:rPr lang="en-US" altLang="ja-JP" sz="3200" dirty="0"/>
              <a:t>	967,952</a:t>
            </a:r>
            <a:r>
              <a:rPr lang="ja-JP" altLang="en-US" sz="3200" dirty="0"/>
              <a:t>件　（進捗率：</a:t>
            </a:r>
            <a:r>
              <a:rPr lang="en-US" altLang="ja-JP" sz="3200" dirty="0"/>
              <a:t>26.3%</a:t>
            </a:r>
            <a:r>
              <a:rPr lang="ja-JP" altLang="en-US" sz="3200" dirty="0"/>
              <a:t>）</a:t>
            </a:r>
            <a:endParaRPr lang="en-US" altLang="ja-JP" sz="3200" dirty="0"/>
          </a:p>
          <a:p>
            <a:r>
              <a:rPr kumimoji="1" lang="ja-JP" altLang="en-US" sz="3200" dirty="0"/>
              <a:t>・ワクチン接種</a:t>
            </a:r>
            <a:r>
              <a:rPr kumimoji="1" lang="en-US" altLang="ja-JP" sz="3200" dirty="0"/>
              <a:t>	174,075</a:t>
            </a:r>
            <a:r>
              <a:rPr kumimoji="1" lang="ja-JP" altLang="en-US" sz="3200" dirty="0"/>
              <a:t>件　（進捗率：</a:t>
            </a:r>
            <a:r>
              <a:rPr kumimoji="1" lang="en-US" altLang="ja-JP" sz="3200" dirty="0"/>
              <a:t>24.8%</a:t>
            </a:r>
            <a:r>
              <a:rPr kumimoji="1" lang="ja-JP" altLang="en-US" sz="3200" dirty="0"/>
              <a:t>）</a:t>
            </a:r>
            <a:endParaRPr kumimoji="1" lang="en-US" altLang="ja-JP" sz="3200" dirty="0"/>
          </a:p>
          <a:p>
            <a:endParaRPr lang="en-US" altLang="ja-JP" sz="3200" dirty="0"/>
          </a:p>
          <a:p>
            <a:r>
              <a:rPr lang="ja-JP" altLang="en-US" sz="3200" dirty="0"/>
              <a:t>千葉市内　国事業データ</a:t>
            </a:r>
            <a:endParaRPr lang="en-US" altLang="ja-JP" sz="3200" dirty="0"/>
          </a:p>
          <a:p>
            <a:r>
              <a:rPr lang="ja-JP" altLang="en-US" sz="3200" dirty="0"/>
              <a:t>・抗体検査</a:t>
            </a:r>
            <a:r>
              <a:rPr lang="en-US" altLang="ja-JP" sz="3200" dirty="0"/>
              <a:t>	6,000</a:t>
            </a:r>
            <a:r>
              <a:rPr lang="ja-JP" altLang="en-US" sz="3200" dirty="0"/>
              <a:t>件　（進捗率</a:t>
            </a:r>
            <a:r>
              <a:rPr lang="en-US" altLang="ja-JP" sz="3200" dirty="0"/>
              <a:t>18.7%</a:t>
            </a:r>
            <a:r>
              <a:rPr lang="ja-JP" altLang="en-US" sz="3200" dirty="0"/>
              <a:t>）</a:t>
            </a:r>
            <a:endParaRPr lang="en-US" altLang="ja-JP" sz="3200" dirty="0"/>
          </a:p>
          <a:p>
            <a:r>
              <a:rPr kumimoji="1" lang="ja-JP" altLang="en-US" sz="3200" dirty="0"/>
              <a:t>・ワクチン接種</a:t>
            </a:r>
            <a:r>
              <a:rPr kumimoji="1" lang="en-US" altLang="ja-JP" sz="3200" dirty="0"/>
              <a:t>	1,046</a:t>
            </a:r>
            <a:r>
              <a:rPr kumimoji="1" lang="ja-JP" altLang="en-US" sz="3200" dirty="0"/>
              <a:t>件　（進捗率</a:t>
            </a:r>
            <a:r>
              <a:rPr kumimoji="1" lang="en-US" altLang="ja-JP" sz="3200" dirty="0"/>
              <a:t>15.5%</a:t>
            </a:r>
            <a:r>
              <a:rPr kumimoji="1" lang="ja-JP" altLang="en-US" sz="3200" dirty="0"/>
              <a:t>）</a:t>
            </a:r>
            <a:endParaRPr kumimoji="1" lang="en-US" altLang="ja-JP" sz="3200" dirty="0"/>
          </a:p>
        </p:txBody>
      </p:sp>
      <p:sp>
        <p:nvSpPr>
          <p:cNvPr id="6" name="正方形/長方形 5"/>
          <p:cNvSpPr/>
          <p:nvPr/>
        </p:nvSpPr>
        <p:spPr>
          <a:xfrm>
            <a:off x="746975" y="5809584"/>
            <a:ext cx="8126569" cy="830997"/>
          </a:xfrm>
          <a:prstGeom prst="rect">
            <a:avLst/>
          </a:prstGeom>
        </p:spPr>
        <p:txBody>
          <a:bodyPr wrap="square">
            <a:spAutoFit/>
          </a:bodyPr>
          <a:lstStyle/>
          <a:p>
            <a:r>
              <a:rPr lang="ja-JP" altLang="en-US" sz="1600" dirty="0"/>
              <a:t>＊抗体検査進捗率＝クーポン券の使用実績／（</a:t>
            </a:r>
            <a:r>
              <a:rPr lang="en-US" altLang="ja-JP" sz="1600" dirty="0"/>
              <a:t>40</a:t>
            </a:r>
            <a:r>
              <a:rPr lang="ja-JP" altLang="en-US" sz="1600" dirty="0"/>
              <a:t>～</a:t>
            </a:r>
            <a:r>
              <a:rPr lang="en-US" altLang="ja-JP" sz="1600" dirty="0"/>
              <a:t>47</a:t>
            </a:r>
            <a:r>
              <a:rPr lang="ja-JP" altLang="en-US" sz="1600" dirty="0"/>
              <a:t>歳男性人口</a:t>
            </a:r>
            <a:r>
              <a:rPr lang="en-US" altLang="ja-JP" sz="1600" dirty="0"/>
              <a:t>×51%</a:t>
            </a:r>
            <a:r>
              <a:rPr lang="ja-JP" altLang="en-US" sz="1600" dirty="0"/>
              <a:t>）</a:t>
            </a:r>
            <a:endParaRPr lang="en-US" altLang="ja-JP" sz="1600" dirty="0"/>
          </a:p>
          <a:p>
            <a:r>
              <a:rPr lang="ja-JP" altLang="en-US" sz="1600" dirty="0"/>
              <a:t>＊＊ワクチン接種進捗率＝クーポン券の使用実績／（</a:t>
            </a:r>
            <a:r>
              <a:rPr lang="en-US" altLang="ja-JP" sz="1600" dirty="0"/>
              <a:t>40</a:t>
            </a:r>
            <a:r>
              <a:rPr lang="ja-JP" altLang="en-US" sz="1600" dirty="0"/>
              <a:t>～</a:t>
            </a:r>
            <a:r>
              <a:rPr lang="en-US" altLang="ja-JP" sz="1600" dirty="0"/>
              <a:t>47</a:t>
            </a:r>
            <a:r>
              <a:rPr lang="ja-JP" altLang="en-US" sz="1600" dirty="0"/>
              <a:t>歳男性人口</a:t>
            </a:r>
            <a:r>
              <a:rPr lang="en-US" altLang="ja-JP" sz="1600" dirty="0"/>
              <a:t>×51% ×21%</a:t>
            </a:r>
            <a:r>
              <a:rPr lang="ja-JP" altLang="en-US" sz="1600" dirty="0"/>
              <a:t> ）</a:t>
            </a:r>
            <a:endParaRPr lang="en-US" altLang="ja-JP" sz="1600" dirty="0"/>
          </a:p>
          <a:p>
            <a:r>
              <a:rPr lang="ja-JP" altLang="en-US" sz="1600" dirty="0"/>
              <a:t>参考文献：第</a:t>
            </a:r>
            <a:r>
              <a:rPr lang="en-US" altLang="ja-JP" sz="1600" dirty="0"/>
              <a:t>15</a:t>
            </a:r>
            <a:r>
              <a:rPr lang="ja-JP" altLang="en-US" sz="1600" dirty="0"/>
              <a:t>回厚生科学審議会予防接種・ワクチン分科会　資料</a:t>
            </a:r>
            <a:r>
              <a:rPr lang="en-US" altLang="ja-JP" sz="1600" dirty="0"/>
              <a:t>3</a:t>
            </a:r>
            <a:r>
              <a:rPr lang="ja-JP" altLang="en-US" sz="1600" dirty="0"/>
              <a:t>（</a:t>
            </a:r>
            <a:r>
              <a:rPr lang="en-US" altLang="ja-JP" sz="1600" dirty="0"/>
              <a:t>2019</a:t>
            </a:r>
            <a:r>
              <a:rPr lang="ja-JP" altLang="en-US" sz="1600" dirty="0"/>
              <a:t>年</a:t>
            </a:r>
            <a:r>
              <a:rPr lang="en-US" altLang="ja-JP" sz="1600" dirty="0"/>
              <a:t>10</a:t>
            </a:r>
            <a:r>
              <a:rPr lang="ja-JP" altLang="en-US" sz="1600" dirty="0"/>
              <a:t>月</a:t>
            </a:r>
            <a:r>
              <a:rPr lang="en-US" altLang="ja-JP" sz="1600" dirty="0"/>
              <a:t>2</a:t>
            </a:r>
            <a:r>
              <a:rPr lang="ja-JP" altLang="en-US" sz="1600" dirty="0"/>
              <a:t>日）</a:t>
            </a:r>
          </a:p>
        </p:txBody>
      </p:sp>
      <p:pic>
        <p:nvPicPr>
          <p:cNvPr id="2" name="オーディオ 1">
            <a:hlinkClick r:id="" action="ppaction://media"/>
            <a:extLst>
              <a:ext uri="{FF2B5EF4-FFF2-40B4-BE49-F238E27FC236}">
                <a16:creationId xmlns:a16="http://schemas.microsoft.com/office/drawing/2014/main" id="{61CB17B3-C97E-4D11-93E1-43AFE64FD7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08133842"/>
      </p:ext>
    </p:extLst>
  </p:cSld>
  <p:clrMapOvr>
    <a:masterClrMapping/>
  </p:clrMapOvr>
  <mc:AlternateContent xmlns:mc="http://schemas.openxmlformats.org/markup-compatibility/2006" xmlns:p14="http://schemas.microsoft.com/office/powerpoint/2010/main">
    <mc:Choice Requires="p14">
      <p:transition spd="slow" p14:dur="2000" advTm="62713"/>
    </mc:Choice>
    <mc:Fallback xmlns="">
      <p:transition spd="slow" advTm="6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吹き出し 6"/>
          <p:cNvSpPr/>
          <p:nvPr/>
        </p:nvSpPr>
        <p:spPr>
          <a:xfrm>
            <a:off x="4893972" y="5083312"/>
            <a:ext cx="4031087" cy="351573"/>
          </a:xfrm>
          <a:prstGeom prst="wedgeRectCallout">
            <a:avLst>
              <a:gd name="adj1" fmla="val -51797"/>
              <a:gd name="adj2" fmla="val 20052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a:stretch>
            <a:fillRect/>
          </a:stretch>
        </p:blipFill>
        <p:spPr>
          <a:xfrm>
            <a:off x="0" y="901442"/>
            <a:ext cx="8809149" cy="3992529"/>
          </a:xfrm>
          <a:prstGeom prst="rect">
            <a:avLst/>
          </a:prstGeom>
        </p:spPr>
      </p:pic>
      <p:sp>
        <p:nvSpPr>
          <p:cNvPr id="4" name="正方形/長方形 3"/>
          <p:cNvSpPr/>
          <p:nvPr/>
        </p:nvSpPr>
        <p:spPr>
          <a:xfrm>
            <a:off x="1808635" y="5530918"/>
            <a:ext cx="5526729" cy="1200329"/>
          </a:xfrm>
          <a:prstGeom prst="rect">
            <a:avLst/>
          </a:prstGeom>
        </p:spPr>
        <p:txBody>
          <a:bodyPr wrap="square">
            <a:spAutoFit/>
          </a:bodyPr>
          <a:lstStyle/>
          <a:p>
            <a:r>
              <a:rPr lang="ja-JP" altLang="en-US" sz="2400" dirty="0"/>
              <a:t>最新：</a:t>
            </a:r>
            <a:endParaRPr lang="en-US" altLang="ja-JP" sz="2400" dirty="0"/>
          </a:p>
          <a:p>
            <a:r>
              <a:rPr lang="ja-JP" altLang="en-US" sz="2400" dirty="0"/>
              <a:t>抗体検査</a:t>
            </a:r>
            <a:r>
              <a:rPr lang="en-US" altLang="ja-JP" sz="2400" dirty="0"/>
              <a:t>	9402</a:t>
            </a:r>
            <a:r>
              <a:rPr lang="ja-JP" altLang="en-US" sz="2400" dirty="0"/>
              <a:t>件　（進捗率</a:t>
            </a:r>
            <a:r>
              <a:rPr lang="en-US" altLang="ja-JP" sz="2400" dirty="0"/>
              <a:t>29.2%</a:t>
            </a:r>
            <a:r>
              <a:rPr lang="ja-JP" altLang="en-US" sz="2400" dirty="0"/>
              <a:t>）</a:t>
            </a:r>
            <a:endParaRPr lang="en-US" altLang="ja-JP" sz="2400" dirty="0"/>
          </a:p>
          <a:p>
            <a:r>
              <a:rPr lang="ja-JP" altLang="en-US" sz="2400" dirty="0"/>
              <a:t>ワクチン接種</a:t>
            </a:r>
            <a:r>
              <a:rPr lang="en-US" altLang="ja-JP" sz="2400" dirty="0"/>
              <a:t>	1790</a:t>
            </a:r>
            <a:r>
              <a:rPr lang="ja-JP" altLang="en-US" sz="2400" dirty="0"/>
              <a:t>件　（進捗率</a:t>
            </a:r>
            <a:r>
              <a:rPr lang="en-US" altLang="ja-JP" sz="2400" dirty="0"/>
              <a:t>26.5%</a:t>
            </a:r>
            <a:r>
              <a:rPr lang="ja-JP" altLang="en-US" sz="2400" dirty="0"/>
              <a:t>）</a:t>
            </a:r>
            <a:endParaRPr lang="en-US" altLang="ja-JP" sz="2400" dirty="0"/>
          </a:p>
        </p:txBody>
      </p:sp>
      <p:sp>
        <p:nvSpPr>
          <p:cNvPr id="5" name="テキスト ボックス 4"/>
          <p:cNvSpPr txBox="1"/>
          <p:nvPr/>
        </p:nvSpPr>
        <p:spPr>
          <a:xfrm>
            <a:off x="2176530" y="250436"/>
            <a:ext cx="5006499" cy="461665"/>
          </a:xfrm>
          <a:prstGeom prst="rect">
            <a:avLst/>
          </a:prstGeom>
          <a:noFill/>
        </p:spPr>
        <p:txBody>
          <a:bodyPr wrap="none" rtlCol="0">
            <a:spAutoFit/>
          </a:bodyPr>
          <a:lstStyle/>
          <a:p>
            <a:r>
              <a:rPr lang="ja-JP" altLang="en-US" sz="2400" dirty="0"/>
              <a:t>千葉市内の　</a:t>
            </a:r>
            <a:r>
              <a:rPr kumimoji="1" lang="ja-JP" altLang="en-US" sz="2400" dirty="0"/>
              <a:t>国事業実施件数の推移</a:t>
            </a:r>
          </a:p>
        </p:txBody>
      </p:sp>
      <p:sp>
        <p:nvSpPr>
          <p:cNvPr id="6" name="テキスト ボックス 5"/>
          <p:cNvSpPr txBox="1"/>
          <p:nvPr/>
        </p:nvSpPr>
        <p:spPr>
          <a:xfrm>
            <a:off x="5054595" y="5087987"/>
            <a:ext cx="3714478" cy="369332"/>
          </a:xfrm>
          <a:prstGeom prst="rect">
            <a:avLst/>
          </a:prstGeom>
          <a:noFill/>
        </p:spPr>
        <p:txBody>
          <a:bodyPr wrap="none" rtlCol="0">
            <a:spAutoFit/>
          </a:bodyPr>
          <a:lstStyle/>
          <a:p>
            <a:r>
              <a:rPr lang="en-US" altLang="ja-JP" dirty="0"/>
              <a:t>40-57</a:t>
            </a:r>
            <a:r>
              <a:rPr lang="ja-JP" altLang="en-US" dirty="0"/>
              <a:t>歳男性人口全体のわずか</a:t>
            </a:r>
            <a:r>
              <a:rPr lang="en-US" altLang="ja-JP" dirty="0"/>
              <a:t>6.8%</a:t>
            </a:r>
          </a:p>
        </p:txBody>
      </p:sp>
      <p:pic>
        <p:nvPicPr>
          <p:cNvPr id="3" name="オーディオ 2">
            <a:hlinkClick r:id="" action="ppaction://media"/>
            <a:extLst>
              <a:ext uri="{FF2B5EF4-FFF2-40B4-BE49-F238E27FC236}">
                <a16:creationId xmlns:a16="http://schemas.microsoft.com/office/drawing/2014/main" id="{20C3D890-D578-4347-8762-09DC8A610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44806638"/>
      </p:ext>
    </p:extLst>
  </p:cSld>
  <p:clrMapOvr>
    <a:masterClrMapping/>
  </p:clrMapOvr>
  <mc:AlternateContent xmlns:mc="http://schemas.openxmlformats.org/markup-compatibility/2006" xmlns:p14="http://schemas.microsoft.com/office/powerpoint/2010/main">
    <mc:Choice Requires="p14">
      <p:transition spd="slow" p14:dur="2000" advTm="34706"/>
    </mc:Choice>
    <mc:Fallback xmlns="">
      <p:transition spd="slow" advTm="3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528A9-8BA8-4231-BA0D-8359A8ECE6EB}"/>
              </a:ext>
            </a:extLst>
          </p:cNvPr>
          <p:cNvSpPr>
            <a:spLocks noGrp="1"/>
          </p:cNvSpPr>
          <p:nvPr>
            <p:ph type="title"/>
          </p:nvPr>
        </p:nvSpPr>
        <p:spPr>
          <a:xfrm>
            <a:off x="1894277" y="346959"/>
            <a:ext cx="5620759" cy="700665"/>
          </a:xfrm>
        </p:spPr>
        <p:txBody>
          <a:bodyPr/>
          <a:lstStyle/>
          <a:p>
            <a:r>
              <a:rPr kumimoji="1" lang="ja-JP" altLang="en-US" dirty="0"/>
              <a:t>地域別受診医療機関</a:t>
            </a:r>
          </a:p>
        </p:txBody>
      </p:sp>
      <p:pic>
        <p:nvPicPr>
          <p:cNvPr id="4" name="図 3">
            <a:extLst>
              <a:ext uri="{FF2B5EF4-FFF2-40B4-BE49-F238E27FC236}">
                <a16:creationId xmlns:a16="http://schemas.microsoft.com/office/drawing/2014/main" id="{D0B628A1-A04F-4402-87E0-F5017FFE835C}"/>
              </a:ext>
            </a:extLst>
          </p:cNvPr>
          <p:cNvPicPr>
            <a:picLocks noChangeAspect="1"/>
          </p:cNvPicPr>
          <p:nvPr/>
        </p:nvPicPr>
        <p:blipFill>
          <a:blip r:embed="rId4"/>
          <a:stretch>
            <a:fillRect/>
          </a:stretch>
        </p:blipFill>
        <p:spPr>
          <a:xfrm>
            <a:off x="90487" y="1433512"/>
            <a:ext cx="8963025" cy="3990975"/>
          </a:xfrm>
          <a:prstGeom prst="rect">
            <a:avLst/>
          </a:prstGeom>
        </p:spPr>
      </p:pic>
      <p:sp>
        <p:nvSpPr>
          <p:cNvPr id="3" name="テキスト ボックス 2">
            <a:extLst>
              <a:ext uri="{FF2B5EF4-FFF2-40B4-BE49-F238E27FC236}">
                <a16:creationId xmlns:a16="http://schemas.microsoft.com/office/drawing/2014/main" id="{89D876F6-A9FA-4940-A4E7-B5CAF18ECEA5}"/>
              </a:ext>
            </a:extLst>
          </p:cNvPr>
          <p:cNvSpPr txBox="1"/>
          <p:nvPr/>
        </p:nvSpPr>
        <p:spPr>
          <a:xfrm>
            <a:off x="1675237" y="5514320"/>
            <a:ext cx="1486772" cy="369332"/>
          </a:xfrm>
          <a:prstGeom prst="rect">
            <a:avLst/>
          </a:prstGeom>
          <a:noFill/>
        </p:spPr>
        <p:txBody>
          <a:bodyPr wrap="square" rtlCol="0">
            <a:spAutoFit/>
          </a:bodyPr>
          <a:lstStyle/>
          <a:p>
            <a:r>
              <a:rPr kumimoji="1" lang="ja-JP" altLang="en-US" dirty="0"/>
              <a:t>千葉市事業</a:t>
            </a:r>
          </a:p>
        </p:txBody>
      </p:sp>
      <p:sp>
        <p:nvSpPr>
          <p:cNvPr id="5" name="テキスト ボックス 4">
            <a:extLst>
              <a:ext uri="{FF2B5EF4-FFF2-40B4-BE49-F238E27FC236}">
                <a16:creationId xmlns:a16="http://schemas.microsoft.com/office/drawing/2014/main" id="{4E81D6F3-F29E-4BA7-820E-4D5A7A82842A}"/>
              </a:ext>
            </a:extLst>
          </p:cNvPr>
          <p:cNvSpPr txBox="1"/>
          <p:nvPr/>
        </p:nvSpPr>
        <p:spPr>
          <a:xfrm>
            <a:off x="6540403" y="5514320"/>
            <a:ext cx="877163" cy="369332"/>
          </a:xfrm>
          <a:prstGeom prst="rect">
            <a:avLst/>
          </a:prstGeom>
          <a:noFill/>
        </p:spPr>
        <p:txBody>
          <a:bodyPr wrap="none" rtlCol="0">
            <a:spAutoFit/>
          </a:bodyPr>
          <a:lstStyle/>
          <a:p>
            <a:r>
              <a:rPr kumimoji="1" lang="ja-JP" altLang="en-US" dirty="0"/>
              <a:t>国事業</a:t>
            </a:r>
          </a:p>
        </p:txBody>
      </p:sp>
      <p:pic>
        <p:nvPicPr>
          <p:cNvPr id="6" name="オーディオ 5">
            <a:hlinkClick r:id="" action="ppaction://media"/>
            <a:extLst>
              <a:ext uri="{FF2B5EF4-FFF2-40B4-BE49-F238E27FC236}">
                <a16:creationId xmlns:a16="http://schemas.microsoft.com/office/drawing/2014/main" id="{1C75C9CD-237D-4DCE-A516-62584622A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49736362"/>
      </p:ext>
    </p:extLst>
  </p:cSld>
  <p:clrMapOvr>
    <a:masterClrMapping/>
  </p:clrMapOvr>
  <mc:AlternateContent xmlns:mc="http://schemas.openxmlformats.org/markup-compatibility/2006" xmlns:p14="http://schemas.microsoft.com/office/powerpoint/2010/main">
    <mc:Choice Requires="p14">
      <p:transition spd="slow" p14:dur="2000" advTm="50396"/>
    </mc:Choice>
    <mc:Fallback xmlns="">
      <p:transition spd="slow" advTm="5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25BE9FC-3E9E-498C-8AF2-7C40B4B8BCF0}"/>
              </a:ext>
            </a:extLst>
          </p:cNvPr>
          <p:cNvPicPr>
            <a:picLocks noChangeAspect="1"/>
          </p:cNvPicPr>
          <p:nvPr/>
        </p:nvPicPr>
        <p:blipFill>
          <a:blip r:embed="rId4"/>
          <a:stretch>
            <a:fillRect/>
          </a:stretch>
        </p:blipFill>
        <p:spPr>
          <a:xfrm>
            <a:off x="248280" y="1542209"/>
            <a:ext cx="8895719" cy="3671119"/>
          </a:xfrm>
          <a:prstGeom prst="rect">
            <a:avLst/>
          </a:prstGeom>
        </p:spPr>
      </p:pic>
      <p:sp>
        <p:nvSpPr>
          <p:cNvPr id="3" name="タイトル 2">
            <a:extLst>
              <a:ext uri="{FF2B5EF4-FFF2-40B4-BE49-F238E27FC236}">
                <a16:creationId xmlns:a16="http://schemas.microsoft.com/office/drawing/2014/main" id="{B834AE12-5671-4BDE-BFB6-A63FBB3A446B}"/>
              </a:ext>
            </a:extLst>
          </p:cNvPr>
          <p:cNvSpPr>
            <a:spLocks noGrp="1"/>
          </p:cNvSpPr>
          <p:nvPr>
            <p:ph type="title"/>
          </p:nvPr>
        </p:nvSpPr>
        <p:spPr>
          <a:xfrm>
            <a:off x="1092290" y="519837"/>
            <a:ext cx="6589958" cy="827833"/>
          </a:xfrm>
        </p:spPr>
        <p:txBody>
          <a:bodyPr/>
          <a:lstStyle/>
          <a:p>
            <a:r>
              <a:rPr kumimoji="1" lang="ja-JP" altLang="en-US" dirty="0"/>
              <a:t>曜日別医療機関受診状況</a:t>
            </a:r>
          </a:p>
        </p:txBody>
      </p:sp>
      <p:pic>
        <p:nvPicPr>
          <p:cNvPr id="2" name="オーディオ 1">
            <a:hlinkClick r:id="" action="ppaction://media"/>
            <a:extLst>
              <a:ext uri="{FF2B5EF4-FFF2-40B4-BE49-F238E27FC236}">
                <a16:creationId xmlns:a16="http://schemas.microsoft.com/office/drawing/2014/main" id="{13F01968-88E8-48EE-AE4B-6262B4122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34521503"/>
      </p:ext>
    </p:extLst>
  </p:cSld>
  <p:clrMapOvr>
    <a:masterClrMapping/>
  </p:clrMapOvr>
  <mc:AlternateContent xmlns:mc="http://schemas.openxmlformats.org/markup-compatibility/2006" xmlns:p14="http://schemas.microsoft.com/office/powerpoint/2010/main">
    <mc:Choice Requires="p14">
      <p:transition spd="slow" p14:dur="2000" advTm="37561"/>
    </mc:Choice>
    <mc:Fallback xmlns="">
      <p:transition spd="slow" advTm="37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6FBC5E-B4C6-477F-8CAA-F111969BDD65}"/>
              </a:ext>
            </a:extLst>
          </p:cNvPr>
          <p:cNvSpPr>
            <a:spLocks noGrp="1"/>
          </p:cNvSpPr>
          <p:nvPr>
            <p:ph type="title"/>
          </p:nvPr>
        </p:nvSpPr>
        <p:spPr>
          <a:xfrm>
            <a:off x="628650" y="365126"/>
            <a:ext cx="8210550" cy="266245"/>
          </a:xfrm>
        </p:spPr>
        <p:txBody>
          <a:bodyPr>
            <a:normAutofit fontScale="90000"/>
          </a:bodyPr>
          <a:lstStyle/>
          <a:p>
            <a:r>
              <a:rPr kumimoji="1" lang="ja-JP" altLang="en-US" dirty="0"/>
              <a:t>性別・年代別　ワクチン接種受診曜日</a:t>
            </a:r>
          </a:p>
        </p:txBody>
      </p:sp>
      <p:pic>
        <p:nvPicPr>
          <p:cNvPr id="4" name="図 3">
            <a:extLst>
              <a:ext uri="{FF2B5EF4-FFF2-40B4-BE49-F238E27FC236}">
                <a16:creationId xmlns:a16="http://schemas.microsoft.com/office/drawing/2014/main" id="{882A9B18-22F0-4AC5-8E76-75A5B44E90FE}"/>
              </a:ext>
            </a:extLst>
          </p:cNvPr>
          <p:cNvPicPr>
            <a:picLocks noChangeAspect="1"/>
          </p:cNvPicPr>
          <p:nvPr/>
        </p:nvPicPr>
        <p:blipFill>
          <a:blip r:embed="rId4"/>
          <a:stretch>
            <a:fillRect/>
          </a:stretch>
        </p:blipFill>
        <p:spPr>
          <a:xfrm>
            <a:off x="352877" y="1286537"/>
            <a:ext cx="3934391" cy="2397825"/>
          </a:xfrm>
          <a:prstGeom prst="rect">
            <a:avLst/>
          </a:prstGeom>
        </p:spPr>
      </p:pic>
      <p:sp>
        <p:nvSpPr>
          <p:cNvPr id="5" name="テキスト ボックス 4">
            <a:extLst>
              <a:ext uri="{FF2B5EF4-FFF2-40B4-BE49-F238E27FC236}">
                <a16:creationId xmlns:a16="http://schemas.microsoft.com/office/drawing/2014/main" id="{11C5387C-0472-4897-B932-A3A55A3F7876}"/>
              </a:ext>
            </a:extLst>
          </p:cNvPr>
          <p:cNvSpPr txBox="1"/>
          <p:nvPr/>
        </p:nvSpPr>
        <p:spPr>
          <a:xfrm>
            <a:off x="1785257" y="3751943"/>
            <a:ext cx="646331" cy="369332"/>
          </a:xfrm>
          <a:prstGeom prst="rect">
            <a:avLst/>
          </a:prstGeom>
          <a:noFill/>
        </p:spPr>
        <p:txBody>
          <a:bodyPr wrap="none" rtlCol="0">
            <a:spAutoFit/>
          </a:bodyPr>
          <a:lstStyle/>
          <a:p>
            <a:r>
              <a:rPr kumimoji="1" lang="ja-JP" altLang="en-US" dirty="0"/>
              <a:t>女性</a:t>
            </a:r>
          </a:p>
        </p:txBody>
      </p:sp>
      <p:pic>
        <p:nvPicPr>
          <p:cNvPr id="6" name="図 5">
            <a:extLst>
              <a:ext uri="{FF2B5EF4-FFF2-40B4-BE49-F238E27FC236}">
                <a16:creationId xmlns:a16="http://schemas.microsoft.com/office/drawing/2014/main" id="{AB9A393F-231B-4A3D-A1BF-42383AA2735C}"/>
              </a:ext>
            </a:extLst>
          </p:cNvPr>
          <p:cNvPicPr>
            <a:picLocks noChangeAspect="1"/>
          </p:cNvPicPr>
          <p:nvPr/>
        </p:nvPicPr>
        <p:blipFill>
          <a:blip r:embed="rId5"/>
          <a:stretch>
            <a:fillRect/>
          </a:stretch>
        </p:blipFill>
        <p:spPr>
          <a:xfrm>
            <a:off x="4817910" y="4213897"/>
            <a:ext cx="3767290" cy="2278977"/>
          </a:xfrm>
          <a:prstGeom prst="rect">
            <a:avLst/>
          </a:prstGeom>
        </p:spPr>
      </p:pic>
      <p:sp>
        <p:nvSpPr>
          <p:cNvPr id="7" name="テキスト ボックス 6">
            <a:extLst>
              <a:ext uri="{FF2B5EF4-FFF2-40B4-BE49-F238E27FC236}">
                <a16:creationId xmlns:a16="http://schemas.microsoft.com/office/drawing/2014/main" id="{567CEB5C-4CDC-4971-AD8F-81E037E3EA1C}"/>
              </a:ext>
            </a:extLst>
          </p:cNvPr>
          <p:cNvSpPr txBox="1"/>
          <p:nvPr/>
        </p:nvSpPr>
        <p:spPr>
          <a:xfrm>
            <a:off x="2765095" y="6037942"/>
            <a:ext cx="1806905" cy="369332"/>
          </a:xfrm>
          <a:prstGeom prst="rect">
            <a:avLst/>
          </a:prstGeom>
          <a:noFill/>
        </p:spPr>
        <p:txBody>
          <a:bodyPr wrap="none" rtlCol="0">
            <a:spAutoFit/>
          </a:bodyPr>
          <a:lstStyle/>
          <a:p>
            <a:r>
              <a:rPr kumimoji="1" lang="en-US" altLang="ja-JP" dirty="0"/>
              <a:t>40</a:t>
            </a:r>
            <a:r>
              <a:rPr kumimoji="1" lang="ja-JP" altLang="en-US" dirty="0"/>
              <a:t>～</a:t>
            </a:r>
            <a:r>
              <a:rPr kumimoji="1" lang="en-US" altLang="ja-JP" dirty="0"/>
              <a:t>50</a:t>
            </a:r>
            <a:r>
              <a:rPr kumimoji="1" lang="ja-JP" altLang="en-US" dirty="0"/>
              <a:t>歳代男性</a:t>
            </a:r>
          </a:p>
        </p:txBody>
      </p:sp>
      <p:pic>
        <p:nvPicPr>
          <p:cNvPr id="8" name="図 7">
            <a:extLst>
              <a:ext uri="{FF2B5EF4-FFF2-40B4-BE49-F238E27FC236}">
                <a16:creationId xmlns:a16="http://schemas.microsoft.com/office/drawing/2014/main" id="{D9E3E512-FF0E-4A68-9742-B49ED162F7EA}"/>
              </a:ext>
            </a:extLst>
          </p:cNvPr>
          <p:cNvPicPr>
            <a:picLocks noChangeAspect="1"/>
          </p:cNvPicPr>
          <p:nvPr/>
        </p:nvPicPr>
        <p:blipFill>
          <a:blip r:embed="rId6"/>
          <a:stretch>
            <a:fillRect/>
          </a:stretch>
        </p:blipFill>
        <p:spPr>
          <a:xfrm>
            <a:off x="4680024" y="1286537"/>
            <a:ext cx="3963753" cy="2397825"/>
          </a:xfrm>
          <a:prstGeom prst="rect">
            <a:avLst/>
          </a:prstGeom>
        </p:spPr>
      </p:pic>
      <p:sp>
        <p:nvSpPr>
          <p:cNvPr id="9" name="テキスト ボックス 8">
            <a:extLst>
              <a:ext uri="{FF2B5EF4-FFF2-40B4-BE49-F238E27FC236}">
                <a16:creationId xmlns:a16="http://schemas.microsoft.com/office/drawing/2014/main" id="{BEC40AF7-78C3-48D0-B177-4FFA6562F21B}"/>
              </a:ext>
            </a:extLst>
          </p:cNvPr>
          <p:cNvSpPr txBox="1"/>
          <p:nvPr/>
        </p:nvSpPr>
        <p:spPr>
          <a:xfrm>
            <a:off x="5808961" y="3751943"/>
            <a:ext cx="1806905" cy="369332"/>
          </a:xfrm>
          <a:prstGeom prst="rect">
            <a:avLst/>
          </a:prstGeom>
          <a:noFill/>
        </p:spPr>
        <p:txBody>
          <a:bodyPr wrap="none" rtlCol="0">
            <a:spAutoFit/>
          </a:bodyPr>
          <a:lstStyle/>
          <a:p>
            <a:r>
              <a:rPr kumimoji="1" lang="en-US" altLang="ja-JP" dirty="0"/>
              <a:t>20</a:t>
            </a:r>
            <a:r>
              <a:rPr kumimoji="1" lang="ja-JP" altLang="en-US" dirty="0"/>
              <a:t>～</a:t>
            </a:r>
            <a:r>
              <a:rPr kumimoji="1" lang="en-US" altLang="ja-JP" dirty="0"/>
              <a:t>30</a:t>
            </a:r>
            <a:r>
              <a:rPr kumimoji="1" lang="ja-JP" altLang="en-US" dirty="0"/>
              <a:t>歳代男性</a:t>
            </a:r>
          </a:p>
        </p:txBody>
      </p:sp>
      <p:pic>
        <p:nvPicPr>
          <p:cNvPr id="3" name="オーディオ 2">
            <a:hlinkClick r:id="" action="ppaction://media"/>
            <a:extLst>
              <a:ext uri="{FF2B5EF4-FFF2-40B4-BE49-F238E27FC236}">
                <a16:creationId xmlns:a16="http://schemas.microsoft.com/office/drawing/2014/main" id="{53D46CE6-1521-435A-814E-641709A1A0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57600873"/>
      </p:ext>
    </p:extLst>
  </p:cSld>
  <p:clrMapOvr>
    <a:masterClrMapping/>
  </p:clrMapOvr>
  <mc:AlternateContent xmlns:mc="http://schemas.openxmlformats.org/markup-compatibility/2006" xmlns:p14="http://schemas.microsoft.com/office/powerpoint/2010/main">
    <mc:Choice Requires="p14">
      <p:transition spd="slow" p14:dur="2000" advTm="50604"/>
    </mc:Choice>
    <mc:Fallback xmlns="">
      <p:transition spd="slow" advTm="5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CFC375B-66F3-4A2F-9D19-4D28356C8EE9}"/>
              </a:ext>
            </a:extLst>
          </p:cNvPr>
          <p:cNvPicPr>
            <a:picLocks noChangeAspect="1"/>
          </p:cNvPicPr>
          <p:nvPr/>
        </p:nvPicPr>
        <p:blipFill>
          <a:blip r:embed="rId4"/>
          <a:stretch>
            <a:fillRect/>
          </a:stretch>
        </p:blipFill>
        <p:spPr>
          <a:xfrm>
            <a:off x="377866" y="2295243"/>
            <a:ext cx="8766133" cy="2173812"/>
          </a:xfrm>
          <a:prstGeom prst="rect">
            <a:avLst/>
          </a:prstGeom>
        </p:spPr>
      </p:pic>
      <p:pic>
        <p:nvPicPr>
          <p:cNvPr id="2" name="オーディオ 1">
            <a:hlinkClick r:id="" action="ppaction://media"/>
            <a:extLst>
              <a:ext uri="{FF2B5EF4-FFF2-40B4-BE49-F238E27FC236}">
                <a16:creationId xmlns:a16="http://schemas.microsoft.com/office/drawing/2014/main" id="{642583ED-7A32-426E-B53D-C7D7E53203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42494526"/>
      </p:ext>
    </p:extLst>
  </p:cSld>
  <p:clrMapOvr>
    <a:masterClrMapping/>
  </p:clrMapOvr>
  <mc:AlternateContent xmlns:mc="http://schemas.openxmlformats.org/markup-compatibility/2006" xmlns:p14="http://schemas.microsoft.com/office/powerpoint/2010/main">
    <mc:Choice Requires="p14">
      <p:transition spd="slow" p14:dur="2000" advTm="58539"/>
    </mc:Choice>
    <mc:Fallback xmlns="">
      <p:transition spd="slow" advTm="58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0F953A3-632A-4FE0-8032-B7DBD2CF6D5E}"/>
              </a:ext>
            </a:extLst>
          </p:cNvPr>
          <p:cNvPicPr>
            <a:picLocks noChangeAspect="1"/>
          </p:cNvPicPr>
          <p:nvPr/>
        </p:nvPicPr>
        <p:blipFill>
          <a:blip r:embed="rId4"/>
          <a:stretch>
            <a:fillRect/>
          </a:stretch>
        </p:blipFill>
        <p:spPr>
          <a:xfrm>
            <a:off x="769790" y="1180469"/>
            <a:ext cx="8058730" cy="4814604"/>
          </a:xfrm>
          <a:prstGeom prst="rect">
            <a:avLst/>
          </a:prstGeom>
        </p:spPr>
      </p:pic>
      <p:pic>
        <p:nvPicPr>
          <p:cNvPr id="2" name="オーディオ 1">
            <a:hlinkClick r:id="" action="ppaction://media"/>
            <a:extLst>
              <a:ext uri="{FF2B5EF4-FFF2-40B4-BE49-F238E27FC236}">
                <a16:creationId xmlns:a16="http://schemas.microsoft.com/office/drawing/2014/main" id="{BBC17414-0CD1-4A1F-B8AE-E8629D460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21578811"/>
      </p:ext>
    </p:extLst>
  </p:cSld>
  <p:clrMapOvr>
    <a:masterClrMapping/>
  </p:clrMapOvr>
  <mc:AlternateContent xmlns:mc="http://schemas.openxmlformats.org/markup-compatibility/2006" xmlns:p14="http://schemas.microsoft.com/office/powerpoint/2010/main">
    <mc:Choice Requires="p14">
      <p:transition spd="slow" p14:dur="2000" advTm="40614"/>
    </mc:Choice>
    <mc:Fallback xmlns="">
      <p:transition spd="slow" advTm="4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19" y="1649630"/>
            <a:ext cx="3646201" cy="2412538"/>
          </a:xfrm>
          <a:prstGeom prst="rect">
            <a:avLst/>
          </a:prstGeom>
        </p:spPr>
      </p:pic>
      <p:sp>
        <p:nvSpPr>
          <p:cNvPr id="14" name="テキスト ボックス 13"/>
          <p:cNvSpPr txBox="1"/>
          <p:nvPr/>
        </p:nvSpPr>
        <p:spPr>
          <a:xfrm>
            <a:off x="3670820" y="2041225"/>
            <a:ext cx="5317481" cy="1631216"/>
          </a:xfrm>
          <a:prstGeom prst="rect">
            <a:avLst/>
          </a:prstGeom>
          <a:noFill/>
        </p:spPr>
        <p:txBody>
          <a:bodyPr wrap="none" rtlCol="0">
            <a:spAutoFit/>
          </a:bodyPr>
          <a:lstStyle/>
          <a:p>
            <a:r>
              <a:rPr lang="en-US" altLang="ja-JP" sz="2000" u="heavy" dirty="0">
                <a:uFill>
                  <a:solidFill>
                    <a:srgbClr val="FF0000"/>
                  </a:solidFill>
                </a:uFill>
              </a:rPr>
              <a:t>40</a:t>
            </a:r>
            <a:r>
              <a:rPr lang="ja-JP" altLang="en-US" sz="2000" u="heavy" dirty="0">
                <a:uFill>
                  <a:solidFill>
                    <a:srgbClr val="FF0000"/>
                  </a:solidFill>
                </a:uFill>
              </a:rPr>
              <a:t>～</a:t>
            </a:r>
            <a:r>
              <a:rPr lang="en-US" altLang="ja-JP" sz="2000" u="heavy" dirty="0">
                <a:uFill>
                  <a:solidFill>
                    <a:srgbClr val="FF0000"/>
                  </a:solidFill>
                </a:uFill>
              </a:rPr>
              <a:t>50</a:t>
            </a:r>
            <a:r>
              <a:rPr lang="ja-JP" altLang="en-US" sz="2000" u="heavy" dirty="0">
                <a:uFill>
                  <a:solidFill>
                    <a:srgbClr val="FF0000"/>
                  </a:solidFill>
                </a:uFill>
              </a:rPr>
              <a:t>代男性に多い</a:t>
            </a:r>
            <a:endParaRPr lang="en-US" altLang="ja-JP" sz="800" dirty="0"/>
          </a:p>
          <a:p>
            <a:r>
              <a:rPr lang="ja-JP" altLang="en-US" sz="2000" dirty="0"/>
              <a:t>・風疹にかかっていない</a:t>
            </a:r>
            <a:endParaRPr lang="en-US" altLang="ja-JP" sz="2000" dirty="0"/>
          </a:p>
          <a:p>
            <a:r>
              <a:rPr lang="ja-JP" altLang="en-US" sz="2000" dirty="0"/>
              <a:t>・ワクチン接種もしていない</a:t>
            </a:r>
            <a:endParaRPr lang="en-US" altLang="ja-JP" sz="2000" dirty="0"/>
          </a:p>
          <a:p>
            <a:r>
              <a:rPr lang="ja-JP" altLang="en-US" sz="2000" dirty="0"/>
              <a:t>　　　　　という人が多いのでは？</a:t>
            </a:r>
            <a:endParaRPr lang="en-US" altLang="ja-JP" sz="2000" dirty="0"/>
          </a:p>
          <a:p>
            <a:r>
              <a:rPr lang="ja-JP" altLang="en-US" sz="2000" b="1" dirty="0"/>
              <a:t>→国のクーポンを利用して、まず</a:t>
            </a:r>
            <a:r>
              <a:rPr lang="en-US" altLang="ja-JP" sz="2000" b="1" dirty="0"/>
              <a:t>1</a:t>
            </a:r>
            <a:r>
              <a:rPr lang="ja-JP" altLang="en-US" sz="2000" b="1" dirty="0"/>
              <a:t>回の接種を！</a:t>
            </a:r>
            <a:endParaRPr lang="en-US" altLang="ja-JP" sz="2000" b="1" dirty="0"/>
          </a:p>
        </p:txBody>
      </p:sp>
      <p:sp>
        <p:nvSpPr>
          <p:cNvPr id="16" name="テキスト ボックス 15"/>
          <p:cNvSpPr txBox="1"/>
          <p:nvPr/>
        </p:nvSpPr>
        <p:spPr>
          <a:xfrm>
            <a:off x="1957759" y="353203"/>
            <a:ext cx="4892686" cy="584775"/>
          </a:xfrm>
          <a:prstGeom prst="rect">
            <a:avLst/>
          </a:prstGeom>
          <a:noFill/>
        </p:spPr>
        <p:txBody>
          <a:bodyPr wrap="none" rtlCol="0">
            <a:spAutoFit/>
          </a:bodyPr>
          <a:lstStyle/>
          <a:p>
            <a:r>
              <a:rPr lang="ja-JP" altLang="en-US" sz="3200" dirty="0"/>
              <a:t>共同研究で見えてきた傾向</a:t>
            </a:r>
            <a:endParaRPr kumimoji="1" lang="ja-JP" altLang="en-US" sz="3200" dirty="0"/>
          </a:p>
        </p:txBody>
      </p:sp>
      <p:sp>
        <p:nvSpPr>
          <p:cNvPr id="18" name="テキスト ボックス 17"/>
          <p:cNvSpPr txBox="1"/>
          <p:nvPr/>
        </p:nvSpPr>
        <p:spPr>
          <a:xfrm>
            <a:off x="3232598" y="1484138"/>
            <a:ext cx="5147563" cy="461665"/>
          </a:xfrm>
          <a:prstGeom prst="rect">
            <a:avLst/>
          </a:prstGeom>
          <a:noFill/>
          <a:ln w="38100">
            <a:solidFill>
              <a:schemeClr val="accent5"/>
            </a:solidFill>
          </a:ln>
        </p:spPr>
        <p:txBody>
          <a:bodyPr wrap="square" rtlCol="0">
            <a:spAutoFit/>
          </a:bodyPr>
          <a:lstStyle/>
          <a:p>
            <a:r>
              <a:rPr lang="ja-JP" altLang="en-US" sz="2400" dirty="0"/>
              <a:t>抗体価ほぼゼロの人（</a:t>
            </a:r>
            <a:r>
              <a:rPr lang="en-US" altLang="ja-JP" sz="2400" dirty="0"/>
              <a:t>HI</a:t>
            </a:r>
            <a:r>
              <a:rPr lang="ja-JP" altLang="en-US" sz="2400" dirty="0"/>
              <a:t>法で</a:t>
            </a:r>
            <a:r>
              <a:rPr lang="en-US" altLang="ja-JP" sz="2400" dirty="0"/>
              <a:t>8</a:t>
            </a:r>
            <a:r>
              <a:rPr lang="ja-JP" altLang="en-US" sz="2400" dirty="0"/>
              <a:t>倍未満）</a:t>
            </a:r>
            <a:endParaRPr lang="en-US" altLang="ja-JP" sz="2400" dirty="0"/>
          </a:p>
        </p:txBody>
      </p:sp>
      <p:sp>
        <p:nvSpPr>
          <p:cNvPr id="19" name="円形吹き出し 18"/>
          <p:cNvSpPr/>
          <p:nvPr/>
        </p:nvSpPr>
        <p:spPr>
          <a:xfrm>
            <a:off x="7832809" y="645590"/>
            <a:ext cx="1094704" cy="643944"/>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600" b="1" dirty="0"/>
              <a:t>10%</a:t>
            </a:r>
            <a:endParaRPr kumimoji="1" lang="ja-JP" altLang="en-US" sz="2600" b="1" dirty="0"/>
          </a:p>
        </p:txBody>
      </p:sp>
      <p:grpSp>
        <p:nvGrpSpPr>
          <p:cNvPr id="22" name="グループ化 21"/>
          <p:cNvGrpSpPr/>
          <p:nvPr/>
        </p:nvGrpSpPr>
        <p:grpSpPr>
          <a:xfrm>
            <a:off x="5396879" y="4132135"/>
            <a:ext cx="3348219" cy="2204271"/>
            <a:chOff x="274843" y="2884251"/>
            <a:chExt cx="2719625" cy="1981553"/>
          </a:xfrm>
        </p:grpSpPr>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466" y="2899606"/>
              <a:ext cx="2711002" cy="1966198"/>
            </a:xfrm>
            <a:prstGeom prst="rect">
              <a:avLst/>
            </a:prstGeom>
          </p:spPr>
        </p:pic>
        <p:sp>
          <p:nvSpPr>
            <p:cNvPr id="25" name="正方形/長方形 24"/>
            <p:cNvSpPr/>
            <p:nvPr/>
          </p:nvSpPr>
          <p:spPr>
            <a:xfrm>
              <a:off x="2215504" y="2884251"/>
              <a:ext cx="778964" cy="686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74843" y="4262309"/>
              <a:ext cx="778964" cy="6034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834146" y="5117556"/>
            <a:ext cx="5673348" cy="1631216"/>
          </a:xfrm>
          <a:prstGeom prst="rect">
            <a:avLst/>
          </a:prstGeom>
          <a:noFill/>
        </p:spPr>
        <p:txBody>
          <a:bodyPr wrap="none" rtlCol="0">
            <a:spAutoFit/>
          </a:bodyPr>
          <a:lstStyle/>
          <a:p>
            <a:r>
              <a:rPr lang="en-US" altLang="ja-JP" sz="2000" u="heavy" dirty="0">
                <a:uFill>
                  <a:solidFill>
                    <a:srgbClr val="FF0000"/>
                  </a:solidFill>
                </a:uFill>
              </a:rPr>
              <a:t>20</a:t>
            </a:r>
            <a:r>
              <a:rPr lang="ja-JP" altLang="en-US" sz="2000" u="heavy" dirty="0">
                <a:uFill>
                  <a:solidFill>
                    <a:srgbClr val="FF0000"/>
                  </a:solidFill>
                </a:uFill>
              </a:rPr>
              <a:t>～</a:t>
            </a:r>
            <a:r>
              <a:rPr lang="en-US" altLang="ja-JP" sz="2000" u="heavy" dirty="0">
                <a:uFill>
                  <a:solidFill>
                    <a:srgbClr val="FF0000"/>
                  </a:solidFill>
                </a:uFill>
              </a:rPr>
              <a:t>30</a:t>
            </a:r>
            <a:r>
              <a:rPr lang="ja-JP" altLang="en-US" sz="2000" u="heavy" dirty="0">
                <a:uFill>
                  <a:solidFill>
                    <a:srgbClr val="FF0000"/>
                  </a:solidFill>
                </a:uFill>
              </a:rPr>
              <a:t>代男女に多い</a:t>
            </a:r>
            <a:endParaRPr lang="en-US" altLang="ja-JP" sz="2000" u="heavy" dirty="0">
              <a:uFill>
                <a:solidFill>
                  <a:srgbClr val="FF0000"/>
                </a:solidFill>
              </a:uFill>
            </a:endParaRPr>
          </a:p>
          <a:p>
            <a:r>
              <a:rPr lang="ja-JP" altLang="en-US" sz="2000" dirty="0"/>
              <a:t>・風疹にかかっていない</a:t>
            </a:r>
            <a:endParaRPr lang="en-US" altLang="ja-JP" sz="2000" dirty="0"/>
          </a:p>
          <a:p>
            <a:r>
              <a:rPr lang="ja-JP" altLang="en-US" sz="2000" dirty="0"/>
              <a:t>・ワクチン接種はしている</a:t>
            </a:r>
            <a:endParaRPr lang="en-US" altLang="ja-JP" sz="2000" dirty="0"/>
          </a:p>
          <a:p>
            <a:r>
              <a:rPr lang="ja-JP" altLang="en-US" sz="2000" dirty="0"/>
              <a:t>　　　　　という人が多いのでは？</a:t>
            </a:r>
            <a:endParaRPr lang="en-US" altLang="ja-JP" sz="2000" dirty="0"/>
          </a:p>
          <a:p>
            <a:r>
              <a:rPr lang="ja-JP" altLang="en-US" sz="2000" b="1" dirty="0"/>
              <a:t>→千葉市助成を利用して、確実に</a:t>
            </a:r>
            <a:r>
              <a:rPr lang="en-US" altLang="ja-JP" sz="2000" b="1" dirty="0"/>
              <a:t>2</a:t>
            </a:r>
            <a:r>
              <a:rPr lang="ja-JP" altLang="en-US" sz="2000" b="1" dirty="0"/>
              <a:t>回の接種歴を！</a:t>
            </a:r>
            <a:endParaRPr lang="en-US" altLang="ja-JP" sz="2000" b="1" dirty="0"/>
          </a:p>
        </p:txBody>
      </p:sp>
      <p:sp>
        <p:nvSpPr>
          <p:cNvPr id="27" name="テキスト ボックス 26"/>
          <p:cNvSpPr txBox="1"/>
          <p:nvPr/>
        </p:nvSpPr>
        <p:spPr>
          <a:xfrm>
            <a:off x="257578" y="4547242"/>
            <a:ext cx="4740400" cy="461665"/>
          </a:xfrm>
          <a:prstGeom prst="rect">
            <a:avLst/>
          </a:prstGeom>
          <a:noFill/>
          <a:ln w="38100">
            <a:solidFill>
              <a:schemeClr val="accent4"/>
            </a:solidFill>
          </a:ln>
        </p:spPr>
        <p:txBody>
          <a:bodyPr wrap="none" rtlCol="0">
            <a:spAutoFit/>
          </a:bodyPr>
          <a:lstStyle/>
          <a:p>
            <a:r>
              <a:rPr lang="ja-JP" altLang="en-US" sz="2400" dirty="0"/>
              <a:t>抗体価低めの人（</a:t>
            </a:r>
            <a:r>
              <a:rPr lang="en-US" altLang="ja-JP" sz="2400" dirty="0"/>
              <a:t>HI</a:t>
            </a:r>
            <a:r>
              <a:rPr lang="ja-JP" altLang="en-US" sz="2400" dirty="0"/>
              <a:t>法で８～１６倍）</a:t>
            </a:r>
            <a:endParaRPr lang="en-US" altLang="ja-JP" sz="2400" dirty="0"/>
          </a:p>
        </p:txBody>
      </p:sp>
      <p:sp>
        <p:nvSpPr>
          <p:cNvPr id="28" name="円形吹き出し 27"/>
          <p:cNvSpPr/>
          <p:nvPr/>
        </p:nvSpPr>
        <p:spPr>
          <a:xfrm>
            <a:off x="4302175" y="3748851"/>
            <a:ext cx="1094704" cy="643944"/>
          </a:xfrm>
          <a:prstGeom prst="wedgeEllipseCallo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600" b="1" dirty="0"/>
              <a:t>25</a:t>
            </a:r>
            <a:r>
              <a:rPr kumimoji="1" lang="en-US" altLang="ja-JP" sz="2600" b="1" dirty="0"/>
              <a:t>%</a:t>
            </a:r>
            <a:endParaRPr kumimoji="1" lang="ja-JP" altLang="en-US" sz="2600" b="1" dirty="0"/>
          </a:p>
        </p:txBody>
      </p:sp>
      <p:pic>
        <p:nvPicPr>
          <p:cNvPr id="3" name="オーディオ 2">
            <a:hlinkClick r:id="" action="ppaction://media"/>
            <a:extLst>
              <a:ext uri="{FF2B5EF4-FFF2-40B4-BE49-F238E27FC236}">
                <a16:creationId xmlns:a16="http://schemas.microsoft.com/office/drawing/2014/main" id="{FC41A21B-F789-4451-A7A7-58444B71B4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59095004"/>
      </p:ext>
    </p:extLst>
  </p:cSld>
  <p:clrMapOvr>
    <a:masterClrMapping/>
  </p:clrMapOvr>
  <mc:AlternateContent xmlns:mc="http://schemas.openxmlformats.org/markup-compatibility/2006" xmlns:p14="http://schemas.microsoft.com/office/powerpoint/2010/main">
    <mc:Choice Requires="p14">
      <p:transition spd="slow" p14:dur="2000" advTm="48737"/>
    </mc:Choice>
    <mc:Fallback xmlns="">
      <p:transition spd="slow" advTm="4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4"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nvGraphicFramePr>
        <p:xfrm>
          <a:off x="679254" y="2018025"/>
          <a:ext cx="3168243" cy="3143755"/>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011880" y="332098"/>
            <a:ext cx="3057247" cy="523220"/>
          </a:xfrm>
          <a:prstGeom prst="rect">
            <a:avLst/>
          </a:prstGeom>
          <a:noFill/>
        </p:spPr>
        <p:txBody>
          <a:bodyPr wrap="none" rtlCol="0">
            <a:spAutoFit/>
          </a:bodyPr>
          <a:lstStyle/>
          <a:p>
            <a:r>
              <a:rPr kumimoji="1" lang="ja-JP" altLang="en-US" sz="2800" dirty="0"/>
              <a:t>千葉市事業の特徴</a:t>
            </a:r>
          </a:p>
        </p:txBody>
      </p:sp>
      <p:sp>
        <p:nvSpPr>
          <p:cNvPr id="8" name="テキスト ボックス 7"/>
          <p:cNvSpPr txBox="1"/>
          <p:nvPr/>
        </p:nvSpPr>
        <p:spPr>
          <a:xfrm>
            <a:off x="304290" y="211325"/>
            <a:ext cx="1723549" cy="461665"/>
          </a:xfrm>
          <a:prstGeom prst="rect">
            <a:avLst/>
          </a:prstGeom>
          <a:noFill/>
          <a:ln w="19050">
            <a:solidFill>
              <a:schemeClr val="accent1"/>
            </a:solidFill>
          </a:ln>
        </p:spPr>
        <p:txBody>
          <a:bodyPr wrap="none" rtlCol="0">
            <a:spAutoFit/>
          </a:bodyPr>
          <a:lstStyle/>
          <a:p>
            <a:r>
              <a:rPr lang="ja-JP" altLang="en-US" sz="2400" dirty="0"/>
              <a:t>千葉市事業</a:t>
            </a:r>
            <a:endParaRPr kumimoji="1" lang="ja-JP" altLang="en-US" sz="2400" dirty="0"/>
          </a:p>
        </p:txBody>
      </p:sp>
      <p:sp>
        <p:nvSpPr>
          <p:cNvPr id="11" name="テキスト ボックス 10"/>
          <p:cNvSpPr txBox="1"/>
          <p:nvPr/>
        </p:nvSpPr>
        <p:spPr>
          <a:xfrm>
            <a:off x="743445" y="2766566"/>
            <a:ext cx="1415772" cy="461665"/>
          </a:xfrm>
          <a:prstGeom prst="rect">
            <a:avLst/>
          </a:prstGeom>
          <a:noFill/>
        </p:spPr>
        <p:txBody>
          <a:bodyPr wrap="none" rtlCol="0">
            <a:spAutoFit/>
          </a:bodyPr>
          <a:lstStyle/>
          <a:p>
            <a:r>
              <a:rPr kumimoji="1" lang="ja-JP" altLang="en-US" sz="2400" dirty="0"/>
              <a:t>産婦人科</a:t>
            </a:r>
          </a:p>
        </p:txBody>
      </p:sp>
      <p:sp>
        <p:nvSpPr>
          <p:cNvPr id="12" name="テキスト ボックス 11"/>
          <p:cNvSpPr txBox="1"/>
          <p:nvPr/>
        </p:nvSpPr>
        <p:spPr>
          <a:xfrm>
            <a:off x="478271" y="984808"/>
            <a:ext cx="3570208" cy="461665"/>
          </a:xfrm>
          <a:prstGeom prst="rect">
            <a:avLst/>
          </a:prstGeom>
          <a:noFill/>
        </p:spPr>
        <p:txBody>
          <a:bodyPr wrap="none" rtlCol="0">
            <a:spAutoFit/>
          </a:bodyPr>
          <a:lstStyle/>
          <a:p>
            <a:r>
              <a:rPr kumimoji="1" lang="ja-JP" altLang="en-US" sz="2400" dirty="0"/>
              <a:t>抗体検査の受診医療機関</a:t>
            </a:r>
          </a:p>
        </p:txBody>
      </p:sp>
      <p:sp>
        <p:nvSpPr>
          <p:cNvPr id="13" name="テキスト ボックス 12"/>
          <p:cNvSpPr txBox="1"/>
          <p:nvPr/>
        </p:nvSpPr>
        <p:spPr>
          <a:xfrm>
            <a:off x="2553110" y="3589902"/>
            <a:ext cx="800219" cy="461665"/>
          </a:xfrm>
          <a:prstGeom prst="rect">
            <a:avLst/>
          </a:prstGeom>
          <a:noFill/>
        </p:spPr>
        <p:txBody>
          <a:bodyPr wrap="none" rtlCol="0">
            <a:spAutoFit/>
          </a:bodyPr>
          <a:lstStyle/>
          <a:p>
            <a:r>
              <a:rPr lang="ja-JP" altLang="en-US" sz="2400" dirty="0"/>
              <a:t>内科</a:t>
            </a:r>
            <a:endParaRPr kumimoji="1" lang="ja-JP" altLang="en-US" sz="2400" dirty="0"/>
          </a:p>
        </p:txBody>
      </p:sp>
      <p:sp>
        <p:nvSpPr>
          <p:cNvPr id="15" name="テキスト ボックス 14"/>
          <p:cNvSpPr txBox="1"/>
          <p:nvPr/>
        </p:nvSpPr>
        <p:spPr>
          <a:xfrm>
            <a:off x="833142" y="3589902"/>
            <a:ext cx="1107996" cy="461665"/>
          </a:xfrm>
          <a:prstGeom prst="rect">
            <a:avLst/>
          </a:prstGeom>
          <a:noFill/>
        </p:spPr>
        <p:txBody>
          <a:bodyPr wrap="none" rtlCol="0">
            <a:spAutoFit/>
          </a:bodyPr>
          <a:lstStyle/>
          <a:p>
            <a:r>
              <a:rPr lang="ja-JP" altLang="en-US" sz="2400" dirty="0"/>
              <a:t>小児</a:t>
            </a:r>
            <a:r>
              <a:rPr kumimoji="1" lang="ja-JP" altLang="en-US" sz="2400" dirty="0"/>
              <a:t>科</a:t>
            </a:r>
          </a:p>
        </p:txBody>
      </p:sp>
      <p:sp>
        <p:nvSpPr>
          <p:cNvPr id="16" name="テキスト ボックス 15"/>
          <p:cNvSpPr txBox="1"/>
          <p:nvPr/>
        </p:nvSpPr>
        <p:spPr>
          <a:xfrm>
            <a:off x="1403844" y="1893460"/>
            <a:ext cx="859531" cy="369332"/>
          </a:xfrm>
          <a:prstGeom prst="rect">
            <a:avLst/>
          </a:prstGeom>
          <a:noFill/>
        </p:spPr>
        <p:txBody>
          <a:bodyPr wrap="none" rtlCol="0">
            <a:spAutoFit/>
          </a:bodyPr>
          <a:lstStyle/>
          <a:p>
            <a:r>
              <a:rPr lang="ja-JP" altLang="en-US" dirty="0"/>
              <a:t>その他</a:t>
            </a:r>
            <a:endParaRPr kumimoji="1" lang="ja-JP" altLang="en-US" dirty="0"/>
          </a:p>
        </p:txBody>
      </p:sp>
      <p:graphicFrame>
        <p:nvGraphicFramePr>
          <p:cNvPr id="18" name="グラフ 17"/>
          <p:cNvGraphicFramePr>
            <a:graphicFrameLocks/>
          </p:cNvGraphicFramePr>
          <p:nvPr/>
        </p:nvGraphicFramePr>
        <p:xfrm>
          <a:off x="4474933" y="2018025"/>
          <a:ext cx="4483549" cy="3143755"/>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6856226" y="3302768"/>
            <a:ext cx="1723549" cy="461665"/>
          </a:xfrm>
          <a:prstGeom prst="rect">
            <a:avLst/>
          </a:prstGeom>
          <a:noFill/>
        </p:spPr>
        <p:txBody>
          <a:bodyPr wrap="none" rtlCol="0">
            <a:spAutoFit/>
          </a:bodyPr>
          <a:lstStyle/>
          <a:p>
            <a:r>
              <a:rPr lang="ja-JP" altLang="en-US" sz="2400" dirty="0"/>
              <a:t>千葉市事業</a:t>
            </a:r>
            <a:endParaRPr kumimoji="1" lang="ja-JP" altLang="en-US" sz="2400" dirty="0"/>
          </a:p>
        </p:txBody>
      </p:sp>
      <p:sp>
        <p:nvSpPr>
          <p:cNvPr id="20" name="テキスト ボックス 19"/>
          <p:cNvSpPr txBox="1"/>
          <p:nvPr/>
        </p:nvSpPr>
        <p:spPr>
          <a:xfrm>
            <a:off x="5532526" y="4346212"/>
            <a:ext cx="1415772" cy="461665"/>
          </a:xfrm>
          <a:prstGeom prst="rect">
            <a:avLst/>
          </a:prstGeom>
          <a:noFill/>
        </p:spPr>
        <p:txBody>
          <a:bodyPr wrap="none" rtlCol="0">
            <a:spAutoFit/>
          </a:bodyPr>
          <a:lstStyle/>
          <a:p>
            <a:r>
              <a:rPr kumimoji="1" lang="ja-JP" altLang="en-US" sz="2400" dirty="0"/>
              <a:t>妊婦検診</a:t>
            </a:r>
          </a:p>
        </p:txBody>
      </p:sp>
      <p:sp>
        <p:nvSpPr>
          <p:cNvPr id="21" name="テキスト ボックス 20"/>
          <p:cNvSpPr txBox="1"/>
          <p:nvPr/>
        </p:nvSpPr>
        <p:spPr>
          <a:xfrm>
            <a:off x="5003730" y="3707596"/>
            <a:ext cx="1415772" cy="461665"/>
          </a:xfrm>
          <a:prstGeom prst="rect">
            <a:avLst/>
          </a:prstGeom>
          <a:noFill/>
        </p:spPr>
        <p:txBody>
          <a:bodyPr wrap="none" rtlCol="0">
            <a:spAutoFit/>
          </a:bodyPr>
          <a:lstStyle/>
          <a:p>
            <a:r>
              <a:rPr lang="ja-JP" altLang="en-US" sz="2400" dirty="0"/>
              <a:t>自費検査</a:t>
            </a:r>
            <a:endParaRPr kumimoji="1" lang="ja-JP" altLang="en-US" sz="2400" dirty="0"/>
          </a:p>
        </p:txBody>
      </p:sp>
      <p:sp>
        <p:nvSpPr>
          <p:cNvPr id="22" name="テキスト ボックス 21"/>
          <p:cNvSpPr txBox="1"/>
          <p:nvPr/>
        </p:nvSpPr>
        <p:spPr>
          <a:xfrm>
            <a:off x="3890387" y="3118102"/>
            <a:ext cx="1338828" cy="646331"/>
          </a:xfrm>
          <a:prstGeom prst="rect">
            <a:avLst/>
          </a:prstGeom>
          <a:noFill/>
        </p:spPr>
        <p:txBody>
          <a:bodyPr wrap="none" rtlCol="0">
            <a:spAutoFit/>
          </a:bodyPr>
          <a:lstStyle/>
          <a:p>
            <a:r>
              <a:rPr lang="ja-JP" altLang="en-US" dirty="0"/>
              <a:t>県や他の</a:t>
            </a:r>
            <a:endParaRPr lang="en-US" altLang="ja-JP" dirty="0"/>
          </a:p>
          <a:p>
            <a:r>
              <a:rPr lang="ja-JP" altLang="en-US" dirty="0"/>
              <a:t>自治体助成</a:t>
            </a:r>
            <a:endParaRPr kumimoji="1" lang="ja-JP" altLang="en-US" dirty="0"/>
          </a:p>
        </p:txBody>
      </p:sp>
      <p:sp>
        <p:nvSpPr>
          <p:cNvPr id="23" name="テキスト ボックス 22"/>
          <p:cNvSpPr txBox="1"/>
          <p:nvPr/>
        </p:nvSpPr>
        <p:spPr>
          <a:xfrm>
            <a:off x="5527152" y="2741443"/>
            <a:ext cx="1083951" cy="461665"/>
          </a:xfrm>
          <a:prstGeom prst="rect">
            <a:avLst/>
          </a:prstGeom>
          <a:noFill/>
        </p:spPr>
        <p:txBody>
          <a:bodyPr wrap="none" rtlCol="0">
            <a:spAutoFit/>
          </a:bodyPr>
          <a:lstStyle/>
          <a:p>
            <a:r>
              <a:rPr kumimoji="1" lang="ja-JP" altLang="en-US" sz="2400" dirty="0"/>
              <a:t>その他</a:t>
            </a:r>
          </a:p>
        </p:txBody>
      </p:sp>
      <p:sp>
        <p:nvSpPr>
          <p:cNvPr id="25" name="テキスト ボックス 24"/>
          <p:cNvSpPr txBox="1"/>
          <p:nvPr/>
        </p:nvSpPr>
        <p:spPr>
          <a:xfrm>
            <a:off x="6172521" y="1769343"/>
            <a:ext cx="877163" cy="369332"/>
          </a:xfrm>
          <a:prstGeom prst="rect">
            <a:avLst/>
          </a:prstGeom>
          <a:noFill/>
        </p:spPr>
        <p:txBody>
          <a:bodyPr wrap="none" rtlCol="0">
            <a:spAutoFit/>
          </a:bodyPr>
          <a:lstStyle/>
          <a:p>
            <a:r>
              <a:rPr kumimoji="1" lang="ja-JP" altLang="en-US" dirty="0"/>
              <a:t>未記載</a:t>
            </a:r>
          </a:p>
        </p:txBody>
      </p:sp>
      <p:sp>
        <p:nvSpPr>
          <p:cNvPr id="26" name="テキスト ボックス 25"/>
          <p:cNvSpPr txBox="1"/>
          <p:nvPr/>
        </p:nvSpPr>
        <p:spPr>
          <a:xfrm>
            <a:off x="5711616" y="984808"/>
            <a:ext cx="2031325" cy="461665"/>
          </a:xfrm>
          <a:prstGeom prst="rect">
            <a:avLst/>
          </a:prstGeom>
          <a:noFill/>
        </p:spPr>
        <p:txBody>
          <a:bodyPr wrap="none" rtlCol="0">
            <a:spAutoFit/>
          </a:bodyPr>
          <a:lstStyle/>
          <a:p>
            <a:r>
              <a:rPr lang="ja-JP" altLang="en-US" sz="2400" dirty="0"/>
              <a:t>抗体検査理由</a:t>
            </a:r>
            <a:endParaRPr kumimoji="1" lang="ja-JP" altLang="en-US" sz="2400" dirty="0"/>
          </a:p>
        </p:txBody>
      </p:sp>
      <p:sp>
        <p:nvSpPr>
          <p:cNvPr id="30" name="テキスト ボックス 29"/>
          <p:cNvSpPr txBox="1"/>
          <p:nvPr/>
        </p:nvSpPr>
        <p:spPr>
          <a:xfrm>
            <a:off x="1833609" y="1359806"/>
            <a:ext cx="2773516" cy="338554"/>
          </a:xfrm>
          <a:prstGeom prst="rect">
            <a:avLst/>
          </a:prstGeom>
          <a:noFill/>
        </p:spPr>
        <p:txBody>
          <a:bodyPr wrap="none" rtlCol="0">
            <a:spAutoFit/>
          </a:bodyPr>
          <a:lstStyle/>
          <a:p>
            <a:r>
              <a:rPr kumimoji="1" lang="ja-JP" altLang="en-US" sz="1600" dirty="0"/>
              <a:t>（抗体検査申込書の集計より）</a:t>
            </a:r>
          </a:p>
        </p:txBody>
      </p:sp>
      <p:sp>
        <p:nvSpPr>
          <p:cNvPr id="31" name="テキスト ボックス 30"/>
          <p:cNvSpPr txBox="1"/>
          <p:nvPr/>
        </p:nvSpPr>
        <p:spPr>
          <a:xfrm>
            <a:off x="5711616" y="1349185"/>
            <a:ext cx="3087705" cy="338554"/>
          </a:xfrm>
          <a:prstGeom prst="rect">
            <a:avLst/>
          </a:prstGeom>
          <a:noFill/>
        </p:spPr>
        <p:txBody>
          <a:bodyPr wrap="none" rtlCol="0">
            <a:spAutoFit/>
          </a:bodyPr>
          <a:lstStyle/>
          <a:p>
            <a:r>
              <a:rPr kumimoji="1" lang="ja-JP" altLang="en-US" sz="1600" dirty="0"/>
              <a:t>（ワクチン接種予診票の集計より）</a:t>
            </a:r>
          </a:p>
        </p:txBody>
      </p:sp>
      <p:pic>
        <p:nvPicPr>
          <p:cNvPr id="3" name="オーディオ 2">
            <a:hlinkClick r:id="" action="ppaction://media"/>
            <a:extLst>
              <a:ext uri="{FF2B5EF4-FFF2-40B4-BE49-F238E27FC236}">
                <a16:creationId xmlns:a16="http://schemas.microsoft.com/office/drawing/2014/main" id="{8E3C7E12-B14F-49DE-A1C8-CB94FD75F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99008057"/>
      </p:ext>
    </p:extLst>
  </p:cSld>
  <p:clrMapOvr>
    <a:masterClrMapping/>
  </p:clrMapOvr>
  <mc:AlternateContent xmlns:mc="http://schemas.openxmlformats.org/markup-compatibility/2006" xmlns:p14="http://schemas.microsoft.com/office/powerpoint/2010/main">
    <mc:Choice Requires="p14">
      <p:transition spd="slow" p14:dur="2000" advTm="20998"/>
    </mc:Choice>
    <mc:Fallback xmlns="">
      <p:transition spd="slow" advTm="2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nvGraphicFramePr>
        <p:xfrm>
          <a:off x="679254" y="2018025"/>
          <a:ext cx="3168243" cy="3143755"/>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011880" y="332098"/>
            <a:ext cx="3057247" cy="523220"/>
          </a:xfrm>
          <a:prstGeom prst="rect">
            <a:avLst/>
          </a:prstGeom>
          <a:noFill/>
        </p:spPr>
        <p:txBody>
          <a:bodyPr wrap="none" rtlCol="0">
            <a:spAutoFit/>
          </a:bodyPr>
          <a:lstStyle/>
          <a:p>
            <a:r>
              <a:rPr kumimoji="1" lang="ja-JP" altLang="en-US" sz="2800" dirty="0"/>
              <a:t>千葉市事業の特徴</a:t>
            </a:r>
          </a:p>
        </p:txBody>
      </p:sp>
      <p:sp>
        <p:nvSpPr>
          <p:cNvPr id="8" name="テキスト ボックス 7"/>
          <p:cNvSpPr txBox="1"/>
          <p:nvPr/>
        </p:nvSpPr>
        <p:spPr>
          <a:xfrm>
            <a:off x="304290" y="211325"/>
            <a:ext cx="1723549" cy="461665"/>
          </a:xfrm>
          <a:prstGeom prst="rect">
            <a:avLst/>
          </a:prstGeom>
          <a:noFill/>
          <a:ln w="19050">
            <a:solidFill>
              <a:schemeClr val="accent1"/>
            </a:solidFill>
          </a:ln>
        </p:spPr>
        <p:txBody>
          <a:bodyPr wrap="none" rtlCol="0">
            <a:spAutoFit/>
          </a:bodyPr>
          <a:lstStyle/>
          <a:p>
            <a:r>
              <a:rPr lang="ja-JP" altLang="en-US" sz="2400" dirty="0"/>
              <a:t>千葉市事業</a:t>
            </a:r>
            <a:endParaRPr kumimoji="1" lang="ja-JP" altLang="en-US" sz="2400" dirty="0"/>
          </a:p>
        </p:txBody>
      </p:sp>
      <p:sp>
        <p:nvSpPr>
          <p:cNvPr id="11" name="テキスト ボックス 10"/>
          <p:cNvSpPr txBox="1"/>
          <p:nvPr/>
        </p:nvSpPr>
        <p:spPr>
          <a:xfrm>
            <a:off x="743445" y="2766566"/>
            <a:ext cx="1415772" cy="461665"/>
          </a:xfrm>
          <a:prstGeom prst="rect">
            <a:avLst/>
          </a:prstGeom>
          <a:noFill/>
        </p:spPr>
        <p:txBody>
          <a:bodyPr wrap="none" rtlCol="0">
            <a:spAutoFit/>
          </a:bodyPr>
          <a:lstStyle/>
          <a:p>
            <a:r>
              <a:rPr kumimoji="1" lang="ja-JP" altLang="en-US" sz="2400" dirty="0"/>
              <a:t>産婦人科</a:t>
            </a:r>
          </a:p>
        </p:txBody>
      </p:sp>
      <p:sp>
        <p:nvSpPr>
          <p:cNvPr id="12" name="テキスト ボックス 11"/>
          <p:cNvSpPr txBox="1"/>
          <p:nvPr/>
        </p:nvSpPr>
        <p:spPr>
          <a:xfrm>
            <a:off x="478271" y="984808"/>
            <a:ext cx="3570208" cy="461665"/>
          </a:xfrm>
          <a:prstGeom prst="rect">
            <a:avLst/>
          </a:prstGeom>
          <a:noFill/>
        </p:spPr>
        <p:txBody>
          <a:bodyPr wrap="none" rtlCol="0">
            <a:spAutoFit/>
          </a:bodyPr>
          <a:lstStyle/>
          <a:p>
            <a:r>
              <a:rPr kumimoji="1" lang="ja-JP" altLang="en-US" sz="2400" dirty="0"/>
              <a:t>抗体検査の受診医療機関</a:t>
            </a:r>
          </a:p>
        </p:txBody>
      </p:sp>
      <p:sp>
        <p:nvSpPr>
          <p:cNvPr id="13" name="テキスト ボックス 12"/>
          <p:cNvSpPr txBox="1"/>
          <p:nvPr/>
        </p:nvSpPr>
        <p:spPr>
          <a:xfrm>
            <a:off x="2553110" y="3589902"/>
            <a:ext cx="800219" cy="461665"/>
          </a:xfrm>
          <a:prstGeom prst="rect">
            <a:avLst/>
          </a:prstGeom>
          <a:noFill/>
        </p:spPr>
        <p:txBody>
          <a:bodyPr wrap="none" rtlCol="0">
            <a:spAutoFit/>
          </a:bodyPr>
          <a:lstStyle/>
          <a:p>
            <a:r>
              <a:rPr lang="ja-JP" altLang="en-US" sz="2400" dirty="0"/>
              <a:t>内科</a:t>
            </a:r>
            <a:endParaRPr kumimoji="1" lang="ja-JP" altLang="en-US" sz="2400" dirty="0"/>
          </a:p>
        </p:txBody>
      </p:sp>
      <p:sp>
        <p:nvSpPr>
          <p:cNvPr id="15" name="テキスト ボックス 14"/>
          <p:cNvSpPr txBox="1"/>
          <p:nvPr/>
        </p:nvSpPr>
        <p:spPr>
          <a:xfrm>
            <a:off x="833142" y="3589902"/>
            <a:ext cx="1107996" cy="461665"/>
          </a:xfrm>
          <a:prstGeom prst="rect">
            <a:avLst/>
          </a:prstGeom>
          <a:noFill/>
        </p:spPr>
        <p:txBody>
          <a:bodyPr wrap="none" rtlCol="0">
            <a:spAutoFit/>
          </a:bodyPr>
          <a:lstStyle/>
          <a:p>
            <a:r>
              <a:rPr lang="ja-JP" altLang="en-US" sz="2400" dirty="0"/>
              <a:t>小児</a:t>
            </a:r>
            <a:r>
              <a:rPr kumimoji="1" lang="ja-JP" altLang="en-US" sz="2400" dirty="0"/>
              <a:t>科</a:t>
            </a:r>
          </a:p>
        </p:txBody>
      </p:sp>
      <p:sp>
        <p:nvSpPr>
          <p:cNvPr id="16" name="テキスト ボックス 15"/>
          <p:cNvSpPr txBox="1"/>
          <p:nvPr/>
        </p:nvSpPr>
        <p:spPr>
          <a:xfrm>
            <a:off x="1403844" y="1893460"/>
            <a:ext cx="859531" cy="369332"/>
          </a:xfrm>
          <a:prstGeom prst="rect">
            <a:avLst/>
          </a:prstGeom>
          <a:noFill/>
        </p:spPr>
        <p:txBody>
          <a:bodyPr wrap="none" rtlCol="0">
            <a:spAutoFit/>
          </a:bodyPr>
          <a:lstStyle/>
          <a:p>
            <a:r>
              <a:rPr lang="ja-JP" altLang="en-US" dirty="0"/>
              <a:t>その他</a:t>
            </a:r>
            <a:endParaRPr kumimoji="1" lang="ja-JP" altLang="en-US" dirty="0"/>
          </a:p>
        </p:txBody>
      </p:sp>
      <p:graphicFrame>
        <p:nvGraphicFramePr>
          <p:cNvPr id="18" name="グラフ 17"/>
          <p:cNvGraphicFramePr>
            <a:graphicFrameLocks/>
          </p:cNvGraphicFramePr>
          <p:nvPr/>
        </p:nvGraphicFramePr>
        <p:xfrm>
          <a:off x="4474933" y="2018025"/>
          <a:ext cx="4483549" cy="3143755"/>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6856226" y="3302768"/>
            <a:ext cx="1723549" cy="461665"/>
          </a:xfrm>
          <a:prstGeom prst="rect">
            <a:avLst/>
          </a:prstGeom>
          <a:noFill/>
        </p:spPr>
        <p:txBody>
          <a:bodyPr wrap="none" rtlCol="0">
            <a:spAutoFit/>
          </a:bodyPr>
          <a:lstStyle/>
          <a:p>
            <a:r>
              <a:rPr lang="ja-JP" altLang="en-US" sz="2400" dirty="0"/>
              <a:t>千葉市事業</a:t>
            </a:r>
            <a:endParaRPr kumimoji="1" lang="ja-JP" altLang="en-US" sz="2400" dirty="0"/>
          </a:p>
        </p:txBody>
      </p:sp>
      <p:sp>
        <p:nvSpPr>
          <p:cNvPr id="20" name="テキスト ボックス 19"/>
          <p:cNvSpPr txBox="1"/>
          <p:nvPr/>
        </p:nvSpPr>
        <p:spPr>
          <a:xfrm>
            <a:off x="5532526" y="4346212"/>
            <a:ext cx="1415772" cy="461665"/>
          </a:xfrm>
          <a:prstGeom prst="rect">
            <a:avLst/>
          </a:prstGeom>
          <a:noFill/>
        </p:spPr>
        <p:txBody>
          <a:bodyPr wrap="none" rtlCol="0">
            <a:spAutoFit/>
          </a:bodyPr>
          <a:lstStyle/>
          <a:p>
            <a:r>
              <a:rPr kumimoji="1" lang="ja-JP" altLang="en-US" sz="2400" dirty="0"/>
              <a:t>妊婦検診</a:t>
            </a:r>
          </a:p>
        </p:txBody>
      </p:sp>
      <p:sp>
        <p:nvSpPr>
          <p:cNvPr id="21" name="テキスト ボックス 20"/>
          <p:cNvSpPr txBox="1"/>
          <p:nvPr/>
        </p:nvSpPr>
        <p:spPr>
          <a:xfrm>
            <a:off x="5003730" y="3707596"/>
            <a:ext cx="1415772" cy="461665"/>
          </a:xfrm>
          <a:prstGeom prst="rect">
            <a:avLst/>
          </a:prstGeom>
          <a:noFill/>
        </p:spPr>
        <p:txBody>
          <a:bodyPr wrap="none" rtlCol="0">
            <a:spAutoFit/>
          </a:bodyPr>
          <a:lstStyle/>
          <a:p>
            <a:r>
              <a:rPr lang="ja-JP" altLang="en-US" sz="2400" dirty="0"/>
              <a:t>自費検査</a:t>
            </a:r>
            <a:endParaRPr kumimoji="1" lang="ja-JP" altLang="en-US" sz="2400" dirty="0"/>
          </a:p>
        </p:txBody>
      </p:sp>
      <p:sp>
        <p:nvSpPr>
          <p:cNvPr id="22" name="テキスト ボックス 21"/>
          <p:cNvSpPr txBox="1"/>
          <p:nvPr/>
        </p:nvSpPr>
        <p:spPr>
          <a:xfrm>
            <a:off x="3890387" y="3118102"/>
            <a:ext cx="1338828" cy="646331"/>
          </a:xfrm>
          <a:prstGeom prst="rect">
            <a:avLst/>
          </a:prstGeom>
          <a:noFill/>
        </p:spPr>
        <p:txBody>
          <a:bodyPr wrap="none" rtlCol="0">
            <a:spAutoFit/>
          </a:bodyPr>
          <a:lstStyle/>
          <a:p>
            <a:r>
              <a:rPr lang="ja-JP" altLang="en-US" dirty="0"/>
              <a:t>県や他の</a:t>
            </a:r>
            <a:endParaRPr lang="en-US" altLang="ja-JP" dirty="0"/>
          </a:p>
          <a:p>
            <a:r>
              <a:rPr lang="ja-JP" altLang="en-US" dirty="0"/>
              <a:t>自治体助成</a:t>
            </a:r>
            <a:endParaRPr kumimoji="1" lang="ja-JP" altLang="en-US" dirty="0"/>
          </a:p>
        </p:txBody>
      </p:sp>
      <p:sp>
        <p:nvSpPr>
          <p:cNvPr id="23" name="テキスト ボックス 22"/>
          <p:cNvSpPr txBox="1"/>
          <p:nvPr/>
        </p:nvSpPr>
        <p:spPr>
          <a:xfrm>
            <a:off x="5527152" y="2741443"/>
            <a:ext cx="1083951" cy="461665"/>
          </a:xfrm>
          <a:prstGeom prst="rect">
            <a:avLst/>
          </a:prstGeom>
          <a:noFill/>
        </p:spPr>
        <p:txBody>
          <a:bodyPr wrap="none" rtlCol="0">
            <a:spAutoFit/>
          </a:bodyPr>
          <a:lstStyle/>
          <a:p>
            <a:r>
              <a:rPr kumimoji="1" lang="ja-JP" altLang="en-US" sz="2400" dirty="0"/>
              <a:t>その他</a:t>
            </a:r>
          </a:p>
        </p:txBody>
      </p:sp>
      <p:sp>
        <p:nvSpPr>
          <p:cNvPr id="25" name="テキスト ボックス 24"/>
          <p:cNvSpPr txBox="1"/>
          <p:nvPr/>
        </p:nvSpPr>
        <p:spPr>
          <a:xfrm>
            <a:off x="6172521" y="1769343"/>
            <a:ext cx="877163" cy="369332"/>
          </a:xfrm>
          <a:prstGeom prst="rect">
            <a:avLst/>
          </a:prstGeom>
          <a:noFill/>
        </p:spPr>
        <p:txBody>
          <a:bodyPr wrap="none" rtlCol="0">
            <a:spAutoFit/>
          </a:bodyPr>
          <a:lstStyle/>
          <a:p>
            <a:r>
              <a:rPr kumimoji="1" lang="ja-JP" altLang="en-US" dirty="0"/>
              <a:t>未記載</a:t>
            </a:r>
          </a:p>
        </p:txBody>
      </p:sp>
      <p:sp>
        <p:nvSpPr>
          <p:cNvPr id="26" name="テキスト ボックス 25"/>
          <p:cNvSpPr txBox="1"/>
          <p:nvPr/>
        </p:nvSpPr>
        <p:spPr>
          <a:xfrm>
            <a:off x="5711616" y="984808"/>
            <a:ext cx="2031325" cy="461665"/>
          </a:xfrm>
          <a:prstGeom prst="rect">
            <a:avLst/>
          </a:prstGeom>
          <a:noFill/>
        </p:spPr>
        <p:txBody>
          <a:bodyPr wrap="none" rtlCol="0">
            <a:spAutoFit/>
          </a:bodyPr>
          <a:lstStyle/>
          <a:p>
            <a:r>
              <a:rPr lang="ja-JP" altLang="en-US" sz="2400" dirty="0"/>
              <a:t>抗体検査理由</a:t>
            </a:r>
            <a:endParaRPr kumimoji="1" lang="ja-JP" altLang="en-US" sz="2400" dirty="0"/>
          </a:p>
        </p:txBody>
      </p:sp>
      <p:sp>
        <p:nvSpPr>
          <p:cNvPr id="30" name="テキスト ボックス 29"/>
          <p:cNvSpPr txBox="1"/>
          <p:nvPr/>
        </p:nvSpPr>
        <p:spPr>
          <a:xfrm>
            <a:off x="1833609" y="1359806"/>
            <a:ext cx="2773516" cy="338554"/>
          </a:xfrm>
          <a:prstGeom prst="rect">
            <a:avLst/>
          </a:prstGeom>
          <a:noFill/>
        </p:spPr>
        <p:txBody>
          <a:bodyPr wrap="none" rtlCol="0">
            <a:spAutoFit/>
          </a:bodyPr>
          <a:lstStyle/>
          <a:p>
            <a:r>
              <a:rPr kumimoji="1" lang="ja-JP" altLang="en-US" sz="1600" dirty="0"/>
              <a:t>（抗体検査申込書の集計より）</a:t>
            </a:r>
          </a:p>
        </p:txBody>
      </p:sp>
      <p:sp>
        <p:nvSpPr>
          <p:cNvPr id="31" name="テキスト ボックス 30"/>
          <p:cNvSpPr txBox="1"/>
          <p:nvPr/>
        </p:nvSpPr>
        <p:spPr>
          <a:xfrm>
            <a:off x="5711616" y="1349185"/>
            <a:ext cx="3087705" cy="338554"/>
          </a:xfrm>
          <a:prstGeom prst="rect">
            <a:avLst/>
          </a:prstGeom>
          <a:noFill/>
        </p:spPr>
        <p:txBody>
          <a:bodyPr wrap="none" rtlCol="0">
            <a:spAutoFit/>
          </a:bodyPr>
          <a:lstStyle/>
          <a:p>
            <a:r>
              <a:rPr kumimoji="1" lang="ja-JP" altLang="en-US" sz="1600" dirty="0"/>
              <a:t>（ワクチン接種予診票の集計より）</a:t>
            </a:r>
          </a:p>
        </p:txBody>
      </p:sp>
      <p:sp>
        <p:nvSpPr>
          <p:cNvPr id="27" name="円/楕円 26"/>
          <p:cNvSpPr/>
          <p:nvPr/>
        </p:nvSpPr>
        <p:spPr>
          <a:xfrm>
            <a:off x="706457" y="2552772"/>
            <a:ext cx="1537659" cy="897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466389" y="4107158"/>
            <a:ext cx="1537659" cy="897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9032" y="5468609"/>
            <a:ext cx="6423553" cy="707886"/>
          </a:xfrm>
          <a:prstGeom prst="rect">
            <a:avLst/>
          </a:prstGeom>
          <a:noFill/>
        </p:spPr>
        <p:txBody>
          <a:bodyPr wrap="none" rtlCol="0">
            <a:spAutoFit/>
          </a:bodyPr>
          <a:lstStyle/>
          <a:p>
            <a:r>
              <a:rPr kumimoji="1" lang="ja-JP" altLang="en-US" sz="2000" b="1" dirty="0"/>
              <a:t>産婦人科での妊婦検診で抗体検査を行い、</a:t>
            </a:r>
            <a:endParaRPr kumimoji="1" lang="en-US" altLang="ja-JP" sz="2000" b="1" dirty="0"/>
          </a:p>
          <a:p>
            <a:r>
              <a:rPr lang="ja-JP" altLang="en-US" sz="2000" b="1" dirty="0"/>
              <a:t>千葉市助成を利用してワクチン接種をしている女性が多い</a:t>
            </a:r>
            <a:endParaRPr kumimoji="1" lang="ja-JP" altLang="en-US" sz="2000" b="1" dirty="0"/>
          </a:p>
        </p:txBody>
      </p:sp>
      <p:sp>
        <p:nvSpPr>
          <p:cNvPr id="32" name="右矢印 31"/>
          <p:cNvSpPr/>
          <p:nvPr/>
        </p:nvSpPr>
        <p:spPr>
          <a:xfrm>
            <a:off x="674848" y="6305755"/>
            <a:ext cx="537058"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420539" y="6246044"/>
            <a:ext cx="5369465" cy="400110"/>
          </a:xfrm>
          <a:prstGeom prst="rect">
            <a:avLst/>
          </a:prstGeom>
          <a:noFill/>
          <a:ln>
            <a:solidFill>
              <a:srgbClr val="FF0000"/>
            </a:solidFill>
          </a:ln>
        </p:spPr>
        <p:txBody>
          <a:bodyPr wrap="square" rtlCol="0">
            <a:spAutoFit/>
          </a:bodyPr>
          <a:lstStyle/>
          <a:p>
            <a:r>
              <a:rPr kumimoji="1" lang="en-US" altLang="ja-JP" sz="2000" b="1" dirty="0"/>
              <a:t>CRS</a:t>
            </a:r>
            <a:r>
              <a:rPr kumimoji="1" lang="ja-JP" altLang="en-US" sz="2000" b="1" dirty="0"/>
              <a:t>リスクの妊娠希望女性への直接的な</a:t>
            </a:r>
            <a:r>
              <a:rPr lang="ja-JP" altLang="en-US" sz="2000" b="1" dirty="0"/>
              <a:t>予防策</a:t>
            </a:r>
            <a:endParaRPr kumimoji="1" lang="ja-JP" altLang="en-US" sz="2000" b="1" dirty="0"/>
          </a:p>
        </p:txBody>
      </p:sp>
      <p:pic>
        <p:nvPicPr>
          <p:cNvPr id="3" name="オーディオ 2">
            <a:hlinkClick r:id="" action="ppaction://media"/>
            <a:extLst>
              <a:ext uri="{FF2B5EF4-FFF2-40B4-BE49-F238E27FC236}">
                <a16:creationId xmlns:a16="http://schemas.microsoft.com/office/drawing/2014/main" id="{1FCD97E0-1A03-43C2-9922-A3D56ECE02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50563811"/>
      </p:ext>
    </p:extLst>
  </p:cSld>
  <p:clrMapOvr>
    <a:masterClrMapping/>
  </p:clrMapOvr>
  <mc:AlternateContent xmlns:mc="http://schemas.openxmlformats.org/markup-compatibility/2006" xmlns:p14="http://schemas.microsoft.com/office/powerpoint/2010/main">
    <mc:Choice Requires="p14">
      <p:transition spd="slow" p14:dur="2000" advTm="21966"/>
    </mc:Choice>
    <mc:Fallback xmlns="">
      <p:transition spd="slow" advTm="2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6962078" y="6596390"/>
            <a:ext cx="1701107" cy="261610"/>
          </a:xfrm>
          <a:prstGeom prst="rect">
            <a:avLst/>
          </a:prstGeom>
          <a:noFill/>
        </p:spPr>
        <p:txBody>
          <a:bodyPr wrap="none" rtlCol="0">
            <a:spAutoFit/>
          </a:bodyPr>
          <a:lstStyle/>
          <a:p>
            <a:r>
              <a:rPr kumimoji="1" lang="ja-JP" altLang="en-US" sz="1100" dirty="0"/>
              <a:t>国立感染症研究所</a:t>
            </a:r>
            <a:r>
              <a:rPr kumimoji="1" lang="en-US" altLang="ja-JP" sz="1100" dirty="0"/>
              <a:t>HP</a:t>
            </a:r>
            <a:r>
              <a:rPr kumimoji="1" lang="ja-JP" altLang="en-US" sz="1100" dirty="0"/>
              <a:t>より</a:t>
            </a:r>
          </a:p>
        </p:txBody>
      </p:sp>
      <p:sp>
        <p:nvSpPr>
          <p:cNvPr id="2" name="テキスト ボックス 1"/>
          <p:cNvSpPr txBox="1"/>
          <p:nvPr/>
        </p:nvSpPr>
        <p:spPr>
          <a:xfrm>
            <a:off x="1401106" y="225879"/>
            <a:ext cx="5917261" cy="1077218"/>
          </a:xfrm>
          <a:prstGeom prst="rect">
            <a:avLst/>
          </a:prstGeom>
          <a:noFill/>
        </p:spPr>
        <p:txBody>
          <a:bodyPr wrap="none" rtlCol="0">
            <a:spAutoFit/>
          </a:bodyPr>
          <a:lstStyle/>
          <a:p>
            <a:pPr algn="ctr"/>
            <a:r>
              <a:rPr lang="ja-JP" altLang="en-US" sz="3200" dirty="0"/>
              <a:t>先天性風疹症候群</a:t>
            </a:r>
            <a:endParaRPr lang="en-US" altLang="ja-JP" sz="3200" dirty="0"/>
          </a:p>
          <a:p>
            <a:pPr algn="ctr"/>
            <a:r>
              <a:rPr kumimoji="1" lang="en-US" altLang="ja-JP" sz="3200" dirty="0"/>
              <a:t>CRS</a:t>
            </a:r>
            <a:r>
              <a:rPr kumimoji="1" lang="ja-JP" altLang="en-US" sz="3200" dirty="0"/>
              <a:t>：</a:t>
            </a:r>
            <a:r>
              <a:rPr kumimoji="1" lang="en-US" altLang="ja-JP" sz="3200" dirty="0"/>
              <a:t>Congenital Rubella Syndrome</a:t>
            </a:r>
            <a:endParaRPr kumimoji="1" lang="ja-JP" altLang="en-US" sz="3200" dirty="0"/>
          </a:p>
        </p:txBody>
      </p:sp>
      <p:sp>
        <p:nvSpPr>
          <p:cNvPr id="3" name="テキスト ボックス 2"/>
          <p:cNvSpPr txBox="1"/>
          <p:nvPr/>
        </p:nvSpPr>
        <p:spPr>
          <a:xfrm>
            <a:off x="254077" y="1490008"/>
            <a:ext cx="8635845" cy="1938992"/>
          </a:xfrm>
          <a:prstGeom prst="rect">
            <a:avLst/>
          </a:prstGeom>
          <a:noFill/>
        </p:spPr>
        <p:txBody>
          <a:bodyPr wrap="square" rtlCol="0">
            <a:spAutoFit/>
          </a:bodyPr>
          <a:lstStyle/>
          <a:p>
            <a:pPr marL="342900" indent="-342900">
              <a:buFont typeface="Arial" panose="020B0604020202020204" pitchFamily="34" charset="0"/>
              <a:buChar char="•"/>
            </a:pPr>
            <a:r>
              <a:rPr lang="ja-JP" altLang="en-US" sz="2400" dirty="0">
                <a:solidFill>
                  <a:srgbClr val="FF0000"/>
                </a:solidFill>
                <a:latin typeface="+mn-ea"/>
              </a:rPr>
              <a:t>妊娠初期</a:t>
            </a:r>
            <a:r>
              <a:rPr lang="ja-JP" altLang="en-US" sz="2400" dirty="0">
                <a:latin typeface="+mn-ea"/>
              </a:rPr>
              <a:t>に風疹に罹患することで</a:t>
            </a:r>
            <a:r>
              <a:rPr lang="ja-JP" altLang="en-US" sz="2400" dirty="0">
                <a:solidFill>
                  <a:srgbClr val="FF0000"/>
                </a:solidFill>
                <a:latin typeface="+mn-ea"/>
              </a:rPr>
              <a:t>胎児が経胎盤感染</a:t>
            </a:r>
            <a:r>
              <a:rPr lang="ja-JP" altLang="en-US" sz="2400" dirty="0">
                <a:latin typeface="+mn-ea"/>
              </a:rPr>
              <a:t>し、</a:t>
            </a:r>
            <a:endParaRPr lang="en-US" altLang="ja-JP" sz="2400" dirty="0">
              <a:latin typeface="+mn-ea"/>
            </a:endParaRPr>
          </a:p>
          <a:p>
            <a:r>
              <a:rPr kumimoji="1" lang="ja-JP" altLang="en-US" sz="2400" dirty="0">
                <a:latin typeface="+mn-ea"/>
              </a:rPr>
              <a:t>　　出生後に様々な症状を呈する症候群</a:t>
            </a:r>
            <a:endParaRPr kumimoji="1" lang="en-US" altLang="ja-JP" sz="2400" dirty="0">
              <a:latin typeface="+mn-ea"/>
            </a:endParaRPr>
          </a:p>
          <a:p>
            <a:pPr marL="342900" indent="-342900">
              <a:buFont typeface="Arial" panose="020B0604020202020204" pitchFamily="34" charset="0"/>
              <a:buChar char="•"/>
            </a:pPr>
            <a:r>
              <a:rPr lang="ja-JP" altLang="en-US" sz="2400" dirty="0">
                <a:latin typeface="+mn-ea"/>
              </a:rPr>
              <a:t>症状：</a:t>
            </a:r>
            <a:r>
              <a:rPr lang="ja-JP" altLang="en-US" sz="2400" dirty="0">
                <a:solidFill>
                  <a:srgbClr val="FF0000"/>
                </a:solidFill>
              </a:rPr>
              <a:t>先天性心疾患</a:t>
            </a:r>
            <a:r>
              <a:rPr lang="ja-JP" altLang="en-US" sz="2400" dirty="0"/>
              <a:t>、</a:t>
            </a:r>
            <a:r>
              <a:rPr lang="ja-JP" altLang="en-US" sz="2400" dirty="0">
                <a:solidFill>
                  <a:srgbClr val="FF0000"/>
                </a:solidFill>
              </a:rPr>
              <a:t>難聴</a:t>
            </a:r>
            <a:r>
              <a:rPr lang="ja-JP" altLang="en-US" sz="2400" dirty="0"/>
              <a:t>、</a:t>
            </a:r>
            <a:r>
              <a:rPr lang="ja-JP" altLang="en-US" sz="2400" dirty="0">
                <a:solidFill>
                  <a:srgbClr val="FF0000"/>
                </a:solidFill>
              </a:rPr>
              <a:t>白内障</a:t>
            </a:r>
            <a:r>
              <a:rPr lang="ja-JP" altLang="en-US" sz="2400" dirty="0"/>
              <a:t>、</a:t>
            </a:r>
            <a:r>
              <a:rPr lang="ja-JP" altLang="en-US" sz="2400" dirty="0">
                <a:solidFill>
                  <a:srgbClr val="FF0000"/>
                </a:solidFill>
              </a:rPr>
              <a:t>肝障害</a:t>
            </a:r>
            <a:r>
              <a:rPr lang="ja-JP" altLang="en-US" sz="2400" dirty="0"/>
              <a:t>、</a:t>
            </a:r>
            <a:r>
              <a:rPr lang="ja-JP" altLang="en-US" sz="2400" dirty="0">
                <a:solidFill>
                  <a:srgbClr val="FF0000"/>
                </a:solidFill>
              </a:rPr>
              <a:t>発達遅滞</a:t>
            </a:r>
            <a:r>
              <a:rPr lang="ja-JP" altLang="en-US" sz="2400" dirty="0"/>
              <a:t>など</a:t>
            </a:r>
            <a:endParaRPr lang="en-US" altLang="ja-JP" sz="2400" dirty="0"/>
          </a:p>
          <a:p>
            <a:r>
              <a:rPr kumimoji="1" lang="ja-JP" altLang="en-US" sz="2400" dirty="0">
                <a:latin typeface="+mn-ea"/>
              </a:rPr>
              <a:t>　</a:t>
            </a:r>
            <a:r>
              <a:rPr lang="ja-JP" altLang="en-US" sz="2400" dirty="0">
                <a:latin typeface="+mn-ea"/>
              </a:rPr>
              <a:t>  </a:t>
            </a:r>
            <a:r>
              <a:rPr kumimoji="1" lang="ja-JP" altLang="en-US" sz="2400" dirty="0">
                <a:latin typeface="+mn-ea"/>
              </a:rPr>
              <a:t>重度の</a:t>
            </a:r>
            <a:r>
              <a:rPr kumimoji="1" lang="ja-JP" altLang="en-US" sz="2400" dirty="0" err="1">
                <a:latin typeface="+mn-ea"/>
              </a:rPr>
              <a:t>障がいを</a:t>
            </a:r>
            <a:r>
              <a:rPr kumimoji="1" lang="ja-JP" altLang="en-US" sz="2400" dirty="0">
                <a:latin typeface="+mn-ea"/>
              </a:rPr>
              <a:t>残す</a:t>
            </a:r>
            <a:endParaRPr kumimoji="1" lang="en-US" altLang="ja-JP" sz="2400" dirty="0">
              <a:latin typeface="+mn-ea"/>
            </a:endParaRPr>
          </a:p>
          <a:p>
            <a:pPr marL="342900" indent="-342900">
              <a:buFont typeface="Arial" panose="020B0604020202020204" pitchFamily="34" charset="0"/>
              <a:buChar char="•"/>
            </a:pPr>
            <a:r>
              <a:rPr lang="ja-JP" altLang="en-US" sz="2400" dirty="0">
                <a:latin typeface="+mn-ea"/>
              </a:rPr>
              <a:t>先天性風疹症候群自体の</a:t>
            </a:r>
            <a:r>
              <a:rPr lang="ja-JP" altLang="en-US" sz="2400" dirty="0">
                <a:solidFill>
                  <a:srgbClr val="FF0000"/>
                </a:solidFill>
                <a:latin typeface="+mn-ea"/>
              </a:rPr>
              <a:t>治療法はない</a:t>
            </a:r>
            <a:endParaRPr lang="en-US" altLang="ja-JP" sz="2400" dirty="0">
              <a:solidFill>
                <a:srgbClr val="FF0000"/>
              </a:solidFill>
              <a:latin typeface="+mn-ea"/>
            </a:endParaRPr>
          </a:p>
        </p:txBody>
      </p:sp>
      <p:pic>
        <p:nvPicPr>
          <p:cNvPr id="4" name="図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3050" y="3801525"/>
            <a:ext cx="3421666" cy="2488484"/>
          </a:xfrm>
          <a:prstGeom prst="rect">
            <a:avLst/>
          </a:prstGeom>
        </p:spPr>
      </p:pic>
      <p:pic>
        <p:nvPicPr>
          <p:cNvPr id="5" name="オーディオ 4">
            <a:hlinkClick r:id="" action="ppaction://media"/>
            <a:extLst>
              <a:ext uri="{FF2B5EF4-FFF2-40B4-BE49-F238E27FC236}">
                <a16:creationId xmlns:a16="http://schemas.microsoft.com/office/drawing/2014/main" id="{AE7B2642-3E1E-4F30-A6BD-A3A53F818A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68979265"/>
      </p:ext>
    </p:extLst>
  </p:cSld>
  <p:clrMapOvr>
    <a:masterClrMapping/>
  </p:clrMapOvr>
  <mc:AlternateContent xmlns:mc="http://schemas.openxmlformats.org/markup-compatibility/2006" xmlns:p14="http://schemas.microsoft.com/office/powerpoint/2010/main">
    <mc:Choice Requires="p14">
      <p:transition spd="slow" p14:dur="2000" advTm="45972"/>
    </mc:Choice>
    <mc:Fallback xmlns="">
      <p:transition spd="slow" advTm="4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nvGraphicFramePr>
        <p:xfrm>
          <a:off x="679254" y="2018025"/>
          <a:ext cx="3168243" cy="3143755"/>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011880" y="332098"/>
            <a:ext cx="3057247" cy="523220"/>
          </a:xfrm>
          <a:prstGeom prst="rect">
            <a:avLst/>
          </a:prstGeom>
          <a:noFill/>
        </p:spPr>
        <p:txBody>
          <a:bodyPr wrap="none" rtlCol="0">
            <a:spAutoFit/>
          </a:bodyPr>
          <a:lstStyle/>
          <a:p>
            <a:r>
              <a:rPr kumimoji="1" lang="ja-JP" altLang="en-US" sz="2800" dirty="0"/>
              <a:t>千葉市事業の特徴</a:t>
            </a:r>
          </a:p>
        </p:txBody>
      </p:sp>
      <p:sp>
        <p:nvSpPr>
          <p:cNvPr id="8" name="テキスト ボックス 7"/>
          <p:cNvSpPr txBox="1"/>
          <p:nvPr/>
        </p:nvSpPr>
        <p:spPr>
          <a:xfrm>
            <a:off x="304290" y="211325"/>
            <a:ext cx="1723549" cy="461665"/>
          </a:xfrm>
          <a:prstGeom prst="rect">
            <a:avLst/>
          </a:prstGeom>
          <a:noFill/>
          <a:ln w="19050">
            <a:solidFill>
              <a:schemeClr val="accent1"/>
            </a:solidFill>
          </a:ln>
        </p:spPr>
        <p:txBody>
          <a:bodyPr wrap="none" rtlCol="0">
            <a:spAutoFit/>
          </a:bodyPr>
          <a:lstStyle/>
          <a:p>
            <a:r>
              <a:rPr lang="ja-JP" altLang="en-US" sz="2400" dirty="0"/>
              <a:t>千葉市事業</a:t>
            </a:r>
            <a:endParaRPr kumimoji="1" lang="ja-JP" altLang="en-US" sz="2400" dirty="0"/>
          </a:p>
        </p:txBody>
      </p:sp>
      <p:sp>
        <p:nvSpPr>
          <p:cNvPr id="11" name="テキスト ボックス 10"/>
          <p:cNvSpPr txBox="1"/>
          <p:nvPr/>
        </p:nvSpPr>
        <p:spPr>
          <a:xfrm>
            <a:off x="743445" y="2766566"/>
            <a:ext cx="1415772" cy="461665"/>
          </a:xfrm>
          <a:prstGeom prst="rect">
            <a:avLst/>
          </a:prstGeom>
          <a:noFill/>
        </p:spPr>
        <p:txBody>
          <a:bodyPr wrap="none" rtlCol="0">
            <a:spAutoFit/>
          </a:bodyPr>
          <a:lstStyle/>
          <a:p>
            <a:r>
              <a:rPr kumimoji="1" lang="ja-JP" altLang="en-US" sz="2400" dirty="0"/>
              <a:t>産婦人科</a:t>
            </a:r>
          </a:p>
        </p:txBody>
      </p:sp>
      <p:sp>
        <p:nvSpPr>
          <p:cNvPr id="12" name="テキスト ボックス 11"/>
          <p:cNvSpPr txBox="1"/>
          <p:nvPr/>
        </p:nvSpPr>
        <p:spPr>
          <a:xfrm>
            <a:off x="478271" y="984808"/>
            <a:ext cx="3570208" cy="461665"/>
          </a:xfrm>
          <a:prstGeom prst="rect">
            <a:avLst/>
          </a:prstGeom>
          <a:noFill/>
        </p:spPr>
        <p:txBody>
          <a:bodyPr wrap="none" rtlCol="0">
            <a:spAutoFit/>
          </a:bodyPr>
          <a:lstStyle/>
          <a:p>
            <a:r>
              <a:rPr kumimoji="1" lang="ja-JP" altLang="en-US" sz="2400" dirty="0"/>
              <a:t>抗体検査の受診医療機関</a:t>
            </a:r>
          </a:p>
        </p:txBody>
      </p:sp>
      <p:sp>
        <p:nvSpPr>
          <p:cNvPr id="13" name="テキスト ボックス 12"/>
          <p:cNvSpPr txBox="1"/>
          <p:nvPr/>
        </p:nvSpPr>
        <p:spPr>
          <a:xfrm>
            <a:off x="2553110" y="3589902"/>
            <a:ext cx="800219" cy="461665"/>
          </a:xfrm>
          <a:prstGeom prst="rect">
            <a:avLst/>
          </a:prstGeom>
          <a:noFill/>
        </p:spPr>
        <p:txBody>
          <a:bodyPr wrap="none" rtlCol="0">
            <a:spAutoFit/>
          </a:bodyPr>
          <a:lstStyle/>
          <a:p>
            <a:r>
              <a:rPr lang="ja-JP" altLang="en-US" sz="2400" dirty="0"/>
              <a:t>内科</a:t>
            </a:r>
            <a:endParaRPr kumimoji="1" lang="ja-JP" altLang="en-US" sz="2400" dirty="0"/>
          </a:p>
        </p:txBody>
      </p:sp>
      <p:sp>
        <p:nvSpPr>
          <p:cNvPr id="15" name="テキスト ボックス 14"/>
          <p:cNvSpPr txBox="1"/>
          <p:nvPr/>
        </p:nvSpPr>
        <p:spPr>
          <a:xfrm>
            <a:off x="833142" y="3589902"/>
            <a:ext cx="1107996" cy="461665"/>
          </a:xfrm>
          <a:prstGeom prst="rect">
            <a:avLst/>
          </a:prstGeom>
          <a:noFill/>
        </p:spPr>
        <p:txBody>
          <a:bodyPr wrap="none" rtlCol="0">
            <a:spAutoFit/>
          </a:bodyPr>
          <a:lstStyle/>
          <a:p>
            <a:r>
              <a:rPr lang="ja-JP" altLang="en-US" sz="2400" dirty="0"/>
              <a:t>小児</a:t>
            </a:r>
            <a:r>
              <a:rPr kumimoji="1" lang="ja-JP" altLang="en-US" sz="2400" dirty="0"/>
              <a:t>科</a:t>
            </a:r>
          </a:p>
        </p:txBody>
      </p:sp>
      <p:sp>
        <p:nvSpPr>
          <p:cNvPr id="16" name="テキスト ボックス 15"/>
          <p:cNvSpPr txBox="1"/>
          <p:nvPr/>
        </p:nvSpPr>
        <p:spPr>
          <a:xfrm>
            <a:off x="1403844" y="1893460"/>
            <a:ext cx="859531" cy="369332"/>
          </a:xfrm>
          <a:prstGeom prst="rect">
            <a:avLst/>
          </a:prstGeom>
          <a:noFill/>
        </p:spPr>
        <p:txBody>
          <a:bodyPr wrap="none" rtlCol="0">
            <a:spAutoFit/>
          </a:bodyPr>
          <a:lstStyle/>
          <a:p>
            <a:r>
              <a:rPr lang="ja-JP" altLang="en-US" dirty="0"/>
              <a:t>その他</a:t>
            </a:r>
            <a:endParaRPr kumimoji="1" lang="ja-JP" altLang="en-US" dirty="0"/>
          </a:p>
        </p:txBody>
      </p:sp>
      <p:graphicFrame>
        <p:nvGraphicFramePr>
          <p:cNvPr id="18" name="グラフ 17"/>
          <p:cNvGraphicFramePr>
            <a:graphicFrameLocks/>
          </p:cNvGraphicFramePr>
          <p:nvPr/>
        </p:nvGraphicFramePr>
        <p:xfrm>
          <a:off x="4474933" y="2018025"/>
          <a:ext cx="4483549" cy="3143755"/>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6856226" y="3302768"/>
            <a:ext cx="1723549" cy="461665"/>
          </a:xfrm>
          <a:prstGeom prst="rect">
            <a:avLst/>
          </a:prstGeom>
          <a:noFill/>
        </p:spPr>
        <p:txBody>
          <a:bodyPr wrap="none" rtlCol="0">
            <a:spAutoFit/>
          </a:bodyPr>
          <a:lstStyle/>
          <a:p>
            <a:r>
              <a:rPr lang="ja-JP" altLang="en-US" sz="2400" dirty="0"/>
              <a:t>千葉市事業</a:t>
            </a:r>
            <a:endParaRPr kumimoji="1" lang="ja-JP" altLang="en-US" sz="2400" dirty="0"/>
          </a:p>
        </p:txBody>
      </p:sp>
      <p:sp>
        <p:nvSpPr>
          <p:cNvPr id="20" name="テキスト ボックス 19"/>
          <p:cNvSpPr txBox="1"/>
          <p:nvPr/>
        </p:nvSpPr>
        <p:spPr>
          <a:xfrm>
            <a:off x="5532526" y="4346212"/>
            <a:ext cx="1415772" cy="461665"/>
          </a:xfrm>
          <a:prstGeom prst="rect">
            <a:avLst/>
          </a:prstGeom>
          <a:noFill/>
        </p:spPr>
        <p:txBody>
          <a:bodyPr wrap="none" rtlCol="0">
            <a:spAutoFit/>
          </a:bodyPr>
          <a:lstStyle/>
          <a:p>
            <a:r>
              <a:rPr kumimoji="1" lang="ja-JP" altLang="en-US" sz="2400" dirty="0"/>
              <a:t>妊婦検診</a:t>
            </a:r>
          </a:p>
        </p:txBody>
      </p:sp>
      <p:sp>
        <p:nvSpPr>
          <p:cNvPr id="21" name="テキスト ボックス 20"/>
          <p:cNvSpPr txBox="1"/>
          <p:nvPr/>
        </p:nvSpPr>
        <p:spPr>
          <a:xfrm>
            <a:off x="5003730" y="3707596"/>
            <a:ext cx="1415772" cy="461665"/>
          </a:xfrm>
          <a:prstGeom prst="rect">
            <a:avLst/>
          </a:prstGeom>
          <a:noFill/>
        </p:spPr>
        <p:txBody>
          <a:bodyPr wrap="none" rtlCol="0">
            <a:spAutoFit/>
          </a:bodyPr>
          <a:lstStyle/>
          <a:p>
            <a:r>
              <a:rPr lang="ja-JP" altLang="en-US" sz="2400" dirty="0"/>
              <a:t>自費検査</a:t>
            </a:r>
            <a:endParaRPr kumimoji="1" lang="ja-JP" altLang="en-US" sz="2400" dirty="0"/>
          </a:p>
        </p:txBody>
      </p:sp>
      <p:sp>
        <p:nvSpPr>
          <p:cNvPr id="22" name="テキスト ボックス 21"/>
          <p:cNvSpPr txBox="1"/>
          <p:nvPr/>
        </p:nvSpPr>
        <p:spPr>
          <a:xfrm>
            <a:off x="3890387" y="3118102"/>
            <a:ext cx="1338828" cy="646331"/>
          </a:xfrm>
          <a:prstGeom prst="rect">
            <a:avLst/>
          </a:prstGeom>
          <a:noFill/>
        </p:spPr>
        <p:txBody>
          <a:bodyPr wrap="none" rtlCol="0">
            <a:spAutoFit/>
          </a:bodyPr>
          <a:lstStyle/>
          <a:p>
            <a:r>
              <a:rPr lang="ja-JP" altLang="en-US" dirty="0"/>
              <a:t>県や他の</a:t>
            </a:r>
            <a:endParaRPr lang="en-US" altLang="ja-JP" dirty="0"/>
          </a:p>
          <a:p>
            <a:r>
              <a:rPr lang="ja-JP" altLang="en-US" dirty="0"/>
              <a:t>自治体助成</a:t>
            </a:r>
            <a:endParaRPr kumimoji="1" lang="ja-JP" altLang="en-US" dirty="0"/>
          </a:p>
        </p:txBody>
      </p:sp>
      <p:sp>
        <p:nvSpPr>
          <p:cNvPr id="23" name="テキスト ボックス 22"/>
          <p:cNvSpPr txBox="1"/>
          <p:nvPr/>
        </p:nvSpPr>
        <p:spPr>
          <a:xfrm>
            <a:off x="5527152" y="2741443"/>
            <a:ext cx="1083951" cy="461665"/>
          </a:xfrm>
          <a:prstGeom prst="rect">
            <a:avLst/>
          </a:prstGeom>
          <a:noFill/>
        </p:spPr>
        <p:txBody>
          <a:bodyPr wrap="none" rtlCol="0">
            <a:spAutoFit/>
          </a:bodyPr>
          <a:lstStyle/>
          <a:p>
            <a:r>
              <a:rPr kumimoji="1" lang="ja-JP" altLang="en-US" sz="2400" dirty="0"/>
              <a:t>その他</a:t>
            </a:r>
          </a:p>
        </p:txBody>
      </p:sp>
      <p:sp>
        <p:nvSpPr>
          <p:cNvPr id="25" name="テキスト ボックス 24"/>
          <p:cNvSpPr txBox="1"/>
          <p:nvPr/>
        </p:nvSpPr>
        <p:spPr>
          <a:xfrm>
            <a:off x="6172521" y="1769343"/>
            <a:ext cx="877163" cy="369332"/>
          </a:xfrm>
          <a:prstGeom prst="rect">
            <a:avLst/>
          </a:prstGeom>
          <a:noFill/>
        </p:spPr>
        <p:txBody>
          <a:bodyPr wrap="none" rtlCol="0">
            <a:spAutoFit/>
          </a:bodyPr>
          <a:lstStyle/>
          <a:p>
            <a:r>
              <a:rPr kumimoji="1" lang="ja-JP" altLang="en-US" dirty="0"/>
              <a:t>未記載</a:t>
            </a:r>
          </a:p>
        </p:txBody>
      </p:sp>
      <p:sp>
        <p:nvSpPr>
          <p:cNvPr id="26" name="テキスト ボックス 25"/>
          <p:cNvSpPr txBox="1"/>
          <p:nvPr/>
        </p:nvSpPr>
        <p:spPr>
          <a:xfrm>
            <a:off x="5711616" y="984808"/>
            <a:ext cx="2031325" cy="461665"/>
          </a:xfrm>
          <a:prstGeom prst="rect">
            <a:avLst/>
          </a:prstGeom>
          <a:noFill/>
        </p:spPr>
        <p:txBody>
          <a:bodyPr wrap="none" rtlCol="0">
            <a:spAutoFit/>
          </a:bodyPr>
          <a:lstStyle/>
          <a:p>
            <a:r>
              <a:rPr lang="ja-JP" altLang="en-US" sz="2400" dirty="0"/>
              <a:t>抗体検査理由</a:t>
            </a:r>
            <a:endParaRPr kumimoji="1" lang="ja-JP" altLang="en-US" sz="2400" dirty="0"/>
          </a:p>
        </p:txBody>
      </p:sp>
      <p:sp>
        <p:nvSpPr>
          <p:cNvPr id="30" name="テキスト ボックス 29"/>
          <p:cNvSpPr txBox="1"/>
          <p:nvPr/>
        </p:nvSpPr>
        <p:spPr>
          <a:xfrm>
            <a:off x="1833609" y="1359806"/>
            <a:ext cx="2773516" cy="338554"/>
          </a:xfrm>
          <a:prstGeom prst="rect">
            <a:avLst/>
          </a:prstGeom>
          <a:noFill/>
        </p:spPr>
        <p:txBody>
          <a:bodyPr wrap="none" rtlCol="0">
            <a:spAutoFit/>
          </a:bodyPr>
          <a:lstStyle/>
          <a:p>
            <a:r>
              <a:rPr kumimoji="1" lang="ja-JP" altLang="en-US" sz="1600" dirty="0"/>
              <a:t>（抗体検査申込書の集計より）</a:t>
            </a:r>
          </a:p>
        </p:txBody>
      </p:sp>
      <p:sp>
        <p:nvSpPr>
          <p:cNvPr id="31" name="テキスト ボックス 30"/>
          <p:cNvSpPr txBox="1"/>
          <p:nvPr/>
        </p:nvSpPr>
        <p:spPr>
          <a:xfrm>
            <a:off x="5711616" y="1349185"/>
            <a:ext cx="3087705" cy="338554"/>
          </a:xfrm>
          <a:prstGeom prst="rect">
            <a:avLst/>
          </a:prstGeom>
          <a:noFill/>
        </p:spPr>
        <p:txBody>
          <a:bodyPr wrap="none" rtlCol="0">
            <a:spAutoFit/>
          </a:bodyPr>
          <a:lstStyle/>
          <a:p>
            <a:r>
              <a:rPr kumimoji="1" lang="ja-JP" altLang="en-US" sz="1600" dirty="0"/>
              <a:t>（ワクチン接種予診票の集計より）</a:t>
            </a:r>
          </a:p>
        </p:txBody>
      </p:sp>
      <p:sp>
        <p:nvSpPr>
          <p:cNvPr id="27" name="円/楕円 26"/>
          <p:cNvSpPr/>
          <p:nvPr/>
        </p:nvSpPr>
        <p:spPr>
          <a:xfrm>
            <a:off x="706457" y="2552772"/>
            <a:ext cx="1537659" cy="897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466389" y="4107158"/>
            <a:ext cx="1537659" cy="897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69032" y="5468609"/>
            <a:ext cx="6423553" cy="707886"/>
          </a:xfrm>
          <a:prstGeom prst="rect">
            <a:avLst/>
          </a:prstGeom>
          <a:noFill/>
        </p:spPr>
        <p:txBody>
          <a:bodyPr wrap="none" rtlCol="0">
            <a:spAutoFit/>
          </a:bodyPr>
          <a:lstStyle/>
          <a:p>
            <a:r>
              <a:rPr kumimoji="1" lang="ja-JP" altLang="en-US" sz="2000" b="1" dirty="0"/>
              <a:t>産婦人科での妊婦検診で抗体検査を行い、</a:t>
            </a:r>
            <a:endParaRPr kumimoji="1" lang="en-US" altLang="ja-JP" sz="2000" b="1" dirty="0"/>
          </a:p>
          <a:p>
            <a:r>
              <a:rPr lang="ja-JP" altLang="en-US" sz="2000" b="1" dirty="0"/>
              <a:t>千葉市助成を利用してワクチン接種をしている女性が多い</a:t>
            </a:r>
            <a:endParaRPr kumimoji="1" lang="ja-JP" altLang="en-US" sz="2000" b="1" dirty="0"/>
          </a:p>
        </p:txBody>
      </p:sp>
      <p:sp>
        <p:nvSpPr>
          <p:cNvPr id="32" name="右矢印 31"/>
          <p:cNvSpPr/>
          <p:nvPr/>
        </p:nvSpPr>
        <p:spPr>
          <a:xfrm>
            <a:off x="674848" y="6305755"/>
            <a:ext cx="537058" cy="317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1420539" y="6246044"/>
            <a:ext cx="5369465" cy="400110"/>
          </a:xfrm>
          <a:prstGeom prst="rect">
            <a:avLst/>
          </a:prstGeom>
          <a:noFill/>
          <a:ln>
            <a:solidFill>
              <a:srgbClr val="FF0000"/>
            </a:solidFill>
          </a:ln>
        </p:spPr>
        <p:txBody>
          <a:bodyPr wrap="square" rtlCol="0">
            <a:spAutoFit/>
          </a:bodyPr>
          <a:lstStyle/>
          <a:p>
            <a:r>
              <a:rPr kumimoji="1" lang="en-US" altLang="ja-JP" sz="2000" b="1" dirty="0"/>
              <a:t>CRS</a:t>
            </a:r>
            <a:r>
              <a:rPr kumimoji="1" lang="ja-JP" altLang="en-US" sz="2000" b="1" dirty="0"/>
              <a:t>リスクの妊娠希望女性への直接的な</a:t>
            </a:r>
            <a:r>
              <a:rPr lang="ja-JP" altLang="en-US" sz="2000" b="1" dirty="0"/>
              <a:t>予防策</a:t>
            </a:r>
            <a:endParaRPr kumimoji="1" lang="ja-JP" altLang="en-US" sz="2000" b="1" dirty="0"/>
          </a:p>
        </p:txBody>
      </p:sp>
      <p:sp>
        <p:nvSpPr>
          <p:cNvPr id="35" name="角丸四角形吹き出し 34"/>
          <p:cNvSpPr/>
          <p:nvPr/>
        </p:nvSpPr>
        <p:spPr>
          <a:xfrm>
            <a:off x="6483896" y="5246116"/>
            <a:ext cx="2496765" cy="967804"/>
          </a:xfrm>
          <a:prstGeom prst="wedgeRoundRectCallout">
            <a:avLst>
              <a:gd name="adj1" fmla="val -34620"/>
              <a:gd name="adj2" fmla="val 79800"/>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443360" y="5430782"/>
            <a:ext cx="2621230" cy="646331"/>
          </a:xfrm>
          <a:prstGeom prst="rect">
            <a:avLst/>
          </a:prstGeom>
          <a:noFill/>
        </p:spPr>
        <p:txBody>
          <a:bodyPr wrap="none" rtlCol="0">
            <a:spAutoFit/>
          </a:bodyPr>
          <a:lstStyle/>
          <a:p>
            <a:r>
              <a:rPr kumimoji="1" lang="ja-JP" altLang="en-US" b="1" dirty="0"/>
              <a:t>国事業でカバーされない</a:t>
            </a:r>
            <a:endParaRPr kumimoji="1" lang="en-US" altLang="ja-JP" b="1" dirty="0"/>
          </a:p>
          <a:p>
            <a:r>
              <a:rPr lang="ja-JP" altLang="en-US" b="1" dirty="0"/>
              <a:t>若い世代へのアプローチ</a:t>
            </a:r>
            <a:endParaRPr kumimoji="1" lang="ja-JP" altLang="en-US" b="1" dirty="0"/>
          </a:p>
        </p:txBody>
      </p:sp>
      <p:pic>
        <p:nvPicPr>
          <p:cNvPr id="3" name="オーディオ 2">
            <a:hlinkClick r:id="" action="ppaction://media"/>
            <a:extLst>
              <a:ext uri="{FF2B5EF4-FFF2-40B4-BE49-F238E27FC236}">
                <a16:creationId xmlns:a16="http://schemas.microsoft.com/office/drawing/2014/main" id="{F075A433-C049-42AB-B1BD-15BC7D379C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26168747"/>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pic>
        <p:nvPicPr>
          <p:cNvPr id="2" name="オーディオ 1">
            <a:hlinkClick r:id="" action="ppaction://media"/>
            <a:extLst>
              <a:ext uri="{FF2B5EF4-FFF2-40B4-BE49-F238E27FC236}">
                <a16:creationId xmlns:a16="http://schemas.microsoft.com/office/drawing/2014/main" id="{12A8EFF0-8432-4EB0-811A-A5AD2632B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32694520"/>
      </p:ext>
    </p:extLst>
  </p:cSld>
  <p:clrMapOvr>
    <a:masterClrMapping/>
  </p:clrMapOvr>
  <mc:AlternateContent xmlns:mc="http://schemas.openxmlformats.org/markup-compatibility/2006" xmlns:p14="http://schemas.microsoft.com/office/powerpoint/2010/main">
    <mc:Choice Requires="p14">
      <p:transition spd="slow" p14:dur="2000" advTm="5022"/>
    </mc:Choice>
    <mc:Fallback xmlns="">
      <p:transition spd="slow" advTm="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アーチ 6"/>
          <p:cNvSpPr/>
          <p:nvPr/>
        </p:nvSpPr>
        <p:spPr>
          <a:xfrm rot="5830131">
            <a:off x="2394523" y="468545"/>
            <a:ext cx="6264188" cy="6249899"/>
          </a:xfrm>
          <a:prstGeom prst="blockArc">
            <a:avLst>
              <a:gd name="adj1" fmla="val 10901926"/>
              <a:gd name="adj2" fmla="val 20419976"/>
              <a:gd name="adj3" fmla="val 15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36" name="テキスト ボックス 35"/>
          <p:cNvSpPr txBox="1"/>
          <p:nvPr/>
        </p:nvSpPr>
        <p:spPr>
          <a:xfrm>
            <a:off x="7271428" y="203684"/>
            <a:ext cx="1569660" cy="646331"/>
          </a:xfrm>
          <a:prstGeom prst="rect">
            <a:avLst/>
          </a:prstGeom>
          <a:noFill/>
          <a:ln w="57150">
            <a:solidFill>
              <a:schemeClr val="accent6"/>
            </a:solidFill>
          </a:ln>
        </p:spPr>
        <p:txBody>
          <a:bodyPr wrap="none" rtlCol="0">
            <a:spAutoFit/>
          </a:bodyPr>
          <a:lstStyle/>
          <a:p>
            <a:r>
              <a:rPr lang="ja-JP" altLang="en-US" sz="3600" dirty="0"/>
              <a:t>国事業</a:t>
            </a:r>
            <a:endParaRPr kumimoji="1" lang="ja-JP" altLang="en-US" sz="3600" dirty="0"/>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sp>
        <p:nvSpPr>
          <p:cNvPr id="43" name="テキスト ボックス 42"/>
          <p:cNvSpPr txBox="1"/>
          <p:nvPr/>
        </p:nvSpPr>
        <p:spPr>
          <a:xfrm>
            <a:off x="7319462" y="885759"/>
            <a:ext cx="1824538" cy="461665"/>
          </a:xfrm>
          <a:prstGeom prst="rect">
            <a:avLst/>
          </a:prstGeom>
          <a:noFill/>
        </p:spPr>
        <p:txBody>
          <a:bodyPr wrap="none" rtlCol="0">
            <a:spAutoFit/>
          </a:bodyPr>
          <a:lstStyle/>
          <a:p>
            <a:r>
              <a:rPr lang="en-US" altLang="ja-JP" sz="2400" dirty="0"/>
              <a:t>40-50</a:t>
            </a:r>
            <a:r>
              <a:rPr lang="ja-JP" altLang="en-US" sz="2400" dirty="0"/>
              <a:t>代男性</a:t>
            </a:r>
            <a:endParaRPr kumimoji="1" lang="ja-JP" altLang="en-US" sz="2400" dirty="0"/>
          </a:p>
        </p:txBody>
      </p:sp>
      <p:sp>
        <p:nvSpPr>
          <p:cNvPr id="9" name="テキスト ボックス 8"/>
          <p:cNvSpPr txBox="1"/>
          <p:nvPr/>
        </p:nvSpPr>
        <p:spPr>
          <a:xfrm>
            <a:off x="5870308" y="1854558"/>
            <a:ext cx="3147696" cy="4832092"/>
          </a:xfrm>
          <a:prstGeom prst="rect">
            <a:avLst/>
          </a:prstGeom>
          <a:solidFill>
            <a:schemeClr val="bg1"/>
          </a:solidFill>
          <a:ln w="57150">
            <a:solidFill>
              <a:schemeClr val="accent6"/>
            </a:solidFill>
          </a:ln>
        </p:spPr>
        <p:txBody>
          <a:bodyPr wrap="square" rtlCol="0">
            <a:spAutoFit/>
          </a:bodyPr>
          <a:lstStyle/>
          <a:p>
            <a:r>
              <a:rPr lang="en-US" altLang="ja-JP" sz="2200" dirty="0"/>
              <a:t>40</a:t>
            </a:r>
            <a:r>
              <a:rPr lang="ja-JP" altLang="en-US" sz="2200" dirty="0"/>
              <a:t>代男性の</a:t>
            </a:r>
            <a:r>
              <a:rPr lang="en-US" altLang="ja-JP" sz="2200" dirty="0"/>
              <a:t>24%</a:t>
            </a:r>
            <a:r>
              <a:rPr lang="ja-JP" altLang="en-US" sz="2200" dirty="0"/>
              <a:t>で</a:t>
            </a:r>
            <a:endParaRPr lang="en-US" altLang="ja-JP" sz="2200" dirty="0"/>
          </a:p>
          <a:p>
            <a:r>
              <a:rPr lang="ja-JP" altLang="en-US" sz="2200" dirty="0"/>
              <a:t>ワクチン接種が必要</a:t>
            </a:r>
            <a:endParaRPr lang="en-US" altLang="ja-JP" sz="2200" dirty="0"/>
          </a:p>
          <a:p>
            <a:endParaRPr lang="en-US" altLang="ja-JP" sz="2200" dirty="0"/>
          </a:p>
          <a:p>
            <a:r>
              <a:rPr lang="ja-JP" altLang="en-US" sz="2200" dirty="0"/>
              <a:t>抗体検出限界値以下の</a:t>
            </a:r>
            <a:endParaRPr lang="en-US" altLang="ja-JP" sz="2200" dirty="0"/>
          </a:p>
          <a:p>
            <a:r>
              <a:rPr lang="ja-JP" altLang="en-US" sz="2200" dirty="0"/>
              <a:t>割合が高い</a:t>
            </a:r>
            <a:endParaRPr lang="en-US" altLang="ja-JP" sz="2200" dirty="0"/>
          </a:p>
          <a:p>
            <a:endParaRPr lang="en-US" altLang="ja-JP" sz="2200" dirty="0"/>
          </a:p>
          <a:p>
            <a:r>
              <a:rPr lang="ja-JP" altLang="en-US" sz="2200" dirty="0"/>
              <a:t>千葉市の進捗率は</a:t>
            </a:r>
            <a:endParaRPr lang="en-US" altLang="ja-JP" sz="2200" dirty="0"/>
          </a:p>
          <a:p>
            <a:r>
              <a:rPr lang="ja-JP" altLang="en-US" sz="2200" dirty="0"/>
              <a:t>全国平均よりやや低い</a:t>
            </a:r>
            <a:endParaRPr lang="en-US" altLang="ja-JP" sz="2200" dirty="0"/>
          </a:p>
          <a:p>
            <a:r>
              <a:rPr kumimoji="1" lang="ja-JP" altLang="en-US" sz="2200" dirty="0"/>
              <a:t>（抗体検査：</a:t>
            </a:r>
            <a:r>
              <a:rPr kumimoji="1" lang="en-US" altLang="ja-JP" sz="2200" dirty="0"/>
              <a:t>12.8%</a:t>
            </a:r>
          </a:p>
          <a:p>
            <a:r>
              <a:rPr lang="ja-JP" altLang="en-US" sz="2200" dirty="0"/>
              <a:t>　ワクチン接種：</a:t>
            </a:r>
            <a:r>
              <a:rPr lang="en-US" altLang="ja-JP" sz="2200" dirty="0"/>
              <a:t>9.4%</a:t>
            </a:r>
            <a:r>
              <a:rPr kumimoji="1" lang="ja-JP" altLang="en-US" sz="2200" dirty="0"/>
              <a:t>）</a:t>
            </a:r>
            <a:endParaRPr kumimoji="1" lang="en-US" altLang="ja-JP" sz="2200" dirty="0"/>
          </a:p>
          <a:p>
            <a:endParaRPr kumimoji="1" lang="en-US" altLang="ja-JP" sz="2200" dirty="0"/>
          </a:p>
          <a:p>
            <a:r>
              <a:rPr lang="ja-JP" altLang="en-US" sz="2200" dirty="0"/>
              <a:t>抗体測定、ワクチン接種の</a:t>
            </a:r>
            <a:r>
              <a:rPr lang="en-US" altLang="ja-JP" sz="2200" dirty="0"/>
              <a:t>2</a:t>
            </a:r>
            <a:r>
              <a:rPr lang="ja-JP" altLang="en-US" sz="2200" dirty="0"/>
              <a:t>回受診がハードル？</a:t>
            </a:r>
            <a:endParaRPr lang="en-US" altLang="ja-JP" sz="2200" dirty="0"/>
          </a:p>
          <a:p>
            <a:r>
              <a:rPr lang="ja-JP" altLang="en-US" sz="2200" dirty="0"/>
              <a:t>そもそも関心が低い？</a:t>
            </a:r>
            <a:endParaRPr lang="en-US" altLang="ja-JP" sz="2200" dirty="0"/>
          </a:p>
        </p:txBody>
      </p:sp>
      <p:pic>
        <p:nvPicPr>
          <p:cNvPr id="2" name="オーディオ 1">
            <a:hlinkClick r:id="" action="ppaction://media"/>
            <a:extLst>
              <a:ext uri="{FF2B5EF4-FFF2-40B4-BE49-F238E27FC236}">
                <a16:creationId xmlns:a16="http://schemas.microsoft.com/office/drawing/2014/main" id="{45F75424-EC34-47E1-9819-BBF11EB41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59636221"/>
      </p:ext>
    </p:extLst>
  </p:cSld>
  <p:clrMapOvr>
    <a:masterClrMapping/>
  </p:clrMapOvr>
  <mc:AlternateContent xmlns:mc="http://schemas.openxmlformats.org/markup-compatibility/2006" xmlns:p14="http://schemas.microsoft.com/office/powerpoint/2010/main">
    <mc:Choice Requires="p14">
      <p:transition spd="slow" p14:dur="2000" advTm="28180"/>
    </mc:Choice>
    <mc:Fallback xmlns="">
      <p:transition spd="slow" advTm="2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アーチ 6"/>
          <p:cNvSpPr/>
          <p:nvPr/>
        </p:nvSpPr>
        <p:spPr>
          <a:xfrm rot="5830131">
            <a:off x="2394523" y="468545"/>
            <a:ext cx="6264188" cy="6249899"/>
          </a:xfrm>
          <a:prstGeom prst="blockArc">
            <a:avLst>
              <a:gd name="adj1" fmla="val 10901926"/>
              <a:gd name="adj2" fmla="val 20419976"/>
              <a:gd name="adj3" fmla="val 15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36" name="テキスト ボックス 35"/>
          <p:cNvSpPr txBox="1"/>
          <p:nvPr/>
        </p:nvSpPr>
        <p:spPr>
          <a:xfrm>
            <a:off x="7271428" y="203684"/>
            <a:ext cx="1569660" cy="646331"/>
          </a:xfrm>
          <a:prstGeom prst="rect">
            <a:avLst/>
          </a:prstGeom>
          <a:noFill/>
          <a:ln w="57150">
            <a:solidFill>
              <a:schemeClr val="accent6"/>
            </a:solidFill>
          </a:ln>
        </p:spPr>
        <p:txBody>
          <a:bodyPr wrap="none" rtlCol="0">
            <a:spAutoFit/>
          </a:bodyPr>
          <a:lstStyle/>
          <a:p>
            <a:r>
              <a:rPr lang="ja-JP" altLang="en-US" sz="3600" dirty="0"/>
              <a:t>国事業</a:t>
            </a:r>
            <a:endParaRPr kumimoji="1" lang="ja-JP" altLang="en-US" sz="3600" dirty="0"/>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sp>
        <p:nvSpPr>
          <p:cNvPr id="40" name="角丸四角形吹き出し 39"/>
          <p:cNvSpPr/>
          <p:nvPr/>
        </p:nvSpPr>
        <p:spPr>
          <a:xfrm>
            <a:off x="3211216" y="123880"/>
            <a:ext cx="2318646" cy="755651"/>
          </a:xfrm>
          <a:prstGeom prst="wedgeRoundRectCallout">
            <a:avLst>
              <a:gd name="adj1" fmla="val -72490"/>
              <a:gd name="adj2" fmla="val 3011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rPr>
              <a:t>3</a:t>
            </a:r>
            <a:r>
              <a:rPr kumimoji="1" lang="ja-JP" altLang="en-US" sz="2000" b="1" dirty="0">
                <a:solidFill>
                  <a:schemeClr val="tx1"/>
                </a:solidFill>
              </a:rPr>
              <a:t>人に</a:t>
            </a:r>
            <a:r>
              <a:rPr kumimoji="1" lang="en-US" altLang="ja-JP" sz="2000" b="1" dirty="0">
                <a:solidFill>
                  <a:schemeClr val="tx1"/>
                </a:solidFill>
              </a:rPr>
              <a:t>1</a:t>
            </a:r>
            <a:r>
              <a:rPr kumimoji="1" lang="ja-JP" altLang="en-US" sz="2000" b="1" dirty="0">
                <a:solidFill>
                  <a:schemeClr val="tx1"/>
                </a:solidFill>
              </a:rPr>
              <a:t>人</a:t>
            </a:r>
            <a:endParaRPr kumimoji="1" lang="en-US" altLang="ja-JP" sz="2000" b="1" dirty="0">
              <a:solidFill>
                <a:schemeClr val="tx1"/>
              </a:solidFill>
            </a:endParaRPr>
          </a:p>
          <a:p>
            <a:pPr algn="ctr"/>
            <a:r>
              <a:rPr lang="ja-JP" altLang="en-US" sz="2000" b="1" dirty="0">
                <a:solidFill>
                  <a:schemeClr val="tx1"/>
                </a:solidFill>
              </a:rPr>
              <a:t>ワクチン接種必要</a:t>
            </a:r>
            <a:endParaRPr kumimoji="1" lang="ja-JP" altLang="en-US" sz="2000" b="1" dirty="0">
              <a:solidFill>
                <a:schemeClr val="tx1"/>
              </a:solidFill>
            </a:endParaRPr>
          </a:p>
        </p:txBody>
      </p:sp>
      <p:sp>
        <p:nvSpPr>
          <p:cNvPr id="37" name="テキスト ボックス 36"/>
          <p:cNvSpPr txBox="1"/>
          <p:nvPr/>
        </p:nvSpPr>
        <p:spPr>
          <a:xfrm>
            <a:off x="232974" y="184217"/>
            <a:ext cx="2492990" cy="646331"/>
          </a:xfrm>
          <a:prstGeom prst="rect">
            <a:avLst/>
          </a:prstGeom>
          <a:solidFill>
            <a:schemeClr val="bg1"/>
          </a:solidFill>
          <a:ln w="57150">
            <a:solidFill>
              <a:schemeClr val="accent1"/>
            </a:solidFill>
          </a:ln>
        </p:spPr>
        <p:txBody>
          <a:bodyPr wrap="none" rtlCol="0">
            <a:spAutoFit/>
          </a:bodyPr>
          <a:lstStyle/>
          <a:p>
            <a:r>
              <a:rPr lang="ja-JP" altLang="en-US" sz="3600" dirty="0"/>
              <a:t>千葉市事業</a:t>
            </a:r>
            <a:endParaRPr kumimoji="1" lang="ja-JP" altLang="en-US" sz="3600" dirty="0"/>
          </a:p>
        </p:txBody>
      </p:sp>
      <p:sp>
        <p:nvSpPr>
          <p:cNvPr id="43" name="テキスト ボックス 42"/>
          <p:cNvSpPr txBox="1"/>
          <p:nvPr/>
        </p:nvSpPr>
        <p:spPr>
          <a:xfrm>
            <a:off x="7319462" y="885759"/>
            <a:ext cx="1824538" cy="461665"/>
          </a:xfrm>
          <a:prstGeom prst="rect">
            <a:avLst/>
          </a:prstGeom>
          <a:noFill/>
        </p:spPr>
        <p:txBody>
          <a:bodyPr wrap="none" rtlCol="0">
            <a:spAutoFit/>
          </a:bodyPr>
          <a:lstStyle/>
          <a:p>
            <a:r>
              <a:rPr lang="en-US" altLang="ja-JP" sz="2400" dirty="0"/>
              <a:t>40-50</a:t>
            </a:r>
            <a:r>
              <a:rPr lang="ja-JP" altLang="en-US" sz="2400" dirty="0"/>
              <a:t>代男性</a:t>
            </a:r>
            <a:endParaRPr kumimoji="1" lang="ja-JP" altLang="en-US" sz="2400" dirty="0"/>
          </a:p>
        </p:txBody>
      </p:sp>
      <p:pic>
        <p:nvPicPr>
          <p:cNvPr id="2" name="オーディオ 1">
            <a:hlinkClick r:id="" action="ppaction://media"/>
            <a:extLst>
              <a:ext uri="{FF2B5EF4-FFF2-40B4-BE49-F238E27FC236}">
                <a16:creationId xmlns:a16="http://schemas.microsoft.com/office/drawing/2014/main" id="{0B4BDA56-C159-4127-8567-18EA6E7AE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11545145"/>
      </p:ext>
    </p:extLst>
  </p:cSld>
  <p:clrMapOvr>
    <a:masterClrMapping/>
  </p:clrMapOvr>
  <mc:AlternateContent xmlns:mc="http://schemas.openxmlformats.org/markup-compatibility/2006" xmlns:p14="http://schemas.microsoft.com/office/powerpoint/2010/main">
    <mc:Choice Requires="p14">
      <p:transition spd="slow" p14:dur="2000" advTm="6741"/>
    </mc:Choice>
    <mc:Fallback xmlns="">
      <p:transition spd="slow" advTm="6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円/楕円 23"/>
          <p:cNvSpPr/>
          <p:nvPr/>
        </p:nvSpPr>
        <p:spPr>
          <a:xfrm>
            <a:off x="2392378" y="727657"/>
            <a:ext cx="4218950" cy="6001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アーチ 6"/>
          <p:cNvSpPr/>
          <p:nvPr/>
        </p:nvSpPr>
        <p:spPr>
          <a:xfrm rot="5830131">
            <a:off x="2394523" y="468545"/>
            <a:ext cx="6264188" cy="6249899"/>
          </a:xfrm>
          <a:prstGeom prst="blockArc">
            <a:avLst>
              <a:gd name="adj1" fmla="val 10901926"/>
              <a:gd name="adj2" fmla="val 20419976"/>
              <a:gd name="adj3" fmla="val 15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36" name="テキスト ボックス 35"/>
          <p:cNvSpPr txBox="1"/>
          <p:nvPr/>
        </p:nvSpPr>
        <p:spPr>
          <a:xfrm>
            <a:off x="7271428" y="203684"/>
            <a:ext cx="1569660" cy="646331"/>
          </a:xfrm>
          <a:prstGeom prst="rect">
            <a:avLst/>
          </a:prstGeom>
          <a:noFill/>
          <a:ln w="57150">
            <a:solidFill>
              <a:schemeClr val="accent6"/>
            </a:solidFill>
          </a:ln>
        </p:spPr>
        <p:txBody>
          <a:bodyPr wrap="none" rtlCol="0">
            <a:spAutoFit/>
          </a:bodyPr>
          <a:lstStyle/>
          <a:p>
            <a:r>
              <a:rPr lang="ja-JP" altLang="en-US" sz="3600" dirty="0"/>
              <a:t>国事業</a:t>
            </a:r>
            <a:endParaRPr kumimoji="1" lang="ja-JP" altLang="en-US" sz="3600" dirty="0"/>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sp>
        <p:nvSpPr>
          <p:cNvPr id="38" name="テキスト ボックス 37"/>
          <p:cNvSpPr txBox="1"/>
          <p:nvPr/>
        </p:nvSpPr>
        <p:spPr>
          <a:xfrm>
            <a:off x="232974" y="969247"/>
            <a:ext cx="3329959" cy="3139321"/>
          </a:xfrm>
          <a:prstGeom prst="rect">
            <a:avLst/>
          </a:prstGeom>
          <a:solidFill>
            <a:schemeClr val="bg1"/>
          </a:solidFill>
          <a:ln w="57150">
            <a:solidFill>
              <a:schemeClr val="accent1"/>
            </a:solidFill>
          </a:ln>
        </p:spPr>
        <p:txBody>
          <a:bodyPr wrap="square" rtlCol="0">
            <a:spAutoFit/>
          </a:bodyPr>
          <a:lstStyle/>
          <a:p>
            <a:r>
              <a:rPr lang="en-US" altLang="ja-JP" sz="2200" dirty="0"/>
              <a:t>20-30</a:t>
            </a:r>
            <a:r>
              <a:rPr lang="ja-JP" altLang="en-US" sz="2200" dirty="0"/>
              <a:t>代女性の</a:t>
            </a:r>
            <a:r>
              <a:rPr lang="en-US" altLang="ja-JP" sz="2200" dirty="0"/>
              <a:t>30-40%</a:t>
            </a:r>
            <a:r>
              <a:rPr lang="ja-JP" altLang="en-US" sz="2200" dirty="0"/>
              <a:t>で</a:t>
            </a:r>
            <a:endParaRPr lang="en-US" altLang="ja-JP" sz="2200" dirty="0"/>
          </a:p>
          <a:p>
            <a:r>
              <a:rPr lang="ja-JP" altLang="en-US" sz="2200" dirty="0"/>
              <a:t>ワクチン接種が必要</a:t>
            </a:r>
            <a:endParaRPr lang="en-US" altLang="ja-JP" sz="2200" dirty="0"/>
          </a:p>
          <a:p>
            <a:r>
              <a:rPr lang="ja-JP" altLang="en-US" sz="2200" dirty="0"/>
              <a:t>　　　　　　　（千葉市基準）</a:t>
            </a:r>
            <a:endParaRPr lang="en-US" altLang="ja-JP" sz="2200" dirty="0"/>
          </a:p>
          <a:p>
            <a:endParaRPr lang="en-US" altLang="ja-JP" sz="2200" dirty="0"/>
          </a:p>
          <a:p>
            <a:r>
              <a:rPr lang="ja-JP" altLang="en-US" sz="2200" dirty="0"/>
              <a:t>ワクチン接種助成はこの世代の女性の利用が多い</a:t>
            </a:r>
            <a:endParaRPr lang="en-US" altLang="ja-JP" sz="2200" dirty="0"/>
          </a:p>
          <a:p>
            <a:endParaRPr lang="en-US" altLang="ja-JP" sz="2200" dirty="0"/>
          </a:p>
          <a:p>
            <a:r>
              <a:rPr lang="ja-JP" altLang="en-US" sz="2200" dirty="0"/>
              <a:t>妊婦検診での抗体測定→</a:t>
            </a:r>
            <a:endParaRPr lang="en-US" altLang="ja-JP" sz="2200" dirty="0"/>
          </a:p>
          <a:p>
            <a:r>
              <a:rPr lang="ja-JP" altLang="en-US" sz="2200" dirty="0"/>
              <a:t>　　出産後のワクチン接種</a:t>
            </a:r>
            <a:endParaRPr lang="en-US" altLang="ja-JP" sz="2200" dirty="0"/>
          </a:p>
        </p:txBody>
      </p:sp>
      <p:sp>
        <p:nvSpPr>
          <p:cNvPr id="37" name="テキスト ボックス 36"/>
          <p:cNvSpPr txBox="1"/>
          <p:nvPr/>
        </p:nvSpPr>
        <p:spPr>
          <a:xfrm>
            <a:off x="232974" y="184217"/>
            <a:ext cx="2492990" cy="646331"/>
          </a:xfrm>
          <a:prstGeom prst="rect">
            <a:avLst/>
          </a:prstGeom>
          <a:solidFill>
            <a:schemeClr val="bg1"/>
          </a:solidFill>
          <a:ln w="57150">
            <a:solidFill>
              <a:schemeClr val="accent1"/>
            </a:solidFill>
          </a:ln>
        </p:spPr>
        <p:txBody>
          <a:bodyPr wrap="none" rtlCol="0">
            <a:spAutoFit/>
          </a:bodyPr>
          <a:lstStyle/>
          <a:p>
            <a:r>
              <a:rPr lang="ja-JP" altLang="en-US" sz="3600" dirty="0"/>
              <a:t>千葉市事業</a:t>
            </a:r>
            <a:endParaRPr kumimoji="1" lang="ja-JP" altLang="en-US" sz="3600" dirty="0"/>
          </a:p>
        </p:txBody>
      </p:sp>
      <p:sp>
        <p:nvSpPr>
          <p:cNvPr id="43" name="テキスト ボックス 42"/>
          <p:cNvSpPr txBox="1"/>
          <p:nvPr/>
        </p:nvSpPr>
        <p:spPr>
          <a:xfrm>
            <a:off x="7319462" y="885759"/>
            <a:ext cx="1824538" cy="461665"/>
          </a:xfrm>
          <a:prstGeom prst="rect">
            <a:avLst/>
          </a:prstGeom>
          <a:noFill/>
        </p:spPr>
        <p:txBody>
          <a:bodyPr wrap="none" rtlCol="0">
            <a:spAutoFit/>
          </a:bodyPr>
          <a:lstStyle/>
          <a:p>
            <a:r>
              <a:rPr lang="en-US" altLang="ja-JP" sz="2400" dirty="0"/>
              <a:t>40-50</a:t>
            </a:r>
            <a:r>
              <a:rPr lang="ja-JP" altLang="en-US" sz="2400" dirty="0"/>
              <a:t>代男性</a:t>
            </a:r>
            <a:endParaRPr kumimoji="1" lang="ja-JP" altLang="en-US" sz="2400" dirty="0"/>
          </a:p>
        </p:txBody>
      </p:sp>
      <p:pic>
        <p:nvPicPr>
          <p:cNvPr id="2" name="オーディオ 1">
            <a:hlinkClick r:id="" action="ppaction://media"/>
            <a:extLst>
              <a:ext uri="{FF2B5EF4-FFF2-40B4-BE49-F238E27FC236}">
                <a16:creationId xmlns:a16="http://schemas.microsoft.com/office/drawing/2014/main" id="{9ECB9B9A-93F4-47A7-B1E8-7E00836F8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50373805"/>
      </p:ext>
    </p:extLst>
  </p:cSld>
  <p:clrMapOvr>
    <a:masterClrMapping/>
  </p:clrMapOvr>
  <mc:AlternateContent xmlns:mc="http://schemas.openxmlformats.org/markup-compatibility/2006" xmlns:p14="http://schemas.microsoft.com/office/powerpoint/2010/main">
    <mc:Choice Requires="p14">
      <p:transition spd="slow" p14:dur="2000" advTm="18923"/>
    </mc:Choice>
    <mc:Fallback xmlns="">
      <p:transition spd="slow" advTm="1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円/楕円 23"/>
          <p:cNvSpPr/>
          <p:nvPr/>
        </p:nvSpPr>
        <p:spPr>
          <a:xfrm>
            <a:off x="2392378" y="727657"/>
            <a:ext cx="4218950" cy="6001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アーチ 6"/>
          <p:cNvSpPr/>
          <p:nvPr/>
        </p:nvSpPr>
        <p:spPr>
          <a:xfrm rot="5830131">
            <a:off x="2394523" y="468545"/>
            <a:ext cx="6264188" cy="6249899"/>
          </a:xfrm>
          <a:prstGeom prst="blockArc">
            <a:avLst>
              <a:gd name="adj1" fmla="val 10901926"/>
              <a:gd name="adj2" fmla="val 20419976"/>
              <a:gd name="adj3" fmla="val 15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36" name="テキスト ボックス 35"/>
          <p:cNvSpPr txBox="1"/>
          <p:nvPr/>
        </p:nvSpPr>
        <p:spPr>
          <a:xfrm>
            <a:off x="7271428" y="203684"/>
            <a:ext cx="1569660" cy="646331"/>
          </a:xfrm>
          <a:prstGeom prst="rect">
            <a:avLst/>
          </a:prstGeom>
          <a:noFill/>
          <a:ln w="57150">
            <a:solidFill>
              <a:schemeClr val="accent6"/>
            </a:solidFill>
          </a:ln>
        </p:spPr>
        <p:txBody>
          <a:bodyPr wrap="none" rtlCol="0">
            <a:spAutoFit/>
          </a:bodyPr>
          <a:lstStyle/>
          <a:p>
            <a:r>
              <a:rPr lang="ja-JP" altLang="en-US" sz="3600" dirty="0"/>
              <a:t>国事業</a:t>
            </a:r>
            <a:endParaRPr kumimoji="1" lang="ja-JP" altLang="en-US" sz="3600" dirty="0"/>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sp>
        <p:nvSpPr>
          <p:cNvPr id="38" name="テキスト ボックス 37"/>
          <p:cNvSpPr txBox="1"/>
          <p:nvPr/>
        </p:nvSpPr>
        <p:spPr>
          <a:xfrm>
            <a:off x="232974" y="969247"/>
            <a:ext cx="3329959" cy="3139321"/>
          </a:xfrm>
          <a:prstGeom prst="rect">
            <a:avLst/>
          </a:prstGeom>
          <a:solidFill>
            <a:schemeClr val="bg1"/>
          </a:solidFill>
          <a:ln w="57150">
            <a:solidFill>
              <a:schemeClr val="accent1"/>
            </a:solidFill>
          </a:ln>
        </p:spPr>
        <p:txBody>
          <a:bodyPr wrap="square" rtlCol="0">
            <a:spAutoFit/>
          </a:bodyPr>
          <a:lstStyle/>
          <a:p>
            <a:r>
              <a:rPr lang="en-US" altLang="ja-JP" sz="2200" dirty="0"/>
              <a:t>20-30</a:t>
            </a:r>
            <a:r>
              <a:rPr lang="ja-JP" altLang="en-US" sz="2200" dirty="0"/>
              <a:t>代女性の</a:t>
            </a:r>
            <a:r>
              <a:rPr lang="en-US" altLang="ja-JP" sz="2200" dirty="0"/>
              <a:t>30-40%</a:t>
            </a:r>
            <a:r>
              <a:rPr lang="ja-JP" altLang="en-US" sz="2200" dirty="0"/>
              <a:t>で</a:t>
            </a:r>
            <a:endParaRPr lang="en-US" altLang="ja-JP" sz="2200" dirty="0"/>
          </a:p>
          <a:p>
            <a:r>
              <a:rPr lang="ja-JP" altLang="en-US" sz="2200" dirty="0"/>
              <a:t>ワクチン接種が必要</a:t>
            </a:r>
            <a:endParaRPr lang="en-US" altLang="ja-JP" sz="2200" dirty="0"/>
          </a:p>
          <a:p>
            <a:r>
              <a:rPr lang="ja-JP" altLang="en-US" sz="2200" dirty="0"/>
              <a:t>　　　　　　　（千葉市基準）</a:t>
            </a:r>
            <a:endParaRPr lang="en-US" altLang="ja-JP" sz="2200" dirty="0"/>
          </a:p>
          <a:p>
            <a:endParaRPr lang="en-US" altLang="ja-JP" sz="2200" dirty="0"/>
          </a:p>
          <a:p>
            <a:r>
              <a:rPr lang="ja-JP" altLang="en-US" sz="2200" dirty="0"/>
              <a:t>ワクチン接種助成はこの世代の女性の利用が多い</a:t>
            </a:r>
            <a:endParaRPr lang="en-US" altLang="ja-JP" sz="2200" dirty="0"/>
          </a:p>
          <a:p>
            <a:endParaRPr lang="en-US" altLang="ja-JP" sz="2200" dirty="0"/>
          </a:p>
          <a:p>
            <a:r>
              <a:rPr lang="ja-JP" altLang="en-US" sz="2200" dirty="0"/>
              <a:t>妊婦検診での抗体測定→</a:t>
            </a:r>
            <a:endParaRPr lang="en-US" altLang="ja-JP" sz="2200" dirty="0"/>
          </a:p>
          <a:p>
            <a:r>
              <a:rPr lang="ja-JP" altLang="en-US" sz="2200" dirty="0"/>
              <a:t>　　出産後のワクチン接種</a:t>
            </a:r>
            <a:endParaRPr lang="en-US" altLang="ja-JP" sz="2200" dirty="0"/>
          </a:p>
        </p:txBody>
      </p:sp>
      <p:sp>
        <p:nvSpPr>
          <p:cNvPr id="37" name="テキスト ボックス 36"/>
          <p:cNvSpPr txBox="1"/>
          <p:nvPr/>
        </p:nvSpPr>
        <p:spPr>
          <a:xfrm>
            <a:off x="232974" y="184217"/>
            <a:ext cx="2492990" cy="646331"/>
          </a:xfrm>
          <a:prstGeom prst="rect">
            <a:avLst/>
          </a:prstGeom>
          <a:solidFill>
            <a:schemeClr val="bg1"/>
          </a:solidFill>
          <a:ln w="57150">
            <a:solidFill>
              <a:schemeClr val="accent1"/>
            </a:solidFill>
          </a:ln>
        </p:spPr>
        <p:txBody>
          <a:bodyPr wrap="none" rtlCol="0">
            <a:spAutoFit/>
          </a:bodyPr>
          <a:lstStyle/>
          <a:p>
            <a:r>
              <a:rPr lang="ja-JP" altLang="en-US" sz="3600" dirty="0"/>
              <a:t>千葉市事業</a:t>
            </a:r>
            <a:endParaRPr kumimoji="1" lang="ja-JP" altLang="en-US" sz="3600" dirty="0"/>
          </a:p>
        </p:txBody>
      </p:sp>
      <p:sp>
        <p:nvSpPr>
          <p:cNvPr id="43" name="テキスト ボックス 42"/>
          <p:cNvSpPr txBox="1"/>
          <p:nvPr/>
        </p:nvSpPr>
        <p:spPr>
          <a:xfrm>
            <a:off x="7319462" y="885759"/>
            <a:ext cx="1824538" cy="461665"/>
          </a:xfrm>
          <a:prstGeom prst="rect">
            <a:avLst/>
          </a:prstGeom>
          <a:noFill/>
        </p:spPr>
        <p:txBody>
          <a:bodyPr wrap="none" rtlCol="0">
            <a:spAutoFit/>
          </a:bodyPr>
          <a:lstStyle/>
          <a:p>
            <a:r>
              <a:rPr lang="en-US" altLang="ja-JP" sz="2400" dirty="0"/>
              <a:t>40-50</a:t>
            </a:r>
            <a:r>
              <a:rPr lang="ja-JP" altLang="en-US" sz="2400" dirty="0"/>
              <a:t>代男性</a:t>
            </a:r>
            <a:endParaRPr kumimoji="1" lang="ja-JP" altLang="en-US" sz="2400" dirty="0"/>
          </a:p>
        </p:txBody>
      </p:sp>
      <p:grpSp>
        <p:nvGrpSpPr>
          <p:cNvPr id="13" name="グループ化 12"/>
          <p:cNvGrpSpPr/>
          <p:nvPr/>
        </p:nvGrpSpPr>
        <p:grpSpPr>
          <a:xfrm>
            <a:off x="3681798" y="1237449"/>
            <a:ext cx="1941161" cy="1071491"/>
            <a:chOff x="7266117" y="5527684"/>
            <a:chExt cx="1941161" cy="1071491"/>
          </a:xfrm>
        </p:grpSpPr>
        <p:sp>
          <p:nvSpPr>
            <p:cNvPr id="14" name="円形吹き出し 13"/>
            <p:cNvSpPr/>
            <p:nvPr/>
          </p:nvSpPr>
          <p:spPr>
            <a:xfrm>
              <a:off x="7266117" y="5527684"/>
              <a:ext cx="1916232" cy="1071491"/>
            </a:xfrm>
            <a:prstGeom prst="wedgeEllipseCallout">
              <a:avLst>
                <a:gd name="adj1" fmla="val -62503"/>
                <a:gd name="adj2" fmla="val 480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5" name="テキスト ボックス 14"/>
            <p:cNvSpPr txBox="1"/>
            <p:nvPr/>
          </p:nvSpPr>
          <p:spPr>
            <a:xfrm>
              <a:off x="7329841" y="5689893"/>
              <a:ext cx="1877437" cy="769441"/>
            </a:xfrm>
            <a:prstGeom prst="rect">
              <a:avLst/>
            </a:prstGeom>
            <a:noFill/>
          </p:spPr>
          <p:txBody>
            <a:bodyPr wrap="none" rtlCol="0">
              <a:spAutoFit/>
            </a:bodyPr>
            <a:lstStyle/>
            <a:p>
              <a:pPr algn="ctr"/>
              <a:r>
                <a:rPr kumimoji="1" lang="ja-JP" altLang="en-US" sz="2200" dirty="0"/>
                <a:t>千葉市事業の</a:t>
              </a:r>
              <a:endParaRPr kumimoji="1" lang="en-US" altLang="ja-JP" sz="2200" dirty="0"/>
            </a:p>
            <a:p>
              <a:pPr algn="ctr"/>
              <a:r>
                <a:rPr lang="ja-JP" altLang="en-US" sz="2200" dirty="0"/>
                <a:t>効果あり</a:t>
              </a:r>
              <a:endParaRPr kumimoji="1" lang="ja-JP" altLang="en-US" sz="2200" dirty="0"/>
            </a:p>
          </p:txBody>
        </p:sp>
      </p:grpSp>
      <p:pic>
        <p:nvPicPr>
          <p:cNvPr id="2" name="オーディオ 1">
            <a:hlinkClick r:id="" action="ppaction://media"/>
            <a:extLst>
              <a:ext uri="{FF2B5EF4-FFF2-40B4-BE49-F238E27FC236}">
                <a16:creationId xmlns:a16="http://schemas.microsoft.com/office/drawing/2014/main" id="{AFE98D95-5C86-4C31-9D74-91B6743A4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28633695"/>
      </p:ext>
    </p:extLst>
  </p:cSld>
  <p:clrMapOvr>
    <a:masterClrMapping/>
  </p:clrMapOvr>
  <mc:AlternateContent xmlns:mc="http://schemas.openxmlformats.org/markup-compatibility/2006" xmlns:p14="http://schemas.microsoft.com/office/powerpoint/2010/main">
    <mc:Choice Requires="p14">
      <p:transition spd="slow" p14:dur="2000" advTm="5255"/>
    </mc:Choice>
    <mc:Fallback xmlns="">
      <p:transition spd="slow" advTm="5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アーチ 40"/>
          <p:cNvSpPr/>
          <p:nvPr/>
        </p:nvSpPr>
        <p:spPr>
          <a:xfrm rot="16703196">
            <a:off x="430159" y="497595"/>
            <a:ext cx="6280696" cy="6223654"/>
          </a:xfrm>
          <a:prstGeom prst="blockArc">
            <a:avLst>
              <a:gd name="adj1" fmla="val 10901926"/>
              <a:gd name="adj2" fmla="val 20419976"/>
              <a:gd name="adj3" fmla="val 154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a:off x="2392378" y="727657"/>
            <a:ext cx="4218950" cy="6001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アーチ 6"/>
          <p:cNvSpPr/>
          <p:nvPr/>
        </p:nvSpPr>
        <p:spPr>
          <a:xfrm rot="5830131">
            <a:off x="2394523" y="468545"/>
            <a:ext cx="6264188" cy="6249899"/>
          </a:xfrm>
          <a:prstGeom prst="blockArc">
            <a:avLst>
              <a:gd name="adj1" fmla="val 10901926"/>
              <a:gd name="adj2" fmla="val 20419976"/>
              <a:gd name="adj3" fmla="val 1543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円/楕円 9"/>
          <p:cNvSpPr/>
          <p:nvPr/>
        </p:nvSpPr>
        <p:spPr>
          <a:xfrm>
            <a:off x="2562466" y="1545466"/>
            <a:ext cx="3896978" cy="4365938"/>
          </a:xfrm>
          <a:prstGeom prst="ellipse">
            <a:avLst/>
          </a:prstGeom>
          <a:solidFill>
            <a:srgbClr val="FF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216" y="2708185"/>
            <a:ext cx="2581275" cy="2343150"/>
          </a:xfrm>
          <a:prstGeom prst="rect">
            <a:avLst/>
          </a:prstGeom>
          <a:effectLst>
            <a:softEdge rad="152400"/>
          </a:effectLst>
        </p:spPr>
      </p:pic>
      <p:sp>
        <p:nvSpPr>
          <p:cNvPr id="6" name="テキスト ボックス 5"/>
          <p:cNvSpPr txBox="1"/>
          <p:nvPr/>
        </p:nvSpPr>
        <p:spPr>
          <a:xfrm>
            <a:off x="3573595" y="2759239"/>
            <a:ext cx="1039131" cy="954107"/>
          </a:xfrm>
          <a:prstGeom prst="rect">
            <a:avLst/>
          </a:prstGeom>
          <a:noFill/>
        </p:spPr>
        <p:txBody>
          <a:bodyPr wrap="none" rtlCol="0">
            <a:spAutoFit/>
          </a:bodyPr>
          <a:lstStyle/>
          <a:p>
            <a:r>
              <a:rPr kumimoji="1" lang="en-US" altLang="ja-JP" sz="2800" dirty="0">
                <a:solidFill>
                  <a:schemeClr val="bg1"/>
                </a:solidFill>
              </a:rPr>
              <a:t>CRS</a:t>
            </a:r>
            <a:r>
              <a:rPr kumimoji="1" lang="ja-JP" altLang="en-US" sz="2800" dirty="0">
                <a:solidFill>
                  <a:schemeClr val="bg1"/>
                </a:solidFill>
              </a:rPr>
              <a:t>を</a:t>
            </a:r>
            <a:endParaRPr kumimoji="1" lang="en-US" altLang="ja-JP" sz="2800" dirty="0">
              <a:solidFill>
                <a:schemeClr val="bg1"/>
              </a:solidFill>
            </a:endParaRPr>
          </a:p>
          <a:p>
            <a:r>
              <a:rPr kumimoji="1" lang="ja-JP" altLang="en-US" sz="2800" dirty="0">
                <a:solidFill>
                  <a:schemeClr val="bg1"/>
                </a:solidFill>
              </a:rPr>
              <a:t>防ぐ</a:t>
            </a:r>
          </a:p>
        </p:txBody>
      </p:sp>
      <p:sp>
        <p:nvSpPr>
          <p:cNvPr id="36" name="テキスト ボックス 35"/>
          <p:cNvSpPr txBox="1"/>
          <p:nvPr/>
        </p:nvSpPr>
        <p:spPr>
          <a:xfrm>
            <a:off x="7271428" y="203684"/>
            <a:ext cx="1569660" cy="646331"/>
          </a:xfrm>
          <a:prstGeom prst="rect">
            <a:avLst/>
          </a:prstGeom>
          <a:noFill/>
          <a:ln w="57150">
            <a:solidFill>
              <a:schemeClr val="accent6"/>
            </a:solidFill>
          </a:ln>
        </p:spPr>
        <p:txBody>
          <a:bodyPr wrap="none" rtlCol="0">
            <a:spAutoFit/>
          </a:bodyPr>
          <a:lstStyle/>
          <a:p>
            <a:r>
              <a:rPr lang="ja-JP" altLang="en-US" sz="3600" dirty="0"/>
              <a:t>国事業</a:t>
            </a:r>
            <a:endParaRPr kumimoji="1" lang="ja-JP" altLang="en-US" sz="3600" dirty="0"/>
          </a:p>
        </p:txBody>
      </p:sp>
      <p:sp>
        <p:nvSpPr>
          <p:cNvPr id="17" name="テキスト ボックス 16"/>
          <p:cNvSpPr txBox="1"/>
          <p:nvPr/>
        </p:nvSpPr>
        <p:spPr>
          <a:xfrm>
            <a:off x="3562933" y="2297574"/>
            <a:ext cx="2031325" cy="461665"/>
          </a:xfrm>
          <a:prstGeom prst="rect">
            <a:avLst/>
          </a:prstGeom>
          <a:noFill/>
        </p:spPr>
        <p:txBody>
          <a:bodyPr wrap="none" rtlCol="0">
            <a:spAutoFit/>
          </a:bodyPr>
          <a:lstStyle/>
          <a:p>
            <a:r>
              <a:rPr kumimoji="1" lang="ja-JP" altLang="en-US" sz="2400" dirty="0"/>
              <a:t>妊娠希望女性</a:t>
            </a:r>
          </a:p>
        </p:txBody>
      </p:sp>
      <p:sp>
        <p:nvSpPr>
          <p:cNvPr id="37" name="テキスト ボックス 36"/>
          <p:cNvSpPr txBox="1"/>
          <p:nvPr/>
        </p:nvSpPr>
        <p:spPr>
          <a:xfrm>
            <a:off x="232974" y="184217"/>
            <a:ext cx="2492990" cy="646331"/>
          </a:xfrm>
          <a:prstGeom prst="rect">
            <a:avLst/>
          </a:prstGeom>
          <a:solidFill>
            <a:schemeClr val="bg1"/>
          </a:solidFill>
          <a:ln w="57150">
            <a:solidFill>
              <a:schemeClr val="accent1"/>
            </a:solidFill>
          </a:ln>
        </p:spPr>
        <p:txBody>
          <a:bodyPr wrap="none" rtlCol="0">
            <a:spAutoFit/>
          </a:bodyPr>
          <a:lstStyle/>
          <a:p>
            <a:r>
              <a:rPr lang="ja-JP" altLang="en-US" sz="3600" dirty="0"/>
              <a:t>千葉市事業</a:t>
            </a:r>
            <a:endParaRPr kumimoji="1" lang="ja-JP" altLang="en-US" sz="3600" dirty="0"/>
          </a:p>
        </p:txBody>
      </p:sp>
      <p:sp>
        <p:nvSpPr>
          <p:cNvPr id="42" name="テキスト ボックス 41"/>
          <p:cNvSpPr txBox="1"/>
          <p:nvPr/>
        </p:nvSpPr>
        <p:spPr>
          <a:xfrm>
            <a:off x="232974" y="3778880"/>
            <a:ext cx="6627635" cy="2462213"/>
          </a:xfrm>
          <a:prstGeom prst="rect">
            <a:avLst/>
          </a:prstGeom>
          <a:solidFill>
            <a:schemeClr val="bg1"/>
          </a:solidFill>
          <a:ln w="57150">
            <a:solidFill>
              <a:schemeClr val="accent1"/>
            </a:solidFill>
          </a:ln>
        </p:spPr>
        <p:txBody>
          <a:bodyPr wrap="square" rtlCol="0">
            <a:spAutoFit/>
          </a:bodyPr>
          <a:lstStyle/>
          <a:p>
            <a:r>
              <a:rPr lang="en-US" altLang="ja-JP" sz="2200" dirty="0"/>
              <a:t>20-30</a:t>
            </a:r>
            <a:r>
              <a:rPr lang="ja-JP" altLang="en-US" sz="2200" dirty="0"/>
              <a:t>代男性の</a:t>
            </a:r>
            <a:r>
              <a:rPr lang="en-US" altLang="ja-JP" sz="2200" dirty="0"/>
              <a:t>30-50%</a:t>
            </a:r>
            <a:r>
              <a:rPr lang="ja-JP" altLang="en-US" sz="2200" dirty="0"/>
              <a:t>でワクチン接種が必要</a:t>
            </a:r>
            <a:endParaRPr lang="en-US" altLang="ja-JP" sz="2200" dirty="0"/>
          </a:p>
          <a:p>
            <a:r>
              <a:rPr lang="ja-JP" altLang="en-US" sz="2200" dirty="0"/>
              <a:t>　　　　　　　　　　　　　　　　　　　（千葉市基準）</a:t>
            </a:r>
            <a:endParaRPr lang="en-US" altLang="ja-JP" sz="2200" dirty="0"/>
          </a:p>
          <a:p>
            <a:endParaRPr lang="en-US" altLang="ja-JP" sz="2200" dirty="0"/>
          </a:p>
          <a:p>
            <a:r>
              <a:rPr lang="ja-JP" altLang="en-US" sz="2200" dirty="0"/>
              <a:t>抗体検査助成の利用は多いが、ワクチン接種助成の利用は少ない。</a:t>
            </a:r>
            <a:endParaRPr lang="en-US" altLang="ja-JP" sz="2200" dirty="0"/>
          </a:p>
          <a:p>
            <a:endParaRPr lang="en-US" altLang="ja-JP" sz="2200" dirty="0"/>
          </a:p>
          <a:p>
            <a:r>
              <a:rPr lang="ja-JP" altLang="en-US" sz="2200" dirty="0"/>
              <a:t>子育て世代男性＝勤労世代→</a:t>
            </a:r>
            <a:r>
              <a:rPr lang="en-US" altLang="ja-JP" sz="2200" dirty="0"/>
              <a:t>2</a:t>
            </a:r>
            <a:r>
              <a:rPr lang="ja-JP" altLang="en-US" sz="2200" dirty="0"/>
              <a:t>回受診がハードル？</a:t>
            </a:r>
            <a:endParaRPr lang="en-US" altLang="ja-JP" sz="2200" dirty="0"/>
          </a:p>
        </p:txBody>
      </p:sp>
      <p:sp>
        <p:nvSpPr>
          <p:cNvPr id="43" name="テキスト ボックス 42"/>
          <p:cNvSpPr txBox="1"/>
          <p:nvPr/>
        </p:nvSpPr>
        <p:spPr>
          <a:xfrm>
            <a:off x="7319462" y="885759"/>
            <a:ext cx="1824538" cy="461665"/>
          </a:xfrm>
          <a:prstGeom prst="rect">
            <a:avLst/>
          </a:prstGeom>
          <a:noFill/>
        </p:spPr>
        <p:txBody>
          <a:bodyPr wrap="none" rtlCol="0">
            <a:spAutoFit/>
          </a:bodyPr>
          <a:lstStyle/>
          <a:p>
            <a:r>
              <a:rPr lang="en-US" altLang="ja-JP" sz="2400" dirty="0"/>
              <a:t>40-50</a:t>
            </a:r>
            <a:r>
              <a:rPr lang="ja-JP" altLang="en-US" sz="2400" dirty="0"/>
              <a:t>代男性</a:t>
            </a:r>
            <a:endParaRPr kumimoji="1" lang="ja-JP" altLang="en-US" sz="2400" dirty="0"/>
          </a:p>
        </p:txBody>
      </p:sp>
      <p:grpSp>
        <p:nvGrpSpPr>
          <p:cNvPr id="46" name="グループ化 45"/>
          <p:cNvGrpSpPr/>
          <p:nvPr/>
        </p:nvGrpSpPr>
        <p:grpSpPr>
          <a:xfrm>
            <a:off x="3681798" y="1237449"/>
            <a:ext cx="1941161" cy="1071491"/>
            <a:chOff x="7266117" y="5527684"/>
            <a:chExt cx="1941161" cy="1071491"/>
          </a:xfrm>
        </p:grpSpPr>
        <p:sp>
          <p:nvSpPr>
            <p:cNvPr id="44" name="円形吹き出し 43"/>
            <p:cNvSpPr/>
            <p:nvPr/>
          </p:nvSpPr>
          <p:spPr>
            <a:xfrm>
              <a:off x="7266117" y="5527684"/>
              <a:ext cx="1916232" cy="1071491"/>
            </a:xfrm>
            <a:prstGeom prst="wedgeEllipseCallout">
              <a:avLst>
                <a:gd name="adj1" fmla="val -62503"/>
                <a:gd name="adj2" fmla="val 4807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5" name="テキスト ボックス 44"/>
            <p:cNvSpPr txBox="1"/>
            <p:nvPr/>
          </p:nvSpPr>
          <p:spPr>
            <a:xfrm>
              <a:off x="7329841" y="5689893"/>
              <a:ext cx="1877437" cy="769441"/>
            </a:xfrm>
            <a:prstGeom prst="rect">
              <a:avLst/>
            </a:prstGeom>
            <a:noFill/>
          </p:spPr>
          <p:txBody>
            <a:bodyPr wrap="none" rtlCol="0">
              <a:spAutoFit/>
            </a:bodyPr>
            <a:lstStyle/>
            <a:p>
              <a:pPr algn="ctr"/>
              <a:r>
                <a:rPr kumimoji="1" lang="ja-JP" altLang="en-US" sz="2200" dirty="0"/>
                <a:t>千葉市事業の</a:t>
              </a:r>
              <a:endParaRPr kumimoji="1" lang="en-US" altLang="ja-JP" sz="2200" dirty="0"/>
            </a:p>
            <a:p>
              <a:pPr algn="ctr"/>
              <a:r>
                <a:rPr lang="ja-JP" altLang="en-US" sz="2200" dirty="0"/>
                <a:t>効果あり</a:t>
              </a:r>
              <a:endParaRPr kumimoji="1" lang="ja-JP" altLang="en-US" sz="2200" dirty="0"/>
            </a:p>
          </p:txBody>
        </p:sp>
      </p:grpSp>
      <p:sp>
        <p:nvSpPr>
          <p:cNvPr id="49" name="テキスト ボックス 48"/>
          <p:cNvSpPr txBox="1"/>
          <p:nvPr/>
        </p:nvSpPr>
        <p:spPr>
          <a:xfrm>
            <a:off x="194582" y="6341982"/>
            <a:ext cx="1879041" cy="461665"/>
          </a:xfrm>
          <a:prstGeom prst="rect">
            <a:avLst/>
          </a:prstGeom>
          <a:noFill/>
        </p:spPr>
        <p:txBody>
          <a:bodyPr wrap="none" rtlCol="0">
            <a:spAutoFit/>
          </a:bodyPr>
          <a:lstStyle/>
          <a:p>
            <a:r>
              <a:rPr lang="en-US" altLang="ja-JP" sz="2400" dirty="0"/>
              <a:t>20-30</a:t>
            </a:r>
            <a:r>
              <a:rPr lang="ja-JP" altLang="en-US" sz="2400" dirty="0"/>
              <a:t>代男性</a:t>
            </a:r>
            <a:endParaRPr kumimoji="1" lang="ja-JP" altLang="en-US" sz="2400" dirty="0"/>
          </a:p>
        </p:txBody>
      </p:sp>
      <p:grpSp>
        <p:nvGrpSpPr>
          <p:cNvPr id="50" name="グループ化 49"/>
          <p:cNvGrpSpPr/>
          <p:nvPr/>
        </p:nvGrpSpPr>
        <p:grpSpPr>
          <a:xfrm>
            <a:off x="269405" y="2310220"/>
            <a:ext cx="1941161" cy="1071491"/>
            <a:chOff x="7266117" y="5527684"/>
            <a:chExt cx="1941161" cy="1071491"/>
          </a:xfrm>
        </p:grpSpPr>
        <p:sp>
          <p:nvSpPr>
            <p:cNvPr id="51" name="円形吹き出し 50"/>
            <p:cNvSpPr/>
            <p:nvPr/>
          </p:nvSpPr>
          <p:spPr>
            <a:xfrm>
              <a:off x="7266117" y="5527684"/>
              <a:ext cx="1916232" cy="1071491"/>
            </a:xfrm>
            <a:prstGeom prst="wedgeEllipseCallout">
              <a:avLst>
                <a:gd name="adj1" fmla="val 17720"/>
                <a:gd name="adj2" fmla="val 7776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2" name="テキスト ボックス 51"/>
            <p:cNvSpPr txBox="1"/>
            <p:nvPr/>
          </p:nvSpPr>
          <p:spPr>
            <a:xfrm>
              <a:off x="7329841" y="5689893"/>
              <a:ext cx="1877437" cy="769441"/>
            </a:xfrm>
            <a:prstGeom prst="rect">
              <a:avLst/>
            </a:prstGeom>
            <a:noFill/>
          </p:spPr>
          <p:txBody>
            <a:bodyPr wrap="none" rtlCol="0">
              <a:spAutoFit/>
            </a:bodyPr>
            <a:lstStyle/>
            <a:p>
              <a:pPr algn="ctr"/>
              <a:r>
                <a:rPr kumimoji="1" lang="ja-JP" altLang="en-US" sz="2200" dirty="0"/>
                <a:t>千葉市事業の</a:t>
              </a:r>
              <a:endParaRPr kumimoji="1" lang="en-US" altLang="ja-JP" sz="2200" dirty="0"/>
            </a:p>
            <a:p>
              <a:pPr algn="ctr"/>
              <a:r>
                <a:rPr lang="ja-JP" altLang="en-US" sz="2200" dirty="0"/>
                <a:t>今後の課題</a:t>
              </a:r>
              <a:endParaRPr kumimoji="1" lang="ja-JP" altLang="en-US" sz="2200" dirty="0"/>
            </a:p>
          </p:txBody>
        </p:sp>
      </p:grpSp>
      <p:pic>
        <p:nvPicPr>
          <p:cNvPr id="2" name="オーディオ 1">
            <a:hlinkClick r:id="" action="ppaction://media"/>
            <a:extLst>
              <a:ext uri="{FF2B5EF4-FFF2-40B4-BE49-F238E27FC236}">
                <a16:creationId xmlns:a16="http://schemas.microsoft.com/office/drawing/2014/main" id="{73409B86-E3D6-40E0-8B89-65E8AA33E2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1359037"/>
      </p:ext>
    </p:extLst>
  </p:cSld>
  <p:clrMapOvr>
    <a:masterClrMapping/>
  </p:clrMapOvr>
  <mc:AlternateContent xmlns:mc="http://schemas.openxmlformats.org/markup-compatibility/2006" xmlns:p14="http://schemas.microsoft.com/office/powerpoint/2010/main">
    <mc:Choice Requires="p14">
      <p:transition spd="slow" p14:dur="2000" advTm="29754"/>
    </mc:Choice>
    <mc:Fallback xmlns="">
      <p:transition spd="slow" advTm="2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967CD08-A5BA-4490-91E3-5EA66C7FB38F}"/>
              </a:ext>
            </a:extLst>
          </p:cNvPr>
          <p:cNvPicPr>
            <a:picLocks noChangeAspect="1"/>
          </p:cNvPicPr>
          <p:nvPr/>
        </p:nvPicPr>
        <p:blipFill>
          <a:blip r:embed="rId4"/>
          <a:stretch>
            <a:fillRect/>
          </a:stretch>
        </p:blipFill>
        <p:spPr>
          <a:xfrm>
            <a:off x="568145" y="78723"/>
            <a:ext cx="8159155" cy="6074987"/>
          </a:xfrm>
          <a:prstGeom prst="rect">
            <a:avLst/>
          </a:prstGeom>
        </p:spPr>
      </p:pic>
      <p:pic>
        <p:nvPicPr>
          <p:cNvPr id="2" name="オーディオ 1">
            <a:hlinkClick r:id="" action="ppaction://media"/>
            <a:extLst>
              <a:ext uri="{FF2B5EF4-FFF2-40B4-BE49-F238E27FC236}">
                <a16:creationId xmlns:a16="http://schemas.microsoft.com/office/drawing/2014/main" id="{BFA84E54-A676-4891-A5ED-835FB183AE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59180662"/>
      </p:ext>
    </p:extLst>
  </p:cSld>
  <p:clrMapOvr>
    <a:masterClrMapping/>
  </p:clrMapOvr>
  <mc:AlternateContent xmlns:mc="http://schemas.openxmlformats.org/markup-compatibility/2006" xmlns:p14="http://schemas.microsoft.com/office/powerpoint/2010/main">
    <mc:Choice Requires="p14">
      <p:transition spd="slow" p14:dur="2000" advTm="12117"/>
    </mc:Choice>
    <mc:Fallback xmlns="">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C2770C8-4504-4D8D-A55C-9262FADC1153}"/>
              </a:ext>
            </a:extLst>
          </p:cNvPr>
          <p:cNvPicPr>
            <a:picLocks noChangeAspect="1"/>
          </p:cNvPicPr>
          <p:nvPr/>
        </p:nvPicPr>
        <p:blipFill>
          <a:blip r:embed="rId4"/>
          <a:stretch>
            <a:fillRect/>
          </a:stretch>
        </p:blipFill>
        <p:spPr>
          <a:xfrm>
            <a:off x="390724" y="127167"/>
            <a:ext cx="8362552" cy="5832309"/>
          </a:xfrm>
          <a:prstGeom prst="rect">
            <a:avLst/>
          </a:prstGeom>
        </p:spPr>
      </p:pic>
      <p:pic>
        <p:nvPicPr>
          <p:cNvPr id="2" name="オーディオ 1">
            <a:hlinkClick r:id="" action="ppaction://media"/>
            <a:extLst>
              <a:ext uri="{FF2B5EF4-FFF2-40B4-BE49-F238E27FC236}">
                <a16:creationId xmlns:a16="http://schemas.microsoft.com/office/drawing/2014/main" id="{B5BB9B18-C45B-4EA4-A9DE-9CA58210B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3605429"/>
      </p:ext>
    </p:extLst>
  </p:cSld>
  <p:clrMapOvr>
    <a:masterClrMapping/>
  </p:clrMapOvr>
  <mc:AlternateContent xmlns:mc="http://schemas.openxmlformats.org/markup-compatibility/2006" xmlns:p14="http://schemas.microsoft.com/office/powerpoint/2010/main">
    <mc:Choice Requires="p14">
      <p:transition spd="slow" p14:dur="2000" advTm="36148"/>
    </mc:Choice>
    <mc:Fallback xmlns="">
      <p:transition spd="slow" advTm="3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E0EA417-8300-4FE3-80BE-518DED126018}"/>
              </a:ext>
            </a:extLst>
          </p:cNvPr>
          <p:cNvPicPr>
            <a:picLocks noChangeAspect="1"/>
          </p:cNvPicPr>
          <p:nvPr/>
        </p:nvPicPr>
        <p:blipFill>
          <a:blip r:embed="rId4"/>
          <a:stretch>
            <a:fillRect/>
          </a:stretch>
        </p:blipFill>
        <p:spPr>
          <a:xfrm>
            <a:off x="363337" y="227298"/>
            <a:ext cx="8417325" cy="5999799"/>
          </a:xfrm>
          <a:prstGeom prst="rect">
            <a:avLst/>
          </a:prstGeom>
        </p:spPr>
      </p:pic>
      <p:pic>
        <p:nvPicPr>
          <p:cNvPr id="2" name="オーディオ 1">
            <a:hlinkClick r:id="" action="ppaction://media"/>
            <a:extLst>
              <a:ext uri="{FF2B5EF4-FFF2-40B4-BE49-F238E27FC236}">
                <a16:creationId xmlns:a16="http://schemas.microsoft.com/office/drawing/2014/main" id="{4EE07A2A-681D-49CA-9671-DE735EFCE1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06080096"/>
      </p:ext>
    </p:extLst>
  </p:cSld>
  <p:clrMapOvr>
    <a:masterClrMapping/>
  </p:clrMapOvr>
  <mc:AlternateContent xmlns:mc="http://schemas.openxmlformats.org/markup-compatibility/2006" xmlns:p14="http://schemas.microsoft.com/office/powerpoint/2010/main">
    <mc:Choice Requires="p14">
      <p:transition spd="slow" p14:dur="2000" advTm="35243"/>
    </mc:Choice>
    <mc:Fallback xmlns="">
      <p:transition spd="slow" advTm="3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33792" y="492728"/>
            <a:ext cx="7015126" cy="523220"/>
          </a:xfrm>
          <a:prstGeom prst="rect">
            <a:avLst/>
          </a:prstGeom>
          <a:noFill/>
        </p:spPr>
        <p:txBody>
          <a:bodyPr wrap="none" rtlCol="0">
            <a:spAutoFit/>
          </a:bodyPr>
          <a:lstStyle/>
          <a:p>
            <a:r>
              <a:rPr kumimoji="1" lang="ja-JP" altLang="en-US" sz="2800" dirty="0"/>
              <a:t>国内の</a:t>
            </a:r>
            <a:r>
              <a:rPr lang="ja-JP" altLang="en-US" sz="2800" dirty="0"/>
              <a:t>風疹</a:t>
            </a:r>
            <a:r>
              <a:rPr kumimoji="1" lang="ja-JP" altLang="en-US" sz="2800" dirty="0"/>
              <a:t>・先天性風疹症候群（</a:t>
            </a:r>
            <a:r>
              <a:rPr kumimoji="1" lang="en-US" altLang="ja-JP" sz="2800" dirty="0"/>
              <a:t>CRS</a:t>
            </a:r>
            <a:r>
              <a:rPr kumimoji="1" lang="ja-JP" altLang="en-US" sz="2800" dirty="0"/>
              <a:t>）の推移</a:t>
            </a:r>
          </a:p>
        </p:txBody>
      </p:sp>
      <p:pic>
        <p:nvPicPr>
          <p:cNvPr id="3" name="図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341577"/>
            <a:ext cx="9144000" cy="4863598"/>
          </a:xfrm>
          <a:prstGeom prst="rect">
            <a:avLst/>
          </a:prstGeom>
        </p:spPr>
      </p:pic>
      <p:sp>
        <p:nvSpPr>
          <p:cNvPr id="4" name="円/楕円 3"/>
          <p:cNvSpPr/>
          <p:nvPr/>
        </p:nvSpPr>
        <p:spPr>
          <a:xfrm>
            <a:off x="7094483" y="3594537"/>
            <a:ext cx="1860331" cy="1876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a:extLst>
              <a:ext uri="{FF2B5EF4-FFF2-40B4-BE49-F238E27FC236}">
                <a16:creationId xmlns:a16="http://schemas.microsoft.com/office/drawing/2014/main" id="{A61DB19C-203C-4A0F-8BD2-33C1539C82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581199198"/>
      </p:ext>
    </p:extLst>
  </p:cSld>
  <p:clrMapOvr>
    <a:masterClrMapping/>
  </p:clrMapOvr>
  <mc:AlternateContent xmlns:mc="http://schemas.openxmlformats.org/markup-compatibility/2006" xmlns:p14="http://schemas.microsoft.com/office/powerpoint/2010/main">
    <mc:Choice Requires="p14">
      <p:transition spd="slow" p14:dur="2000" advTm="37889"/>
    </mc:Choice>
    <mc:Fallback xmlns="">
      <p:transition spd="slow" advTm="37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4EA2CB0-2A97-4F0F-929F-F6B490F66B15}"/>
              </a:ext>
            </a:extLst>
          </p:cNvPr>
          <p:cNvPicPr>
            <a:picLocks noChangeAspect="1"/>
          </p:cNvPicPr>
          <p:nvPr/>
        </p:nvPicPr>
        <p:blipFill>
          <a:blip r:embed="rId4"/>
          <a:stretch>
            <a:fillRect/>
          </a:stretch>
        </p:blipFill>
        <p:spPr>
          <a:xfrm>
            <a:off x="687070" y="327002"/>
            <a:ext cx="8069369" cy="5619625"/>
          </a:xfrm>
          <a:prstGeom prst="rect">
            <a:avLst/>
          </a:prstGeom>
        </p:spPr>
      </p:pic>
      <p:pic>
        <p:nvPicPr>
          <p:cNvPr id="2" name="オーディオ 1">
            <a:hlinkClick r:id="" action="ppaction://media"/>
            <a:extLst>
              <a:ext uri="{FF2B5EF4-FFF2-40B4-BE49-F238E27FC236}">
                <a16:creationId xmlns:a16="http://schemas.microsoft.com/office/drawing/2014/main" id="{0CCCC291-01C0-48ED-9178-8A3FEEEF3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99275754"/>
      </p:ext>
    </p:extLst>
  </p:cSld>
  <p:clrMapOvr>
    <a:masterClrMapping/>
  </p:clrMapOvr>
  <mc:AlternateContent xmlns:mc="http://schemas.openxmlformats.org/markup-compatibility/2006" xmlns:p14="http://schemas.microsoft.com/office/powerpoint/2010/main">
    <mc:Choice Requires="p14">
      <p:transition spd="slow" p14:dur="2000" advTm="43439"/>
    </mc:Choice>
    <mc:Fallback xmlns="">
      <p:transition spd="slow" advTm="4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22322E-60C1-4FC5-9698-5DD863AA9C79}"/>
              </a:ext>
            </a:extLst>
          </p:cNvPr>
          <p:cNvPicPr>
            <a:picLocks noChangeAspect="1"/>
          </p:cNvPicPr>
          <p:nvPr/>
        </p:nvPicPr>
        <p:blipFill>
          <a:blip r:embed="rId4"/>
          <a:stretch>
            <a:fillRect/>
          </a:stretch>
        </p:blipFill>
        <p:spPr>
          <a:xfrm>
            <a:off x="19050" y="1385887"/>
            <a:ext cx="9105900" cy="4086225"/>
          </a:xfrm>
          <a:prstGeom prst="rect">
            <a:avLst/>
          </a:prstGeom>
        </p:spPr>
      </p:pic>
      <p:sp>
        <p:nvSpPr>
          <p:cNvPr id="2" name="テキスト ボックス 1">
            <a:extLst>
              <a:ext uri="{FF2B5EF4-FFF2-40B4-BE49-F238E27FC236}">
                <a16:creationId xmlns:a16="http://schemas.microsoft.com/office/drawing/2014/main" id="{508A3916-6506-46CC-8369-CE7F08A9DEF6}"/>
              </a:ext>
            </a:extLst>
          </p:cNvPr>
          <p:cNvSpPr txBox="1"/>
          <p:nvPr/>
        </p:nvSpPr>
        <p:spPr>
          <a:xfrm>
            <a:off x="935341" y="5884269"/>
            <a:ext cx="7548861" cy="523220"/>
          </a:xfrm>
          <a:prstGeom prst="rect">
            <a:avLst/>
          </a:prstGeom>
          <a:noFill/>
        </p:spPr>
        <p:txBody>
          <a:bodyPr wrap="none" rtlCol="0">
            <a:spAutoFit/>
          </a:bodyPr>
          <a:lstStyle/>
          <a:p>
            <a:r>
              <a:rPr kumimoji="1" lang="ja-JP" altLang="en-US" sz="2800" dirty="0"/>
              <a:t>抗体検査に健康診断を利用した人の割合は</a:t>
            </a:r>
            <a:r>
              <a:rPr kumimoji="1" lang="en-US" altLang="ja-JP" sz="2800" dirty="0"/>
              <a:t>26</a:t>
            </a:r>
            <a:r>
              <a:rPr kumimoji="1" lang="ja-JP" altLang="en-US" sz="2800" dirty="0"/>
              <a:t>％</a:t>
            </a:r>
          </a:p>
        </p:txBody>
      </p:sp>
      <p:pic>
        <p:nvPicPr>
          <p:cNvPr id="3" name="オーディオ 2">
            <a:hlinkClick r:id="" action="ppaction://media"/>
            <a:extLst>
              <a:ext uri="{FF2B5EF4-FFF2-40B4-BE49-F238E27FC236}">
                <a16:creationId xmlns:a16="http://schemas.microsoft.com/office/drawing/2014/main" id="{0D884054-B4D5-47E6-98AC-87FEF8FAD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79858690"/>
      </p:ext>
    </p:extLst>
  </p:cSld>
  <p:clrMapOvr>
    <a:masterClrMapping/>
  </p:clrMapOvr>
  <mc:AlternateContent xmlns:mc="http://schemas.openxmlformats.org/markup-compatibility/2006" xmlns:p14="http://schemas.microsoft.com/office/powerpoint/2010/main">
    <mc:Choice Requires="p14">
      <p:transition spd="slow" p14:dur="2000" advTm="52828"/>
    </mc:Choice>
    <mc:Fallback xmlns="">
      <p:transition spd="slow" advTm="5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6D66E9-EFB5-4C8C-B00C-6681E80110BC}"/>
              </a:ext>
            </a:extLst>
          </p:cNvPr>
          <p:cNvPicPr>
            <a:picLocks noChangeAspect="1"/>
          </p:cNvPicPr>
          <p:nvPr/>
        </p:nvPicPr>
        <p:blipFill>
          <a:blip r:embed="rId4"/>
          <a:stretch>
            <a:fillRect/>
          </a:stretch>
        </p:blipFill>
        <p:spPr>
          <a:xfrm>
            <a:off x="395049" y="133224"/>
            <a:ext cx="8476448" cy="5984990"/>
          </a:xfrm>
          <a:prstGeom prst="rect">
            <a:avLst/>
          </a:prstGeom>
        </p:spPr>
      </p:pic>
      <p:pic>
        <p:nvPicPr>
          <p:cNvPr id="2" name="オーディオ 1">
            <a:hlinkClick r:id="" action="ppaction://media"/>
            <a:extLst>
              <a:ext uri="{FF2B5EF4-FFF2-40B4-BE49-F238E27FC236}">
                <a16:creationId xmlns:a16="http://schemas.microsoft.com/office/drawing/2014/main" id="{D7F4C7F8-08D1-4511-94CF-2D41E02C2C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88382606"/>
      </p:ext>
    </p:extLst>
  </p:cSld>
  <p:clrMapOvr>
    <a:masterClrMapping/>
  </p:clrMapOvr>
  <mc:AlternateContent xmlns:mc="http://schemas.openxmlformats.org/markup-compatibility/2006" xmlns:p14="http://schemas.microsoft.com/office/powerpoint/2010/main">
    <mc:Choice Requires="p14">
      <p:transition spd="slow" p14:dur="2000" advTm="57583"/>
    </mc:Choice>
    <mc:Fallback xmlns="">
      <p:transition spd="slow" advTm="57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3D3E2AB-5F25-46DF-B8FF-BE07D27D440B}"/>
              </a:ext>
            </a:extLst>
          </p:cNvPr>
          <p:cNvPicPr>
            <a:picLocks noChangeAspect="1"/>
          </p:cNvPicPr>
          <p:nvPr/>
        </p:nvPicPr>
        <p:blipFill>
          <a:blip r:embed="rId4"/>
          <a:stretch>
            <a:fillRect/>
          </a:stretch>
        </p:blipFill>
        <p:spPr>
          <a:xfrm>
            <a:off x="293525" y="66612"/>
            <a:ext cx="8680918" cy="6074574"/>
          </a:xfrm>
          <a:prstGeom prst="rect">
            <a:avLst/>
          </a:prstGeom>
        </p:spPr>
      </p:pic>
      <p:pic>
        <p:nvPicPr>
          <p:cNvPr id="2" name="オーディオ 1">
            <a:hlinkClick r:id="" action="ppaction://media"/>
            <a:extLst>
              <a:ext uri="{FF2B5EF4-FFF2-40B4-BE49-F238E27FC236}">
                <a16:creationId xmlns:a16="http://schemas.microsoft.com/office/drawing/2014/main" id="{3ABA5B2C-84D0-479D-AEB2-C4FF7AE85D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19668960"/>
      </p:ext>
    </p:extLst>
  </p:cSld>
  <p:clrMapOvr>
    <a:masterClrMapping/>
  </p:clrMapOvr>
  <mc:AlternateContent xmlns:mc="http://schemas.openxmlformats.org/markup-compatibility/2006" xmlns:p14="http://schemas.microsoft.com/office/powerpoint/2010/main">
    <mc:Choice Requires="p14">
      <p:transition spd="slow" p14:dur="2000" advTm="29650"/>
    </mc:Choice>
    <mc:Fallback xmlns="">
      <p:transition spd="slow" advTm="2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B1FBD5B-4B61-42AE-829E-D9149400E9BA}"/>
              </a:ext>
            </a:extLst>
          </p:cNvPr>
          <p:cNvPicPr>
            <a:picLocks noChangeAspect="1"/>
          </p:cNvPicPr>
          <p:nvPr/>
        </p:nvPicPr>
        <p:blipFill>
          <a:blip r:embed="rId4"/>
          <a:stretch>
            <a:fillRect/>
          </a:stretch>
        </p:blipFill>
        <p:spPr>
          <a:xfrm>
            <a:off x="377520" y="163502"/>
            <a:ext cx="8572697" cy="6011134"/>
          </a:xfrm>
          <a:prstGeom prst="rect">
            <a:avLst/>
          </a:prstGeom>
        </p:spPr>
      </p:pic>
      <p:sp>
        <p:nvSpPr>
          <p:cNvPr id="5" name="テキスト ボックス 4">
            <a:extLst>
              <a:ext uri="{FF2B5EF4-FFF2-40B4-BE49-F238E27FC236}">
                <a16:creationId xmlns:a16="http://schemas.microsoft.com/office/drawing/2014/main" id="{D52AFDE0-E082-4276-8809-50C59287BFD2}"/>
              </a:ext>
            </a:extLst>
          </p:cNvPr>
          <p:cNvSpPr txBox="1"/>
          <p:nvPr/>
        </p:nvSpPr>
        <p:spPr>
          <a:xfrm>
            <a:off x="6156027" y="2398269"/>
            <a:ext cx="1787669" cy="369332"/>
          </a:xfrm>
          <a:prstGeom prst="rect">
            <a:avLst/>
          </a:prstGeom>
          <a:noFill/>
        </p:spPr>
        <p:txBody>
          <a:bodyPr wrap="none" rtlCol="0">
            <a:spAutoFit/>
          </a:bodyPr>
          <a:lstStyle/>
          <a:p>
            <a:r>
              <a:rPr kumimoji="1" lang="ja-JP" altLang="en-US" dirty="0"/>
              <a:t>千葉市に依頼済</a:t>
            </a:r>
          </a:p>
        </p:txBody>
      </p:sp>
      <p:pic>
        <p:nvPicPr>
          <p:cNvPr id="2" name="オーディオ 1">
            <a:hlinkClick r:id="" action="ppaction://media"/>
            <a:extLst>
              <a:ext uri="{FF2B5EF4-FFF2-40B4-BE49-F238E27FC236}">
                <a16:creationId xmlns:a16="http://schemas.microsoft.com/office/drawing/2014/main" id="{537955BD-334B-451F-9594-936B842326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5695515"/>
      </p:ext>
    </p:extLst>
  </p:cSld>
  <p:clrMapOvr>
    <a:masterClrMapping/>
  </p:clrMapOvr>
  <mc:AlternateContent xmlns:mc="http://schemas.openxmlformats.org/markup-compatibility/2006" xmlns:p14="http://schemas.microsoft.com/office/powerpoint/2010/main">
    <mc:Choice Requires="p14">
      <p:transition spd="slow" p14:dur="2000" advTm="36860"/>
    </mc:Choice>
    <mc:Fallback xmlns="">
      <p:transition spd="slow" advTm="3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49748" y="374016"/>
            <a:ext cx="4148893" cy="523220"/>
          </a:xfrm>
          <a:prstGeom prst="rect">
            <a:avLst/>
          </a:prstGeom>
          <a:noFill/>
        </p:spPr>
        <p:txBody>
          <a:bodyPr wrap="none" rtlCol="0">
            <a:spAutoFit/>
          </a:bodyPr>
          <a:lstStyle/>
          <a:p>
            <a:r>
              <a:rPr kumimoji="1" lang="ja-JP" altLang="en-US" sz="2800" dirty="0"/>
              <a:t>医師会へのフィードバック</a:t>
            </a:r>
          </a:p>
        </p:txBody>
      </p:sp>
      <p:sp>
        <p:nvSpPr>
          <p:cNvPr id="3" name="テキスト ボックス 2"/>
          <p:cNvSpPr txBox="1"/>
          <p:nvPr/>
        </p:nvSpPr>
        <p:spPr>
          <a:xfrm>
            <a:off x="835822" y="6124998"/>
            <a:ext cx="2433771" cy="369332"/>
          </a:xfrm>
          <a:prstGeom prst="rect">
            <a:avLst/>
          </a:prstGeom>
          <a:noFill/>
        </p:spPr>
        <p:txBody>
          <a:bodyPr wrap="square" rtlCol="0">
            <a:spAutoFit/>
          </a:bodyPr>
          <a:lstStyle/>
          <a:p>
            <a:r>
              <a:rPr kumimoji="1" lang="ja-JP" altLang="en-US" dirty="0"/>
              <a:t>抗体検査 ワクチン接種</a:t>
            </a:r>
          </a:p>
        </p:txBody>
      </p:sp>
      <p:graphicFrame>
        <p:nvGraphicFramePr>
          <p:cNvPr id="33" name="グラフ 32"/>
          <p:cNvGraphicFramePr>
            <a:graphicFrameLocks/>
          </p:cNvGraphicFramePr>
          <p:nvPr/>
        </p:nvGraphicFramePr>
        <p:xfrm>
          <a:off x="0" y="1877364"/>
          <a:ext cx="3234362" cy="4394200"/>
        </p:xfrm>
        <a:graphic>
          <a:graphicData uri="http://schemas.openxmlformats.org/drawingml/2006/chart">
            <c:chart xmlns:c="http://schemas.openxmlformats.org/drawingml/2006/chart" xmlns:r="http://schemas.openxmlformats.org/officeDocument/2006/relationships" r:id="rId4"/>
          </a:graphicData>
        </a:graphic>
      </p:graphicFrame>
      <p:sp>
        <p:nvSpPr>
          <p:cNvPr id="4" name="テキスト ボックス 3"/>
          <p:cNvSpPr txBox="1"/>
          <p:nvPr/>
        </p:nvSpPr>
        <p:spPr>
          <a:xfrm>
            <a:off x="1727407" y="2157637"/>
            <a:ext cx="446308" cy="461665"/>
          </a:xfrm>
          <a:prstGeom prst="rect">
            <a:avLst/>
          </a:prstGeom>
          <a:noFill/>
        </p:spPr>
        <p:txBody>
          <a:bodyPr wrap="square" rtlCol="0">
            <a:spAutoFit/>
          </a:bodyPr>
          <a:lstStyle/>
          <a:p>
            <a:r>
              <a:rPr lang="ja-JP" altLang="en-US" sz="2400" dirty="0"/>
              <a:t>月</a:t>
            </a:r>
            <a:endParaRPr kumimoji="1" lang="ja-JP" altLang="en-US" sz="2400" dirty="0"/>
          </a:p>
        </p:txBody>
      </p:sp>
      <p:sp>
        <p:nvSpPr>
          <p:cNvPr id="34" name="テキスト ボックス 33"/>
          <p:cNvSpPr txBox="1"/>
          <p:nvPr/>
        </p:nvSpPr>
        <p:spPr>
          <a:xfrm>
            <a:off x="1727407" y="2768959"/>
            <a:ext cx="446308" cy="461665"/>
          </a:xfrm>
          <a:prstGeom prst="rect">
            <a:avLst/>
          </a:prstGeom>
          <a:noFill/>
        </p:spPr>
        <p:txBody>
          <a:bodyPr wrap="square" rtlCol="0">
            <a:spAutoFit/>
          </a:bodyPr>
          <a:lstStyle/>
          <a:p>
            <a:r>
              <a:rPr lang="ja-JP" altLang="en-US" sz="2400" dirty="0"/>
              <a:t>火</a:t>
            </a:r>
            <a:endParaRPr kumimoji="1" lang="ja-JP" altLang="en-US" sz="2400" dirty="0"/>
          </a:p>
        </p:txBody>
      </p:sp>
      <p:sp>
        <p:nvSpPr>
          <p:cNvPr id="35" name="テキスト ボックス 34"/>
          <p:cNvSpPr txBox="1"/>
          <p:nvPr/>
        </p:nvSpPr>
        <p:spPr>
          <a:xfrm>
            <a:off x="1727407" y="3308684"/>
            <a:ext cx="446308" cy="461665"/>
          </a:xfrm>
          <a:prstGeom prst="rect">
            <a:avLst/>
          </a:prstGeom>
          <a:noFill/>
        </p:spPr>
        <p:txBody>
          <a:bodyPr wrap="square" rtlCol="0">
            <a:spAutoFit/>
          </a:bodyPr>
          <a:lstStyle/>
          <a:p>
            <a:r>
              <a:rPr lang="ja-JP" altLang="en-US" sz="2400" dirty="0"/>
              <a:t>水</a:t>
            </a:r>
            <a:endParaRPr kumimoji="1" lang="ja-JP" altLang="en-US" sz="2400" dirty="0"/>
          </a:p>
        </p:txBody>
      </p:sp>
      <p:sp>
        <p:nvSpPr>
          <p:cNvPr id="36" name="テキスト ボックス 35"/>
          <p:cNvSpPr txBox="1"/>
          <p:nvPr/>
        </p:nvSpPr>
        <p:spPr>
          <a:xfrm>
            <a:off x="1737339" y="3849655"/>
            <a:ext cx="446308" cy="461665"/>
          </a:xfrm>
          <a:prstGeom prst="rect">
            <a:avLst/>
          </a:prstGeom>
          <a:noFill/>
        </p:spPr>
        <p:txBody>
          <a:bodyPr wrap="square" rtlCol="0">
            <a:spAutoFit/>
          </a:bodyPr>
          <a:lstStyle/>
          <a:p>
            <a:r>
              <a:rPr lang="ja-JP" altLang="en-US" sz="2400" dirty="0"/>
              <a:t>木</a:t>
            </a:r>
            <a:endParaRPr kumimoji="1" lang="ja-JP" altLang="en-US" sz="2400" dirty="0"/>
          </a:p>
        </p:txBody>
      </p:sp>
      <p:sp>
        <p:nvSpPr>
          <p:cNvPr id="37" name="テキスト ボックス 36"/>
          <p:cNvSpPr txBox="1"/>
          <p:nvPr/>
        </p:nvSpPr>
        <p:spPr>
          <a:xfrm>
            <a:off x="1737339" y="4370026"/>
            <a:ext cx="446308" cy="461665"/>
          </a:xfrm>
          <a:prstGeom prst="rect">
            <a:avLst/>
          </a:prstGeom>
          <a:noFill/>
        </p:spPr>
        <p:txBody>
          <a:bodyPr wrap="square" rtlCol="0">
            <a:spAutoFit/>
          </a:bodyPr>
          <a:lstStyle/>
          <a:p>
            <a:r>
              <a:rPr lang="ja-JP" altLang="en-US" sz="2400" dirty="0"/>
              <a:t>金</a:t>
            </a:r>
            <a:endParaRPr kumimoji="1" lang="ja-JP" altLang="en-US" sz="2400" dirty="0"/>
          </a:p>
        </p:txBody>
      </p:sp>
      <p:sp>
        <p:nvSpPr>
          <p:cNvPr id="38" name="テキスト ボックス 37"/>
          <p:cNvSpPr txBox="1"/>
          <p:nvPr/>
        </p:nvSpPr>
        <p:spPr>
          <a:xfrm>
            <a:off x="1233379" y="5086103"/>
            <a:ext cx="1433621" cy="584775"/>
          </a:xfrm>
          <a:prstGeom prst="rect">
            <a:avLst/>
          </a:prstGeom>
          <a:noFill/>
        </p:spPr>
        <p:txBody>
          <a:bodyPr wrap="square" rtlCol="0">
            <a:spAutoFit/>
          </a:bodyPr>
          <a:lstStyle/>
          <a:p>
            <a:r>
              <a:rPr lang="ja-JP" altLang="en-US" sz="3200" dirty="0"/>
              <a:t>土曜日</a:t>
            </a:r>
            <a:endParaRPr kumimoji="1" lang="ja-JP" altLang="en-US" sz="3200" dirty="0"/>
          </a:p>
        </p:txBody>
      </p:sp>
      <p:sp>
        <p:nvSpPr>
          <p:cNvPr id="39" name="テキスト ボックス 38"/>
          <p:cNvSpPr txBox="1"/>
          <p:nvPr/>
        </p:nvSpPr>
        <p:spPr>
          <a:xfrm>
            <a:off x="1727407" y="5693557"/>
            <a:ext cx="446308" cy="461665"/>
          </a:xfrm>
          <a:prstGeom prst="rect">
            <a:avLst/>
          </a:prstGeom>
          <a:noFill/>
        </p:spPr>
        <p:txBody>
          <a:bodyPr wrap="square" rtlCol="0">
            <a:spAutoFit/>
          </a:bodyPr>
          <a:lstStyle/>
          <a:p>
            <a:r>
              <a:rPr lang="ja-JP" altLang="en-US" sz="2400" dirty="0"/>
              <a:t>日</a:t>
            </a:r>
            <a:endParaRPr kumimoji="1" lang="ja-JP" altLang="en-US" sz="2400" dirty="0"/>
          </a:p>
        </p:txBody>
      </p:sp>
      <p:sp>
        <p:nvSpPr>
          <p:cNvPr id="5" name="テキスト ボックス 4"/>
          <p:cNvSpPr txBox="1"/>
          <p:nvPr/>
        </p:nvSpPr>
        <p:spPr>
          <a:xfrm>
            <a:off x="1111731" y="1299172"/>
            <a:ext cx="1758802" cy="461665"/>
          </a:xfrm>
          <a:prstGeom prst="rect">
            <a:avLst/>
          </a:prstGeom>
          <a:noFill/>
        </p:spPr>
        <p:txBody>
          <a:bodyPr wrap="square" rtlCol="0">
            <a:spAutoFit/>
          </a:bodyPr>
          <a:lstStyle/>
          <a:p>
            <a:r>
              <a:rPr kumimoji="1" lang="ja-JP" altLang="en-US" sz="2400" dirty="0"/>
              <a:t>受診の曜日</a:t>
            </a:r>
          </a:p>
        </p:txBody>
      </p:sp>
      <p:sp>
        <p:nvSpPr>
          <p:cNvPr id="40" name="テキスト ボックス 39"/>
          <p:cNvSpPr txBox="1"/>
          <p:nvPr/>
        </p:nvSpPr>
        <p:spPr>
          <a:xfrm>
            <a:off x="634677" y="515787"/>
            <a:ext cx="954107" cy="400110"/>
          </a:xfrm>
          <a:prstGeom prst="rect">
            <a:avLst/>
          </a:prstGeom>
          <a:noFill/>
          <a:ln w="19050">
            <a:solidFill>
              <a:schemeClr val="accent6"/>
            </a:solidFill>
          </a:ln>
        </p:spPr>
        <p:txBody>
          <a:bodyPr wrap="none" rtlCol="0">
            <a:spAutoFit/>
          </a:bodyPr>
          <a:lstStyle/>
          <a:p>
            <a:r>
              <a:rPr lang="ja-JP" altLang="en-US" sz="2000" dirty="0"/>
              <a:t>国事業</a:t>
            </a:r>
            <a:endParaRPr kumimoji="1" lang="ja-JP" altLang="en-US" sz="2000" dirty="0"/>
          </a:p>
        </p:txBody>
      </p:sp>
      <p:sp>
        <p:nvSpPr>
          <p:cNvPr id="41" name="テキスト ボックス 40"/>
          <p:cNvSpPr txBox="1"/>
          <p:nvPr/>
        </p:nvSpPr>
        <p:spPr>
          <a:xfrm>
            <a:off x="378197" y="94638"/>
            <a:ext cx="1467068" cy="400110"/>
          </a:xfrm>
          <a:prstGeom prst="rect">
            <a:avLst/>
          </a:prstGeom>
          <a:noFill/>
          <a:ln w="19050">
            <a:solidFill>
              <a:schemeClr val="accent1"/>
            </a:solidFill>
          </a:ln>
        </p:spPr>
        <p:txBody>
          <a:bodyPr wrap="none" rtlCol="0">
            <a:spAutoFit/>
          </a:bodyPr>
          <a:lstStyle/>
          <a:p>
            <a:r>
              <a:rPr lang="ja-JP" altLang="en-US" sz="2000" dirty="0"/>
              <a:t>千葉市事業</a:t>
            </a:r>
            <a:endParaRPr kumimoji="1" lang="ja-JP" altLang="en-US" sz="2000" dirty="0"/>
          </a:p>
        </p:txBody>
      </p:sp>
      <p:sp>
        <p:nvSpPr>
          <p:cNvPr id="17" name="右矢印 16"/>
          <p:cNvSpPr/>
          <p:nvPr/>
        </p:nvSpPr>
        <p:spPr>
          <a:xfrm>
            <a:off x="3567350" y="6222890"/>
            <a:ext cx="331594" cy="272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4105415" y="5912274"/>
            <a:ext cx="4642618" cy="830997"/>
          </a:xfrm>
          <a:prstGeom prst="rect">
            <a:avLst/>
          </a:prstGeom>
          <a:noFill/>
          <a:ln>
            <a:solidFill>
              <a:srgbClr val="FF0000"/>
            </a:solidFill>
          </a:ln>
        </p:spPr>
        <p:txBody>
          <a:bodyPr wrap="none" rtlCol="0">
            <a:spAutoFit/>
          </a:bodyPr>
          <a:lstStyle/>
          <a:p>
            <a:r>
              <a:rPr kumimoji="1" lang="ja-JP" altLang="en-US" sz="2400" dirty="0"/>
              <a:t>土曜日開院しているクリニックへの</a:t>
            </a:r>
            <a:endParaRPr lang="en-US" altLang="ja-JP" sz="2400" dirty="0"/>
          </a:p>
          <a:p>
            <a:r>
              <a:rPr lang="ja-JP" altLang="en-US" sz="2400" dirty="0"/>
              <a:t>情報提供、事業利用の推進</a:t>
            </a:r>
            <a:endParaRPr kumimoji="1" lang="en-US" altLang="ja-JP" sz="2400" dirty="0"/>
          </a:p>
        </p:txBody>
      </p:sp>
      <p:sp>
        <p:nvSpPr>
          <p:cNvPr id="8" name="円/楕円 7"/>
          <p:cNvSpPr/>
          <p:nvPr/>
        </p:nvSpPr>
        <p:spPr>
          <a:xfrm>
            <a:off x="1198148" y="4993704"/>
            <a:ext cx="1468852" cy="769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5"/>
          <a:stretch>
            <a:fillRect/>
          </a:stretch>
        </p:blipFill>
        <p:spPr>
          <a:xfrm>
            <a:off x="3558585" y="978220"/>
            <a:ext cx="3452595" cy="4861328"/>
          </a:xfrm>
          <a:prstGeom prst="rect">
            <a:avLst/>
          </a:prstGeom>
          <a:ln>
            <a:solidFill>
              <a:schemeClr val="tx1"/>
            </a:solidFill>
          </a:ln>
        </p:spPr>
      </p:pic>
      <p:pic>
        <p:nvPicPr>
          <p:cNvPr id="6" name="図 5"/>
          <p:cNvPicPr>
            <a:picLocks noChangeAspect="1"/>
          </p:cNvPicPr>
          <p:nvPr/>
        </p:nvPicPr>
        <p:blipFill>
          <a:blip r:embed="rId6"/>
          <a:stretch>
            <a:fillRect/>
          </a:stretch>
        </p:blipFill>
        <p:spPr>
          <a:xfrm>
            <a:off x="5638516" y="1971104"/>
            <a:ext cx="3397568" cy="2675159"/>
          </a:xfrm>
          <a:prstGeom prst="rect">
            <a:avLst/>
          </a:prstGeom>
          <a:ln>
            <a:solidFill>
              <a:schemeClr val="tx1"/>
            </a:solidFill>
          </a:ln>
        </p:spPr>
      </p:pic>
      <p:pic>
        <p:nvPicPr>
          <p:cNvPr id="7" name="オーディオ 6">
            <a:hlinkClick r:id="" action="ppaction://media"/>
            <a:extLst>
              <a:ext uri="{FF2B5EF4-FFF2-40B4-BE49-F238E27FC236}">
                <a16:creationId xmlns:a16="http://schemas.microsoft.com/office/drawing/2014/main" id="{DB49EB34-857D-45EB-AF33-F2E96CB889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63954268"/>
      </p:ext>
    </p:extLst>
  </p:cSld>
  <p:clrMapOvr>
    <a:masterClrMapping/>
  </p:clrMapOvr>
  <mc:AlternateContent xmlns:mc="http://schemas.openxmlformats.org/markup-compatibility/2006" xmlns:p14="http://schemas.microsoft.com/office/powerpoint/2010/main">
    <mc:Choice Requires="p14">
      <p:transition spd="slow" p14:dur="2000" advTm="30428"/>
    </mc:Choice>
    <mc:Fallback xmlns="">
      <p:transition spd="slow" advTm="3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74107" y="179653"/>
            <a:ext cx="800219" cy="461665"/>
          </a:xfrm>
          <a:prstGeom prst="rect">
            <a:avLst/>
          </a:prstGeom>
          <a:noFill/>
        </p:spPr>
        <p:txBody>
          <a:bodyPr wrap="none" rtlCol="0">
            <a:spAutoFit/>
          </a:bodyPr>
          <a:lstStyle/>
          <a:p>
            <a:r>
              <a:rPr kumimoji="1" lang="ja-JP" altLang="en-US" sz="2400" dirty="0"/>
              <a:t>結語</a:t>
            </a:r>
          </a:p>
        </p:txBody>
      </p:sp>
      <p:sp>
        <p:nvSpPr>
          <p:cNvPr id="3" name="正方形/長方形 2"/>
          <p:cNvSpPr/>
          <p:nvPr/>
        </p:nvSpPr>
        <p:spPr>
          <a:xfrm>
            <a:off x="492051" y="990325"/>
            <a:ext cx="8062174" cy="5632311"/>
          </a:xfrm>
          <a:prstGeom prst="rect">
            <a:avLst/>
          </a:prstGeom>
        </p:spPr>
        <p:txBody>
          <a:bodyPr wrap="square">
            <a:spAutoFit/>
          </a:bodyPr>
          <a:lstStyle/>
          <a:p>
            <a:r>
              <a:rPr lang="ja-JP" altLang="ja-JP" sz="2000" dirty="0"/>
              <a:t>千葉市における大学・行政・医師会が連携した風疹対策共同研究事業</a:t>
            </a:r>
            <a:r>
              <a:rPr lang="ja-JP" altLang="en-US" sz="2000" dirty="0"/>
              <a:t>で得られたデータを解析した。</a:t>
            </a:r>
            <a:endParaRPr lang="en-US" altLang="ja-JP" sz="2000" dirty="0"/>
          </a:p>
          <a:p>
            <a:endParaRPr lang="en-US" altLang="ja-JP" sz="2000" dirty="0"/>
          </a:p>
          <a:p>
            <a:r>
              <a:rPr lang="ja-JP" altLang="en-US" sz="2000" dirty="0"/>
              <a:t>千葉市事業により、</a:t>
            </a:r>
            <a:r>
              <a:rPr lang="en-US" altLang="ja-JP" sz="2000" dirty="0"/>
              <a:t>20</a:t>
            </a:r>
            <a:r>
              <a:rPr lang="ja-JP" altLang="en-US" sz="2000" dirty="0"/>
              <a:t>～</a:t>
            </a:r>
            <a:r>
              <a:rPr lang="en-US" altLang="ja-JP" sz="2000" dirty="0"/>
              <a:t>30</a:t>
            </a:r>
            <a:r>
              <a:rPr lang="ja-JP" altLang="en-US" sz="2000" dirty="0"/>
              <a:t>歳代の男女に風疹に対する免疫が十分でない者が多く存在することが明らかとなった。</a:t>
            </a:r>
            <a:endParaRPr lang="en-US" altLang="ja-JP" sz="2000" dirty="0"/>
          </a:p>
          <a:p>
            <a:endParaRPr lang="en-US" altLang="ja-JP" sz="2000" dirty="0"/>
          </a:p>
          <a:p>
            <a:r>
              <a:rPr lang="ja-JP" altLang="en-US" sz="2000" dirty="0"/>
              <a:t>千葉市事業により、産婦人科を主体とした女性への</a:t>
            </a:r>
            <a:r>
              <a:rPr lang="en-US" altLang="ja-JP" sz="2000" dirty="0"/>
              <a:t>MR</a:t>
            </a:r>
            <a:r>
              <a:rPr lang="ja-JP" altLang="en-US" sz="2000" dirty="0"/>
              <a:t>ワクチン接種は　積極的に行われているが、男性への接種は十分でない可能性があった。</a:t>
            </a:r>
            <a:endParaRPr lang="en-US" altLang="ja-JP" sz="2000" dirty="0"/>
          </a:p>
          <a:p>
            <a:endParaRPr lang="en-US" altLang="ja-JP" sz="2000" dirty="0"/>
          </a:p>
          <a:p>
            <a:r>
              <a:rPr lang="ja-JP" altLang="en-US" sz="2000" dirty="0"/>
              <a:t>国事業による</a:t>
            </a:r>
            <a:r>
              <a:rPr lang="en-US" altLang="ja-JP" sz="2000" dirty="0"/>
              <a:t>40</a:t>
            </a:r>
            <a:r>
              <a:rPr lang="ja-JP" altLang="en-US" sz="2000" dirty="0"/>
              <a:t>～</a:t>
            </a:r>
            <a:r>
              <a:rPr lang="en-US" altLang="ja-JP" sz="2000" dirty="0"/>
              <a:t>50</a:t>
            </a:r>
            <a:r>
              <a:rPr lang="ja-JP" altLang="en-US" sz="2000" dirty="0"/>
              <a:t>歳代男性への風疹抗体測定と</a:t>
            </a:r>
            <a:r>
              <a:rPr lang="en-US" altLang="ja-JP" sz="2000" dirty="0"/>
              <a:t>MR</a:t>
            </a:r>
            <a:r>
              <a:rPr lang="ja-JP" altLang="en-US" sz="2000" dirty="0"/>
              <a:t>ワクチン接種は　十分進んでいない。</a:t>
            </a:r>
            <a:endParaRPr lang="en-US" altLang="ja-JP" sz="2000" dirty="0"/>
          </a:p>
          <a:p>
            <a:endParaRPr lang="en-US" altLang="ja-JP" sz="2000" dirty="0"/>
          </a:p>
          <a:p>
            <a:r>
              <a:rPr lang="ja-JP" altLang="en-US" sz="2000" dirty="0"/>
              <a:t>風疹対策の啓発・健康診断機会を利用した抗体測定事業の推進・</a:t>
            </a:r>
            <a:r>
              <a:rPr lang="en-US" altLang="ja-JP" sz="2000" dirty="0"/>
              <a:t>MR</a:t>
            </a:r>
            <a:r>
              <a:rPr lang="ja-JP" altLang="en-US" sz="2000" dirty="0"/>
              <a:t>ワクチンが接種しやすい環境の整備（接種しやすい場所・週末の活用）などが課題と考えられた。</a:t>
            </a:r>
            <a:endParaRPr lang="en-US" altLang="ja-JP" sz="2000" dirty="0"/>
          </a:p>
          <a:p>
            <a:endParaRPr lang="en-US" altLang="ja-JP" sz="2000" dirty="0"/>
          </a:p>
          <a:p>
            <a:r>
              <a:rPr lang="ja-JP" altLang="en-US" sz="2000" dirty="0"/>
              <a:t>今後も継続的に傾向を分析し還元することで、千葉市内の風疹排除を目指し、</a:t>
            </a:r>
            <a:r>
              <a:rPr lang="en-US" altLang="ja-JP" sz="2000" dirty="0"/>
              <a:t>CRS</a:t>
            </a:r>
            <a:r>
              <a:rPr lang="ja-JP" altLang="en-US" sz="2000" dirty="0"/>
              <a:t>ゼロを維持する。</a:t>
            </a:r>
            <a:endParaRPr lang="en-US" altLang="ja-JP" sz="2000" dirty="0"/>
          </a:p>
        </p:txBody>
      </p:sp>
      <p:pic>
        <p:nvPicPr>
          <p:cNvPr id="4" name="オーディオ 3">
            <a:hlinkClick r:id="" action="ppaction://media"/>
            <a:extLst>
              <a:ext uri="{FF2B5EF4-FFF2-40B4-BE49-F238E27FC236}">
                <a16:creationId xmlns:a16="http://schemas.microsoft.com/office/drawing/2014/main" id="{8F59D51D-7568-41C8-A88B-8309AF6B89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35327323"/>
      </p:ext>
    </p:extLst>
  </p:cSld>
  <p:clrMapOvr>
    <a:masterClrMapping/>
  </p:clrMapOvr>
  <mc:AlternateContent xmlns:mc="http://schemas.openxmlformats.org/markup-compatibility/2006" xmlns:p14="http://schemas.microsoft.com/office/powerpoint/2010/main">
    <mc:Choice Requires="p14">
      <p:transition spd="slow" p14:dur="2000" advTm="77688"/>
    </mc:Choice>
    <mc:Fallback xmlns="">
      <p:transition spd="slow" advTm="7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stretch>
            <a:fillRect/>
          </a:stretch>
        </p:blipFill>
        <p:spPr>
          <a:xfrm>
            <a:off x="-1" y="1145153"/>
            <a:ext cx="9144000" cy="4334150"/>
          </a:xfrm>
          <a:prstGeom prst="rect">
            <a:avLst/>
          </a:prstGeom>
        </p:spPr>
      </p:pic>
      <p:sp>
        <p:nvSpPr>
          <p:cNvPr id="5" name="正方形/長方形 4"/>
          <p:cNvSpPr/>
          <p:nvPr/>
        </p:nvSpPr>
        <p:spPr>
          <a:xfrm rot="21283641">
            <a:off x="181428" y="4136069"/>
            <a:ext cx="8781143" cy="1323439"/>
          </a:xfrm>
          <a:prstGeom prst="rect">
            <a:avLst/>
          </a:prstGeom>
          <a:solidFill>
            <a:srgbClr val="FFFF00"/>
          </a:solidFill>
          <a:ln>
            <a:solidFill>
              <a:schemeClr val="tx1"/>
            </a:solidFill>
          </a:ln>
        </p:spPr>
        <p:txBody>
          <a:bodyPr wrap="square">
            <a:spAutoFit/>
          </a:bodyPr>
          <a:lstStyle/>
          <a:p>
            <a:r>
              <a:rPr lang="en-US" altLang="ja-JP" sz="2000" dirty="0"/>
              <a:t>Pregnant women who are not protected against rubella through either vaccination or previous rubella infection </a:t>
            </a:r>
            <a:r>
              <a:rPr lang="en-US" altLang="ja-JP" sz="2000" b="1" u="sng" dirty="0">
                <a:uFill>
                  <a:solidFill>
                    <a:srgbClr val="FF0000"/>
                  </a:solidFill>
                </a:uFill>
              </a:rPr>
              <a:t>should not travel to Japan</a:t>
            </a:r>
            <a:r>
              <a:rPr lang="en-US" altLang="ja-JP" sz="2000" b="1" dirty="0"/>
              <a:t> </a:t>
            </a:r>
            <a:r>
              <a:rPr lang="en-US" altLang="ja-JP" sz="2000" dirty="0"/>
              <a:t>during this outbreak. </a:t>
            </a:r>
          </a:p>
          <a:p>
            <a:r>
              <a:rPr lang="ja-JP" altLang="en-US" sz="2000" dirty="0"/>
              <a:t>（ワクチン接種や過去の既往がない風疹感受性のある妊婦は、風疹流行中の</a:t>
            </a:r>
            <a:endParaRPr lang="en-US" altLang="ja-JP" sz="2000" dirty="0"/>
          </a:p>
          <a:p>
            <a:r>
              <a:rPr lang="ja-JP" altLang="en-US" sz="2000" dirty="0"/>
              <a:t>日本に渡航すべきでない！）</a:t>
            </a:r>
          </a:p>
        </p:txBody>
      </p:sp>
      <p:sp>
        <p:nvSpPr>
          <p:cNvPr id="6" name="正方形/長方形 5"/>
          <p:cNvSpPr/>
          <p:nvPr/>
        </p:nvSpPr>
        <p:spPr>
          <a:xfrm>
            <a:off x="7023917" y="5724826"/>
            <a:ext cx="1853392" cy="369332"/>
          </a:xfrm>
          <a:prstGeom prst="rect">
            <a:avLst/>
          </a:prstGeom>
        </p:spPr>
        <p:txBody>
          <a:bodyPr wrap="none">
            <a:spAutoFit/>
          </a:bodyPr>
          <a:lstStyle/>
          <a:p>
            <a:r>
              <a:rPr lang="en-US" altLang="ja-JP" dirty="0"/>
              <a:t>2018</a:t>
            </a:r>
            <a:r>
              <a:rPr lang="ja-JP" altLang="en-US" dirty="0"/>
              <a:t>年</a:t>
            </a:r>
            <a:r>
              <a:rPr lang="en-US" altLang="ja-JP" dirty="0"/>
              <a:t>10</a:t>
            </a:r>
            <a:r>
              <a:rPr lang="ja-JP" altLang="en-US" dirty="0"/>
              <a:t>月</a:t>
            </a:r>
            <a:r>
              <a:rPr lang="en-US" altLang="ja-JP" dirty="0"/>
              <a:t>22</a:t>
            </a:r>
            <a:r>
              <a:rPr lang="ja-JP" altLang="en-US" dirty="0"/>
              <a:t>日</a:t>
            </a:r>
          </a:p>
        </p:txBody>
      </p:sp>
      <p:sp>
        <p:nvSpPr>
          <p:cNvPr id="2" name="テキスト ボックス 1"/>
          <p:cNvSpPr txBox="1"/>
          <p:nvPr/>
        </p:nvSpPr>
        <p:spPr>
          <a:xfrm>
            <a:off x="1605392" y="237562"/>
            <a:ext cx="6062878" cy="523220"/>
          </a:xfrm>
          <a:prstGeom prst="rect">
            <a:avLst/>
          </a:prstGeom>
          <a:noFill/>
        </p:spPr>
        <p:txBody>
          <a:bodyPr wrap="none" rtlCol="0">
            <a:spAutoFit/>
          </a:bodyPr>
          <a:lstStyle/>
          <a:p>
            <a:r>
              <a:rPr lang="en-US" altLang="ja-JP" sz="2800" dirty="0"/>
              <a:t>CDC</a:t>
            </a:r>
            <a:r>
              <a:rPr lang="ja-JP" altLang="en-US" sz="2800" dirty="0"/>
              <a:t>（アメリカ疾病対策センター）の勧告</a:t>
            </a:r>
            <a:endParaRPr kumimoji="1" lang="ja-JP" altLang="en-US" sz="2800" dirty="0"/>
          </a:p>
        </p:txBody>
      </p:sp>
      <p:pic>
        <p:nvPicPr>
          <p:cNvPr id="3" name="オーディオ 2">
            <a:hlinkClick r:id="" action="ppaction://media"/>
            <a:extLst>
              <a:ext uri="{FF2B5EF4-FFF2-40B4-BE49-F238E27FC236}">
                <a16:creationId xmlns:a16="http://schemas.microsoft.com/office/drawing/2014/main" id="{F0E60902-6867-4091-8617-3993D489B3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4016155957"/>
      </p:ext>
    </p:extLst>
  </p:cSld>
  <p:clrMapOvr>
    <a:masterClrMapping/>
  </p:clrMapOvr>
  <mc:AlternateContent xmlns:mc="http://schemas.openxmlformats.org/markup-compatibility/2006" xmlns:p14="http://schemas.microsoft.com/office/powerpoint/2010/main">
    <mc:Choice Requires="p14">
      <p:transition spd="slow" p14:dur="2000" advTm="31187"/>
    </mc:Choice>
    <mc:Fallback xmlns="">
      <p:transition spd="slow" advTm="3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stretch>
            <a:fillRect/>
          </a:stretch>
        </p:blipFill>
        <p:spPr>
          <a:xfrm>
            <a:off x="189490" y="1269776"/>
            <a:ext cx="8711787" cy="5105267"/>
          </a:xfrm>
          <a:prstGeom prst="rect">
            <a:avLst/>
          </a:prstGeom>
        </p:spPr>
      </p:pic>
      <p:sp>
        <p:nvSpPr>
          <p:cNvPr id="5" name="テキスト ボックス 4"/>
          <p:cNvSpPr txBox="1"/>
          <p:nvPr/>
        </p:nvSpPr>
        <p:spPr>
          <a:xfrm>
            <a:off x="2727367" y="199759"/>
            <a:ext cx="4166525" cy="954107"/>
          </a:xfrm>
          <a:prstGeom prst="rect">
            <a:avLst/>
          </a:prstGeom>
          <a:noFill/>
        </p:spPr>
        <p:txBody>
          <a:bodyPr wrap="none" rtlCol="0">
            <a:spAutoFit/>
          </a:bodyPr>
          <a:lstStyle/>
          <a:p>
            <a:pPr algn="ctr"/>
            <a:r>
              <a:rPr lang="ja-JP" altLang="en-US" sz="2800" dirty="0"/>
              <a:t>都道府県別</a:t>
            </a:r>
            <a:r>
              <a:rPr kumimoji="1" lang="ja-JP" altLang="en-US" sz="2800" dirty="0"/>
              <a:t>の</a:t>
            </a:r>
            <a:r>
              <a:rPr lang="ja-JP" altLang="en-US" sz="2800" dirty="0"/>
              <a:t>風疹</a:t>
            </a:r>
            <a:r>
              <a:rPr kumimoji="1" lang="ja-JP" altLang="en-US" sz="2800" dirty="0"/>
              <a:t>報告数</a:t>
            </a:r>
            <a:endParaRPr kumimoji="1" lang="en-US" altLang="ja-JP" sz="2800" dirty="0"/>
          </a:p>
          <a:p>
            <a:pPr algn="ctr"/>
            <a:r>
              <a:rPr lang="ja-JP" altLang="en-US" sz="2800" dirty="0"/>
              <a:t>（</a:t>
            </a:r>
            <a:r>
              <a:rPr lang="en-US" altLang="ja-JP" sz="2800" dirty="0"/>
              <a:t>2018</a:t>
            </a:r>
            <a:r>
              <a:rPr lang="ja-JP" altLang="en-US" sz="2800" dirty="0"/>
              <a:t>年</a:t>
            </a:r>
            <a:r>
              <a:rPr lang="en-US" altLang="ja-JP" sz="2800" dirty="0"/>
              <a:t>1</a:t>
            </a:r>
            <a:r>
              <a:rPr lang="ja-JP" altLang="en-US" sz="2800" dirty="0"/>
              <a:t>月～</a:t>
            </a:r>
            <a:r>
              <a:rPr lang="en-US" altLang="ja-JP" sz="2800" dirty="0"/>
              <a:t>2019</a:t>
            </a:r>
            <a:r>
              <a:rPr lang="ja-JP" altLang="en-US" sz="2800" dirty="0"/>
              <a:t>年</a:t>
            </a:r>
            <a:r>
              <a:rPr lang="en-US" altLang="ja-JP" sz="2800" dirty="0"/>
              <a:t>7</a:t>
            </a:r>
            <a:r>
              <a:rPr lang="ja-JP" altLang="en-US" sz="2800" dirty="0"/>
              <a:t>月）</a:t>
            </a:r>
            <a:endParaRPr kumimoji="1" lang="ja-JP" altLang="en-US" sz="2800" dirty="0"/>
          </a:p>
        </p:txBody>
      </p:sp>
      <p:sp>
        <p:nvSpPr>
          <p:cNvPr id="6" name="テキスト ボックス 5"/>
          <p:cNvSpPr txBox="1"/>
          <p:nvPr/>
        </p:nvSpPr>
        <p:spPr>
          <a:xfrm>
            <a:off x="7547020" y="6490953"/>
            <a:ext cx="1261884" cy="276999"/>
          </a:xfrm>
          <a:prstGeom prst="rect">
            <a:avLst/>
          </a:prstGeom>
          <a:noFill/>
        </p:spPr>
        <p:txBody>
          <a:bodyPr wrap="none" rtlCol="0">
            <a:spAutoFit/>
          </a:bodyPr>
          <a:lstStyle/>
          <a:p>
            <a:r>
              <a:rPr kumimoji="1" lang="ja-JP" altLang="en-US" sz="1200" dirty="0"/>
              <a:t>厚生労働省資料</a:t>
            </a:r>
          </a:p>
        </p:txBody>
      </p:sp>
      <p:sp>
        <p:nvSpPr>
          <p:cNvPr id="7" name="正方形/長方形 6"/>
          <p:cNvSpPr/>
          <p:nvPr/>
        </p:nvSpPr>
        <p:spPr>
          <a:xfrm>
            <a:off x="2987898" y="5962919"/>
            <a:ext cx="180304" cy="3477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円形吹き出し 1"/>
          <p:cNvSpPr/>
          <p:nvPr/>
        </p:nvSpPr>
        <p:spPr>
          <a:xfrm>
            <a:off x="1056068" y="2550017"/>
            <a:ext cx="2021982" cy="1066329"/>
          </a:xfrm>
          <a:prstGeom prst="wedgeEllipseCallout">
            <a:avLst>
              <a:gd name="adj1" fmla="val 44809"/>
              <a:gd name="adj2" fmla="val 8535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rPr>
              <a:t>千葉県は</a:t>
            </a:r>
            <a:endParaRPr kumimoji="1" lang="en-US" altLang="ja-JP" sz="2400" dirty="0">
              <a:solidFill>
                <a:schemeClr val="tx1"/>
              </a:solidFill>
            </a:endParaRPr>
          </a:p>
          <a:p>
            <a:pPr algn="ctr"/>
            <a:r>
              <a:rPr lang="ja-JP" altLang="en-US" sz="2400" dirty="0">
                <a:solidFill>
                  <a:schemeClr val="tx1"/>
                </a:solidFill>
              </a:rPr>
              <a:t>第</a:t>
            </a:r>
            <a:r>
              <a:rPr lang="en-US" altLang="ja-JP" sz="2400" dirty="0">
                <a:solidFill>
                  <a:schemeClr val="tx1"/>
                </a:solidFill>
              </a:rPr>
              <a:t>3</a:t>
            </a:r>
            <a:r>
              <a:rPr lang="ja-JP" altLang="en-US" sz="2400" dirty="0">
                <a:solidFill>
                  <a:schemeClr val="tx1"/>
                </a:solidFill>
              </a:rPr>
              <a:t>位</a:t>
            </a:r>
            <a:endParaRPr kumimoji="1" lang="ja-JP" altLang="en-US" sz="2400" dirty="0">
              <a:solidFill>
                <a:schemeClr val="tx1"/>
              </a:solidFill>
            </a:endParaRPr>
          </a:p>
        </p:txBody>
      </p:sp>
      <p:pic>
        <p:nvPicPr>
          <p:cNvPr id="3" name="オーディオ 2">
            <a:hlinkClick r:id="" action="ppaction://media"/>
            <a:extLst>
              <a:ext uri="{FF2B5EF4-FFF2-40B4-BE49-F238E27FC236}">
                <a16:creationId xmlns:a16="http://schemas.microsoft.com/office/drawing/2014/main" id="{D565D2B0-AB37-4E2E-BB22-3AD2E32687B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700535050"/>
      </p:ext>
    </p:extLst>
  </p:cSld>
  <p:clrMapOvr>
    <a:masterClrMapping/>
  </p:clrMapOvr>
  <mc:AlternateContent xmlns:mc="http://schemas.openxmlformats.org/markup-compatibility/2006" xmlns:p14="http://schemas.microsoft.com/office/powerpoint/2010/main">
    <mc:Choice Requires="p14">
      <p:transition spd="slow" p14:dur="2000" advTm="21719"/>
    </mc:Choice>
    <mc:Fallback xmlns="">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7"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5"/>
          <a:stretch>
            <a:fillRect/>
          </a:stretch>
        </p:blipFill>
        <p:spPr>
          <a:xfrm>
            <a:off x="0" y="1382667"/>
            <a:ext cx="8704361" cy="4966618"/>
          </a:xfrm>
          <a:prstGeom prst="rect">
            <a:avLst/>
          </a:prstGeom>
        </p:spPr>
      </p:pic>
      <p:sp>
        <p:nvSpPr>
          <p:cNvPr id="5" name="テキスト ボックス 4"/>
          <p:cNvSpPr txBox="1"/>
          <p:nvPr/>
        </p:nvSpPr>
        <p:spPr>
          <a:xfrm>
            <a:off x="2145225" y="284232"/>
            <a:ext cx="5032147" cy="954107"/>
          </a:xfrm>
          <a:prstGeom prst="rect">
            <a:avLst/>
          </a:prstGeom>
          <a:noFill/>
        </p:spPr>
        <p:txBody>
          <a:bodyPr wrap="none" rtlCol="0">
            <a:spAutoFit/>
          </a:bodyPr>
          <a:lstStyle/>
          <a:p>
            <a:pPr algn="ctr"/>
            <a:r>
              <a:rPr kumimoji="1" lang="ja-JP" altLang="en-US" sz="2800" dirty="0"/>
              <a:t>性別・年齢階級別の</a:t>
            </a:r>
            <a:r>
              <a:rPr lang="ja-JP" altLang="en-US" sz="2800" dirty="0"/>
              <a:t>風疹</a:t>
            </a:r>
            <a:r>
              <a:rPr kumimoji="1" lang="ja-JP" altLang="en-US" sz="2800" dirty="0"/>
              <a:t>報告数</a:t>
            </a:r>
            <a:endParaRPr kumimoji="1" lang="en-US" altLang="ja-JP" sz="2800" dirty="0"/>
          </a:p>
          <a:p>
            <a:pPr algn="ctr"/>
            <a:r>
              <a:rPr lang="ja-JP" altLang="en-US" sz="2800" dirty="0"/>
              <a:t>（</a:t>
            </a:r>
            <a:r>
              <a:rPr lang="en-US" altLang="ja-JP" sz="2800" dirty="0"/>
              <a:t>2018</a:t>
            </a:r>
            <a:r>
              <a:rPr lang="ja-JP" altLang="en-US" sz="2800" dirty="0"/>
              <a:t>年</a:t>
            </a:r>
            <a:r>
              <a:rPr lang="en-US" altLang="ja-JP" sz="2800" dirty="0"/>
              <a:t>1</a:t>
            </a:r>
            <a:r>
              <a:rPr lang="ja-JP" altLang="en-US" sz="2800" dirty="0"/>
              <a:t>月～</a:t>
            </a:r>
            <a:r>
              <a:rPr lang="en-US" altLang="ja-JP" sz="2800" dirty="0"/>
              <a:t>2019</a:t>
            </a:r>
            <a:r>
              <a:rPr lang="ja-JP" altLang="en-US" sz="2800" dirty="0"/>
              <a:t>年</a:t>
            </a:r>
            <a:r>
              <a:rPr lang="en-US" altLang="ja-JP" sz="2800" dirty="0"/>
              <a:t>7</a:t>
            </a:r>
            <a:r>
              <a:rPr lang="ja-JP" altLang="en-US" sz="2800" dirty="0"/>
              <a:t>月）</a:t>
            </a:r>
            <a:endParaRPr kumimoji="1" lang="ja-JP" altLang="en-US" sz="2800" dirty="0"/>
          </a:p>
        </p:txBody>
      </p:sp>
      <p:sp>
        <p:nvSpPr>
          <p:cNvPr id="6" name="テキスト ボックス 5"/>
          <p:cNvSpPr txBox="1"/>
          <p:nvPr/>
        </p:nvSpPr>
        <p:spPr>
          <a:xfrm>
            <a:off x="7442477" y="6349285"/>
            <a:ext cx="1261884" cy="276999"/>
          </a:xfrm>
          <a:prstGeom prst="rect">
            <a:avLst/>
          </a:prstGeom>
          <a:noFill/>
        </p:spPr>
        <p:txBody>
          <a:bodyPr wrap="none" rtlCol="0">
            <a:spAutoFit/>
          </a:bodyPr>
          <a:lstStyle/>
          <a:p>
            <a:r>
              <a:rPr kumimoji="1" lang="ja-JP" altLang="en-US" sz="1200" dirty="0"/>
              <a:t>厚生労働省資料</a:t>
            </a:r>
          </a:p>
        </p:txBody>
      </p:sp>
      <p:sp>
        <p:nvSpPr>
          <p:cNvPr id="2" name="円/楕円 1"/>
          <p:cNvSpPr/>
          <p:nvPr/>
        </p:nvSpPr>
        <p:spPr>
          <a:xfrm>
            <a:off x="4272455" y="2144110"/>
            <a:ext cx="3035562" cy="32161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3156371" y="3425780"/>
            <a:ext cx="2420181" cy="22615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2D33412D-F3C6-4BA7-8349-A4DCFA28858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10416623"/>
      </p:ext>
    </p:extLst>
  </p:cSld>
  <p:clrMapOvr>
    <a:masterClrMapping/>
  </p:clrMapOvr>
  <mc:AlternateContent xmlns:mc="http://schemas.openxmlformats.org/markup-compatibility/2006" xmlns:p14="http://schemas.microsoft.com/office/powerpoint/2010/main">
    <mc:Choice Requires="p14">
      <p:transition spd="slow" p14:dur="2000" advTm="33082"/>
    </mc:Choice>
    <mc:Fallback xmlns="">
      <p:transition spd="slow" advTm="3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059681" y="2005953"/>
            <a:ext cx="3153427" cy="1862048"/>
          </a:xfrm>
          <a:prstGeom prst="rect">
            <a:avLst/>
          </a:prstGeom>
          <a:noFill/>
        </p:spPr>
        <p:txBody>
          <a:bodyPr wrap="none" rtlCol="0">
            <a:spAutoFit/>
          </a:bodyPr>
          <a:lstStyle/>
          <a:p>
            <a:pPr algn="ctr"/>
            <a:r>
              <a:rPr kumimoji="1" lang="en-US" altLang="ja-JP" sz="11500" dirty="0"/>
              <a:t>48</a:t>
            </a:r>
            <a:r>
              <a:rPr kumimoji="1" lang="ja-JP" altLang="en-US" sz="11500" dirty="0"/>
              <a:t>名</a:t>
            </a:r>
          </a:p>
        </p:txBody>
      </p:sp>
      <p:sp>
        <p:nvSpPr>
          <p:cNvPr id="3" name="テキスト ボックス 2"/>
          <p:cNvSpPr txBox="1"/>
          <p:nvPr/>
        </p:nvSpPr>
        <p:spPr>
          <a:xfrm>
            <a:off x="923773" y="4032275"/>
            <a:ext cx="7114447" cy="1631216"/>
          </a:xfrm>
          <a:prstGeom prst="rect">
            <a:avLst/>
          </a:prstGeom>
          <a:noFill/>
        </p:spPr>
        <p:txBody>
          <a:bodyPr wrap="none" rtlCol="0">
            <a:spAutoFit/>
          </a:bodyPr>
          <a:lstStyle/>
          <a:p>
            <a:pPr algn="ctr"/>
            <a:r>
              <a:rPr lang="en-US" altLang="ja-JP" sz="4400" dirty="0"/>
              <a:t>2019</a:t>
            </a:r>
            <a:r>
              <a:rPr lang="ja-JP" altLang="en-US" sz="4400" dirty="0"/>
              <a:t>年、千葉市内で発生した</a:t>
            </a:r>
            <a:endParaRPr lang="en-US" altLang="ja-JP" sz="4400" dirty="0"/>
          </a:p>
          <a:p>
            <a:pPr algn="ctr"/>
            <a:r>
              <a:rPr lang="ja-JP" altLang="en-US" sz="4400" dirty="0"/>
              <a:t>風疹患者数</a:t>
            </a:r>
            <a:endParaRPr lang="en-US" altLang="ja-JP" sz="4400" dirty="0"/>
          </a:p>
          <a:p>
            <a:pPr algn="r"/>
            <a:r>
              <a:rPr lang="zh-TW" altLang="en-US" sz="1200" dirty="0">
                <a:latin typeface="ＭＳ Ｐゴシック" panose="020B0600070205080204" pitchFamily="50" charset="-128"/>
                <a:ea typeface="ＭＳ Ｐゴシック" panose="020B0600070205080204" pitchFamily="50" charset="-128"/>
              </a:rPr>
              <a:t>千葉市感染症発生動向調査</a:t>
            </a:r>
            <a:r>
              <a:rPr lang="en-US" altLang="ja-JP" sz="1200" dirty="0">
                <a:latin typeface="ＭＳ Ｐゴシック" panose="020B0600070205080204" pitchFamily="50" charset="-128"/>
                <a:ea typeface="ＭＳ Ｐゴシック" panose="020B0600070205080204" pitchFamily="50" charset="-128"/>
              </a:rPr>
              <a:t>2019</a:t>
            </a:r>
            <a:r>
              <a:rPr lang="ja-JP" altLang="en-US" sz="1200" dirty="0">
                <a:latin typeface="ＭＳ Ｐゴシック" panose="020B0600070205080204" pitchFamily="50" charset="-128"/>
                <a:ea typeface="ＭＳ Ｐゴシック" panose="020B0600070205080204" pitchFamily="50" charset="-128"/>
              </a:rPr>
              <a:t>年第</a:t>
            </a:r>
            <a:r>
              <a:rPr lang="en-US" altLang="ja-JP" sz="1200" dirty="0">
                <a:latin typeface="ＭＳ Ｐゴシック" panose="020B0600070205080204" pitchFamily="50" charset="-128"/>
                <a:ea typeface="ＭＳ Ｐゴシック" panose="020B0600070205080204" pitchFamily="50" charset="-128"/>
              </a:rPr>
              <a:t>1</a:t>
            </a:r>
            <a:r>
              <a:rPr lang="ja-JP" altLang="en-US" sz="1200" dirty="0">
                <a:latin typeface="ＭＳ Ｐゴシック" panose="020B0600070205080204" pitchFamily="50" charset="-128"/>
                <a:ea typeface="ＭＳ Ｐゴシック" panose="020B0600070205080204" pitchFamily="50" charset="-128"/>
              </a:rPr>
              <a:t>週～第</a:t>
            </a:r>
            <a:r>
              <a:rPr lang="en-US" altLang="ja-JP" sz="1200" dirty="0">
                <a:latin typeface="ＭＳ Ｐゴシック" panose="020B0600070205080204" pitchFamily="50" charset="-128"/>
                <a:ea typeface="ＭＳ Ｐゴシック" panose="020B0600070205080204" pitchFamily="50" charset="-128"/>
              </a:rPr>
              <a:t>50</a:t>
            </a:r>
            <a:r>
              <a:rPr lang="ja-JP" altLang="en-US" sz="1200" dirty="0">
                <a:latin typeface="ＭＳ Ｐゴシック" panose="020B0600070205080204" pitchFamily="50" charset="-128"/>
                <a:ea typeface="ＭＳ Ｐゴシック" panose="020B0600070205080204" pitchFamily="50" charset="-128"/>
              </a:rPr>
              <a:t>週</a:t>
            </a:r>
            <a:endParaRPr kumimoji="1" lang="ja-JP" altLang="en-US" sz="1200" dirty="0">
              <a:latin typeface="ＭＳ Ｐゴシック" panose="020B0600070205080204" pitchFamily="50" charset="-128"/>
              <a:ea typeface="ＭＳ Ｐゴシック" panose="020B0600070205080204" pitchFamily="50" charset="-128"/>
            </a:endParaRPr>
          </a:p>
        </p:txBody>
      </p:sp>
      <p:sp>
        <p:nvSpPr>
          <p:cNvPr id="2" name="円形吹き出し 1"/>
          <p:cNvSpPr/>
          <p:nvPr/>
        </p:nvSpPr>
        <p:spPr>
          <a:xfrm>
            <a:off x="4636394" y="708338"/>
            <a:ext cx="3683358" cy="1133341"/>
          </a:xfrm>
          <a:prstGeom prst="wedgeEllipseCallout">
            <a:avLst>
              <a:gd name="adj1" fmla="val -24679"/>
              <a:gd name="adj2" fmla="val 77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ゼロにしたい！</a:t>
            </a:r>
          </a:p>
        </p:txBody>
      </p:sp>
      <p:pic>
        <p:nvPicPr>
          <p:cNvPr id="4" name="オーディオ 3">
            <a:hlinkClick r:id="" action="ppaction://media"/>
            <a:extLst>
              <a:ext uri="{FF2B5EF4-FFF2-40B4-BE49-F238E27FC236}">
                <a16:creationId xmlns:a16="http://schemas.microsoft.com/office/drawing/2014/main" id="{BF4ED79B-02E6-4C06-8FD8-EC98068CBF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707688973"/>
      </p:ext>
    </p:extLst>
  </p:cSld>
  <p:clrMapOvr>
    <a:masterClrMapping/>
  </p:clrMapOvr>
  <mc:AlternateContent xmlns:mc="http://schemas.openxmlformats.org/markup-compatibility/2006" xmlns:p14="http://schemas.microsoft.com/office/powerpoint/2010/main">
    <mc:Choice Requires="p14">
      <p:transition spd="slow" p14:dur="2000" advTm="17598"/>
    </mc:Choice>
    <mc:Fallback xmlns="">
      <p:transition spd="slow" advTm="1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3"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下矢印 10"/>
          <p:cNvSpPr/>
          <p:nvPr/>
        </p:nvSpPr>
        <p:spPr>
          <a:xfrm>
            <a:off x="966717" y="3552413"/>
            <a:ext cx="515155" cy="2954403"/>
          </a:xfrm>
          <a:prstGeom prst="downArrow">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下矢印 4"/>
          <p:cNvSpPr/>
          <p:nvPr/>
        </p:nvSpPr>
        <p:spPr>
          <a:xfrm>
            <a:off x="7146477" y="4952212"/>
            <a:ext cx="515155" cy="141667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下矢印 9"/>
          <p:cNvSpPr/>
          <p:nvPr/>
        </p:nvSpPr>
        <p:spPr>
          <a:xfrm>
            <a:off x="416883" y="1467259"/>
            <a:ext cx="515155" cy="503955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2832581" y="244755"/>
            <a:ext cx="3478837" cy="461665"/>
          </a:xfrm>
          <a:prstGeom prst="rect">
            <a:avLst/>
          </a:prstGeom>
          <a:noFill/>
        </p:spPr>
        <p:txBody>
          <a:bodyPr wrap="none" rtlCol="0">
            <a:spAutoFit/>
          </a:bodyPr>
          <a:lstStyle/>
          <a:p>
            <a:r>
              <a:rPr lang="ja-JP" altLang="en-US" sz="2400" dirty="0"/>
              <a:t>千葉市における風疹対策</a:t>
            </a:r>
            <a:endParaRPr kumimoji="1" lang="ja-JP" altLang="en-US" sz="2400" dirty="0"/>
          </a:p>
        </p:txBody>
      </p:sp>
      <p:sp>
        <p:nvSpPr>
          <p:cNvPr id="6" name="テキスト ボックス 5"/>
          <p:cNvSpPr txBox="1"/>
          <p:nvPr/>
        </p:nvSpPr>
        <p:spPr>
          <a:xfrm>
            <a:off x="137878" y="1461377"/>
            <a:ext cx="7178247" cy="430887"/>
          </a:xfrm>
          <a:prstGeom prst="rect">
            <a:avLst/>
          </a:prstGeom>
          <a:solidFill>
            <a:schemeClr val="bg1"/>
          </a:solidFill>
          <a:ln>
            <a:solidFill>
              <a:schemeClr val="accent1"/>
            </a:solidFill>
          </a:ln>
        </p:spPr>
        <p:txBody>
          <a:bodyPr wrap="none" rtlCol="0">
            <a:spAutoFit/>
          </a:bodyPr>
          <a:lstStyle/>
          <a:p>
            <a:pPr defTabSz="180000"/>
            <a:r>
              <a:rPr kumimoji="1" lang="en-US" altLang="ja-JP" sz="2200" dirty="0"/>
              <a:t>2014</a:t>
            </a:r>
            <a:r>
              <a:rPr kumimoji="1" lang="ja-JP" altLang="en-US" sz="2200" dirty="0"/>
              <a:t>年  </a:t>
            </a:r>
            <a:r>
              <a:rPr lang="en-US" altLang="ja-JP" sz="2200" dirty="0"/>
              <a:t>4</a:t>
            </a:r>
            <a:r>
              <a:rPr kumimoji="1" lang="ja-JP" altLang="en-US" sz="2200" dirty="0"/>
              <a:t>月</a:t>
            </a:r>
            <a:r>
              <a:rPr kumimoji="1" lang="en-US" altLang="ja-JP" sz="2200" dirty="0"/>
              <a:t>		</a:t>
            </a:r>
            <a:r>
              <a:rPr kumimoji="1" lang="ja-JP" altLang="en-US" sz="2200" dirty="0"/>
              <a:t>妊娠希望女性の風疹抗体検査全額助成開始</a:t>
            </a:r>
          </a:p>
        </p:txBody>
      </p:sp>
      <p:sp>
        <p:nvSpPr>
          <p:cNvPr id="7" name="テキスト ボックス 6"/>
          <p:cNvSpPr txBox="1"/>
          <p:nvPr/>
        </p:nvSpPr>
        <p:spPr>
          <a:xfrm>
            <a:off x="124626" y="3006211"/>
            <a:ext cx="8646919" cy="430887"/>
          </a:xfrm>
          <a:prstGeom prst="rect">
            <a:avLst/>
          </a:prstGeom>
          <a:solidFill>
            <a:schemeClr val="bg1"/>
          </a:solidFill>
          <a:ln>
            <a:solidFill>
              <a:schemeClr val="accent1"/>
            </a:solidFill>
          </a:ln>
        </p:spPr>
        <p:txBody>
          <a:bodyPr wrap="none" rtlCol="0">
            <a:spAutoFit/>
          </a:bodyPr>
          <a:lstStyle/>
          <a:p>
            <a:pPr defTabSz="180000"/>
            <a:r>
              <a:rPr kumimoji="1" lang="en-US" altLang="ja-JP" sz="2200" dirty="0"/>
              <a:t>2018</a:t>
            </a:r>
            <a:r>
              <a:rPr kumimoji="1" lang="ja-JP" altLang="en-US" sz="2200" dirty="0"/>
              <a:t>年</a:t>
            </a:r>
            <a:r>
              <a:rPr lang="en-US" altLang="ja-JP" sz="2200" dirty="0"/>
              <a:t>10</a:t>
            </a:r>
            <a:r>
              <a:rPr kumimoji="1" lang="ja-JP" altLang="en-US" sz="2200" dirty="0"/>
              <a:t>月</a:t>
            </a:r>
            <a:r>
              <a:rPr kumimoji="1" lang="en-US" altLang="ja-JP" sz="2200" dirty="0"/>
              <a:t>		</a:t>
            </a:r>
            <a:r>
              <a:rPr kumimoji="1" lang="ja-JP" altLang="en-US" sz="2200" dirty="0"/>
              <a:t>妊娠希望女性・低抗体価妊婦の配偶者まで助成範囲拡大</a:t>
            </a:r>
          </a:p>
        </p:txBody>
      </p:sp>
      <p:sp>
        <p:nvSpPr>
          <p:cNvPr id="8" name="テキスト ボックス 7"/>
          <p:cNvSpPr txBox="1"/>
          <p:nvPr/>
        </p:nvSpPr>
        <p:spPr>
          <a:xfrm>
            <a:off x="124626" y="3552414"/>
            <a:ext cx="8627362" cy="430887"/>
          </a:xfrm>
          <a:prstGeom prst="rect">
            <a:avLst/>
          </a:prstGeom>
          <a:solidFill>
            <a:schemeClr val="bg1"/>
          </a:solidFill>
          <a:ln>
            <a:solidFill>
              <a:srgbClr val="FF66CC"/>
            </a:solidFill>
          </a:ln>
        </p:spPr>
        <p:txBody>
          <a:bodyPr wrap="none" rtlCol="0">
            <a:spAutoFit/>
          </a:bodyPr>
          <a:lstStyle/>
          <a:p>
            <a:pPr defTabSz="180000"/>
            <a:r>
              <a:rPr kumimoji="1" lang="en-US" altLang="ja-JP" sz="2200" dirty="0"/>
              <a:t>2018</a:t>
            </a:r>
            <a:r>
              <a:rPr kumimoji="1" lang="ja-JP" altLang="en-US" sz="2200" dirty="0"/>
              <a:t>年</a:t>
            </a:r>
            <a:r>
              <a:rPr lang="en-US" altLang="ja-JP" sz="2200" dirty="0"/>
              <a:t>11</a:t>
            </a:r>
            <a:r>
              <a:rPr kumimoji="1" lang="ja-JP" altLang="en-US" sz="2200" dirty="0"/>
              <a:t>月</a:t>
            </a:r>
            <a:r>
              <a:rPr kumimoji="1" lang="en-US" altLang="ja-JP" sz="2200" dirty="0"/>
              <a:t>		</a:t>
            </a:r>
            <a:r>
              <a:rPr kumimoji="1" lang="ja-JP" altLang="en-US" sz="2200" dirty="0"/>
              <a:t>低抗体価全ての人を対象とした</a:t>
            </a:r>
            <a:r>
              <a:rPr kumimoji="1" lang="en-US" altLang="ja-JP" sz="2200" dirty="0"/>
              <a:t>MR</a:t>
            </a:r>
            <a:r>
              <a:rPr kumimoji="1" lang="ja-JP" altLang="en-US" sz="2200" dirty="0"/>
              <a:t>ワクチン全額助成開始</a:t>
            </a:r>
          </a:p>
        </p:txBody>
      </p:sp>
      <p:sp>
        <p:nvSpPr>
          <p:cNvPr id="9" name="テキスト ボックス 8"/>
          <p:cNvSpPr txBox="1"/>
          <p:nvPr/>
        </p:nvSpPr>
        <p:spPr>
          <a:xfrm>
            <a:off x="123365" y="4322349"/>
            <a:ext cx="8954374" cy="430887"/>
          </a:xfrm>
          <a:prstGeom prst="rect">
            <a:avLst/>
          </a:prstGeom>
          <a:solidFill>
            <a:schemeClr val="bg1"/>
          </a:solidFill>
          <a:ln>
            <a:solidFill>
              <a:schemeClr val="accent1"/>
            </a:solidFill>
          </a:ln>
        </p:spPr>
        <p:txBody>
          <a:bodyPr wrap="none" rtlCol="0">
            <a:spAutoFit/>
          </a:bodyPr>
          <a:lstStyle/>
          <a:p>
            <a:pPr defTabSz="180000"/>
            <a:r>
              <a:rPr kumimoji="1" lang="en-US" altLang="ja-JP" sz="2200" dirty="0"/>
              <a:t>2019</a:t>
            </a:r>
            <a:r>
              <a:rPr kumimoji="1" lang="ja-JP" altLang="en-US" sz="2200" dirty="0"/>
              <a:t>年  </a:t>
            </a:r>
            <a:r>
              <a:rPr lang="en-US" altLang="ja-JP" sz="2200" dirty="0"/>
              <a:t>4</a:t>
            </a:r>
            <a:r>
              <a:rPr kumimoji="1" lang="ja-JP" altLang="en-US" sz="2200" dirty="0"/>
              <a:t>月</a:t>
            </a:r>
            <a:r>
              <a:rPr kumimoji="1" lang="en-US" altLang="ja-JP" sz="2200" dirty="0"/>
              <a:t>		</a:t>
            </a:r>
            <a:r>
              <a:rPr kumimoji="1" lang="ja-JP" altLang="en-US" sz="2200" dirty="0"/>
              <a:t>妊娠希望女性・低抗体価妊婦の同居家族まで助成範囲拡大</a:t>
            </a:r>
          </a:p>
        </p:txBody>
      </p:sp>
      <p:sp>
        <p:nvSpPr>
          <p:cNvPr id="12" name="下矢印 11"/>
          <p:cNvSpPr/>
          <p:nvPr/>
        </p:nvSpPr>
        <p:spPr>
          <a:xfrm>
            <a:off x="7527263" y="4952212"/>
            <a:ext cx="515155" cy="1416676"/>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37878" y="935632"/>
            <a:ext cx="2339102" cy="461665"/>
          </a:xfrm>
          <a:prstGeom prst="rect">
            <a:avLst/>
          </a:prstGeom>
          <a:noFill/>
        </p:spPr>
        <p:txBody>
          <a:bodyPr wrap="none" rtlCol="0">
            <a:spAutoFit/>
          </a:bodyPr>
          <a:lstStyle/>
          <a:p>
            <a:r>
              <a:rPr lang="ja-JP" altLang="en-US" sz="2400" dirty="0"/>
              <a:t>千葉市独自事業</a:t>
            </a:r>
            <a:endParaRPr kumimoji="1" lang="ja-JP" altLang="en-US" sz="2400" dirty="0"/>
          </a:p>
        </p:txBody>
      </p:sp>
      <p:sp>
        <p:nvSpPr>
          <p:cNvPr id="4" name="テキスト ボックス 3"/>
          <p:cNvSpPr txBox="1"/>
          <p:nvPr/>
        </p:nvSpPr>
        <p:spPr>
          <a:xfrm>
            <a:off x="1862658" y="4952212"/>
            <a:ext cx="6412333" cy="430887"/>
          </a:xfrm>
          <a:prstGeom prst="rect">
            <a:avLst/>
          </a:prstGeom>
          <a:solidFill>
            <a:schemeClr val="bg1"/>
          </a:solidFill>
          <a:ln>
            <a:solidFill>
              <a:schemeClr val="accent6"/>
            </a:solidFill>
          </a:ln>
        </p:spPr>
        <p:txBody>
          <a:bodyPr wrap="none" rtlCol="0">
            <a:spAutoFit/>
          </a:bodyPr>
          <a:lstStyle/>
          <a:p>
            <a:r>
              <a:rPr kumimoji="1" lang="en-US" altLang="ja-JP" sz="2200" dirty="0"/>
              <a:t>2019</a:t>
            </a:r>
            <a:r>
              <a:rPr kumimoji="1" lang="ja-JP" altLang="en-US" sz="2200" dirty="0"/>
              <a:t>年  </a:t>
            </a:r>
            <a:r>
              <a:rPr kumimoji="1" lang="en-US" altLang="ja-JP" sz="2200" dirty="0"/>
              <a:t>4</a:t>
            </a:r>
            <a:r>
              <a:rPr kumimoji="1" lang="ja-JP" altLang="en-US" sz="2200" dirty="0"/>
              <a:t>月　</a:t>
            </a:r>
            <a:r>
              <a:rPr kumimoji="1" lang="en-US" altLang="ja-JP" sz="2200" dirty="0"/>
              <a:t>MR</a:t>
            </a:r>
            <a:r>
              <a:rPr kumimoji="1" lang="ja-JP" altLang="en-US" sz="2200" dirty="0"/>
              <a:t>ワクチン</a:t>
            </a:r>
            <a:r>
              <a:rPr kumimoji="1" lang="en-US" altLang="ja-JP" sz="2200" dirty="0"/>
              <a:t>5</a:t>
            </a:r>
            <a:r>
              <a:rPr kumimoji="1" lang="ja-JP" altLang="en-US" sz="2200" dirty="0"/>
              <a:t>期定期接種開始（国事業）</a:t>
            </a:r>
          </a:p>
        </p:txBody>
      </p:sp>
      <p:sp>
        <p:nvSpPr>
          <p:cNvPr id="3" name="テキスト ボックス 2">
            <a:extLst>
              <a:ext uri="{FF2B5EF4-FFF2-40B4-BE49-F238E27FC236}">
                <a16:creationId xmlns:a16="http://schemas.microsoft.com/office/drawing/2014/main" id="{1F089ECD-2475-47FD-9C07-BA4A8FF794A1}"/>
              </a:ext>
            </a:extLst>
          </p:cNvPr>
          <p:cNvSpPr txBox="1"/>
          <p:nvPr/>
        </p:nvSpPr>
        <p:spPr>
          <a:xfrm>
            <a:off x="4941948" y="6483002"/>
            <a:ext cx="4055919" cy="369332"/>
          </a:xfrm>
          <a:prstGeom prst="rect">
            <a:avLst/>
          </a:prstGeom>
          <a:noFill/>
        </p:spPr>
        <p:txBody>
          <a:bodyPr wrap="none" rtlCol="0">
            <a:spAutoFit/>
          </a:bodyPr>
          <a:lstStyle/>
          <a:p>
            <a:r>
              <a:rPr kumimoji="1" lang="en-US" altLang="ja-JP" dirty="0"/>
              <a:t>MR</a:t>
            </a:r>
            <a:r>
              <a:rPr kumimoji="1" lang="ja-JP" altLang="en-US" dirty="0"/>
              <a:t>ワクチン：麻しん・風しん混合ワクチン</a:t>
            </a:r>
          </a:p>
        </p:txBody>
      </p:sp>
      <p:pic>
        <p:nvPicPr>
          <p:cNvPr id="14" name="オーディオ 13">
            <a:hlinkClick r:id="" action="ppaction://media"/>
            <a:extLst>
              <a:ext uri="{FF2B5EF4-FFF2-40B4-BE49-F238E27FC236}">
                <a16:creationId xmlns:a16="http://schemas.microsoft.com/office/drawing/2014/main" id="{E0F67AE3-6898-458C-88E7-9FEB1E41EA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06858719"/>
      </p:ext>
    </p:extLst>
  </p:cSld>
  <p:clrMapOvr>
    <a:masterClrMapping/>
  </p:clrMapOvr>
  <mc:AlternateContent xmlns:mc="http://schemas.openxmlformats.org/markup-compatibility/2006" xmlns:p14="http://schemas.microsoft.com/office/powerpoint/2010/main">
    <mc:Choice Requires="p14">
      <p:transition spd="slow" p14:dur="2000" advTm="61913"/>
    </mc:Choice>
    <mc:Fallback xmlns="">
      <p:transition spd="slow" advTm="6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0.8"/>
</p:tagLst>
</file>

<file path=ppt/tags/tag2.xml><?xml version="1.0" encoding="utf-8"?>
<p:tagLst xmlns:a="http://schemas.openxmlformats.org/drawingml/2006/main" xmlns:r="http://schemas.openxmlformats.org/officeDocument/2006/relationships" xmlns:p="http://schemas.openxmlformats.org/presentationml/2006/main">
  <p:tag name="TIMING" val="|34.9"/>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13.3"/>
</p:tagLst>
</file>

<file path=ppt/tags/tag5.xml><?xml version="1.0" encoding="utf-8"?>
<p:tagLst xmlns:a="http://schemas.openxmlformats.org/drawingml/2006/main" xmlns:r="http://schemas.openxmlformats.org/officeDocument/2006/relationships" xmlns:p="http://schemas.openxmlformats.org/presentationml/2006/main">
  <p:tag name="TIMING" val="|7.3|22.4"/>
</p:tagLst>
</file>

<file path=ppt/tags/tag6.xml><?xml version="1.0" encoding="utf-8"?>
<p:tagLst xmlns:a="http://schemas.openxmlformats.org/drawingml/2006/main" xmlns:r="http://schemas.openxmlformats.org/officeDocument/2006/relationships" xmlns:p="http://schemas.openxmlformats.org/presentationml/2006/main">
  <p:tag name="TIMING" val="|3.2|6.8"/>
</p:tagLst>
</file>

<file path=ppt/tags/tag7.xml><?xml version="1.0" encoding="utf-8"?>
<p:tagLst xmlns:a="http://schemas.openxmlformats.org/drawingml/2006/main" xmlns:r="http://schemas.openxmlformats.org/officeDocument/2006/relationships" xmlns:p="http://schemas.openxmlformats.org/presentationml/2006/main">
  <p:tag name="TIMING" val="|14.1|12.9"/>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10837</TotalTime>
  <Words>2239</Words>
  <Application>Microsoft Office PowerPoint</Application>
  <PresentationFormat>画面に合わせる (4:3)</PresentationFormat>
  <Paragraphs>328</Paragraphs>
  <Slides>46</Slides>
  <Notes>0</Notes>
  <HiddenSlides>0</HiddenSlides>
  <MMClips>46</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46</vt:i4>
      </vt:variant>
    </vt:vector>
  </HeadingPairs>
  <TitlesOfParts>
    <vt:vector size="51" baseType="lpstr">
      <vt:lpstr>ＭＳ Ｐゴシック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診療科別受診医療機関（千葉市事業）</vt:lpstr>
      <vt:lpstr>診療科別受診医療機関（国事業）</vt:lpstr>
      <vt:lpstr>PowerPoint プレゼンテーション</vt:lpstr>
      <vt:lpstr>PowerPoint プレゼンテーション</vt:lpstr>
      <vt:lpstr>PowerPoint プレゼンテーション</vt:lpstr>
      <vt:lpstr>地域別受診医療機関</vt:lpstr>
      <vt:lpstr>曜日別医療機関受診状況</vt:lpstr>
      <vt:lpstr>性別・年代別　ワクチン接種受診曜日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竹下 健一</dc:creator>
  <cp:lastModifiedBy>稔彦 石和田</cp:lastModifiedBy>
  <cp:revision>141</cp:revision>
  <cp:lastPrinted>2019-11-22T07:46:12Z</cp:lastPrinted>
  <dcterms:created xsi:type="dcterms:W3CDTF">2019-11-09T14:52:46Z</dcterms:created>
  <dcterms:modified xsi:type="dcterms:W3CDTF">2020-06-17T05:55:39Z</dcterms:modified>
</cp:coreProperties>
</file>