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8.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9.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0.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36"/>
  </p:notesMasterIdLst>
  <p:handoutMasterIdLst>
    <p:handoutMasterId r:id="rId37"/>
  </p:handoutMasterIdLst>
  <p:sldIdLst>
    <p:sldId id="258" r:id="rId2"/>
    <p:sldId id="325" r:id="rId3"/>
    <p:sldId id="365" r:id="rId4"/>
    <p:sldId id="366" r:id="rId5"/>
    <p:sldId id="367" r:id="rId6"/>
    <p:sldId id="260" r:id="rId7"/>
    <p:sldId id="269" r:id="rId8"/>
    <p:sldId id="293" r:id="rId9"/>
    <p:sldId id="399" r:id="rId10"/>
    <p:sldId id="400" r:id="rId11"/>
    <p:sldId id="401" r:id="rId12"/>
    <p:sldId id="402" r:id="rId13"/>
    <p:sldId id="398" r:id="rId14"/>
    <p:sldId id="394" r:id="rId15"/>
    <p:sldId id="340" r:id="rId16"/>
    <p:sldId id="405" r:id="rId17"/>
    <p:sldId id="286" r:id="rId18"/>
    <p:sldId id="375" r:id="rId19"/>
    <p:sldId id="350" r:id="rId20"/>
    <p:sldId id="406" r:id="rId21"/>
    <p:sldId id="396" r:id="rId22"/>
    <p:sldId id="409" r:id="rId23"/>
    <p:sldId id="408" r:id="rId24"/>
    <p:sldId id="393" r:id="rId25"/>
    <p:sldId id="390" r:id="rId26"/>
    <p:sldId id="384" r:id="rId27"/>
    <p:sldId id="388" r:id="rId28"/>
    <p:sldId id="391" r:id="rId29"/>
    <p:sldId id="389" r:id="rId30"/>
    <p:sldId id="387" r:id="rId31"/>
    <p:sldId id="339" r:id="rId32"/>
    <p:sldId id="287" r:id="rId33"/>
    <p:sldId id="410" r:id="rId34"/>
    <p:sldId id="411" r:id="rId35"/>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QCHjDEdT4ZVByBwAHfMng==" hashData="NfH5LsuCFGirOGndyeeguFuxNUQ9Zp4rTYehH/fQG1zDGkWd923OXJGddUj4gj8jfm1tM+s/957AN0pAv+Kon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D9F2"/>
    <a:srgbClr val="DEC8EE"/>
    <a:srgbClr val="FFE699"/>
    <a:srgbClr val="B4C7E7"/>
    <a:srgbClr val="FFC1EA"/>
    <a:srgbClr val="ED7D31"/>
    <a:srgbClr val="FF66CC"/>
    <a:srgbClr val="FFFF9F"/>
    <a:srgbClr val="FFC0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80295" autoAdjust="0"/>
  </p:normalViewPr>
  <p:slideViewPr>
    <p:cSldViewPr snapToGrid="0">
      <p:cViewPr varScale="1">
        <p:scale>
          <a:sx n="54" d="100"/>
          <a:sy n="54" d="100"/>
        </p:scale>
        <p:origin x="1096"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3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take1\AppData\Local\Temp\201204%20&#21315;&#33865;&#24066;&#39080;&#30137;&#12527;&#12463;&#12481;&#12531;&#23398;&#20250;&#29992;&#12486;&#12441;&#12540;&#12479;.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1" Type="http://schemas.openxmlformats.org/officeDocument/2006/relationships/oleObject" Target="file:///C:\Users\take1\AppData\Local\Temp\201204%20&#21315;&#33865;&#24066;&#39080;&#30137;&#12527;&#12463;&#12481;&#12531;&#23398;&#20250;&#29992;&#12486;&#12441;&#12540;&#12479;.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201211%20&#21315;&#33865;&#24066;&#39080;&#30137;&#12527;&#12463;&#12481;&#12531;&#23398;&#20250;&#29992;&#12487;&#12540;&#12479;%20&#36914;&#25431;&#29575;&#22793;&#26356;.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file:///C:\Users\take1\AppData\Local\Temp\201204%20&#21315;&#33865;&#24066;&#39080;&#30137;&#12527;&#12463;&#12481;&#12531;&#23398;&#20250;&#29992;&#12486;&#12441;&#12540;&#12479;.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take1\AppData\Local\Temp\201204%20&#21315;&#33865;&#24066;&#39080;&#30137;&#12527;&#12463;&#12481;&#12531;&#23398;&#20250;&#29992;&#12486;&#12441;&#12540;&#12479;.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実施件数!$F$2</c:f>
              <c:strCache>
                <c:ptCount val="1"/>
                <c:pt idx="0">
                  <c:v>抗体検査</c:v>
                </c:pt>
              </c:strCache>
            </c:strRef>
          </c:tx>
          <c:spPr>
            <a:solidFill>
              <a:schemeClr val="accent6"/>
            </a:solidFill>
            <a:ln>
              <a:solidFill>
                <a:schemeClr val="tx1"/>
              </a:solidFill>
            </a:ln>
            <a:effectLst/>
          </c:spPr>
          <c:invertIfNegative val="0"/>
          <c:cat>
            <c:multiLvlStrRef>
              <c:f>実施件数!$B$6:$C$37</c:f>
              <c:multiLvlStrCache>
                <c:ptCount val="32"/>
                <c:lvl>
                  <c:pt idx="0">
                    <c:v>8</c:v>
                  </c:pt>
                  <c:pt idx="1">
                    <c:v>9</c:v>
                  </c:pt>
                  <c:pt idx="2">
                    <c:v>10</c:v>
                  </c:pt>
                  <c:pt idx="3">
                    <c:v>11</c:v>
                  </c:pt>
                  <c:pt idx="4">
                    <c:v>12</c:v>
                  </c:pt>
                  <c:pt idx="5">
                    <c:v>1</c:v>
                  </c:pt>
                  <c:pt idx="6">
                    <c:v>2</c:v>
                  </c:pt>
                  <c:pt idx="7">
                    <c:v>3</c:v>
                  </c:pt>
                  <c:pt idx="8">
                    <c:v>4</c:v>
                  </c:pt>
                  <c:pt idx="9">
                    <c:v>5</c:v>
                  </c:pt>
                  <c:pt idx="10">
                    <c:v>6</c:v>
                  </c:pt>
                  <c:pt idx="11">
                    <c:v>7</c:v>
                  </c:pt>
                  <c:pt idx="12">
                    <c:v>8</c:v>
                  </c:pt>
                  <c:pt idx="13">
                    <c:v>9</c:v>
                  </c:pt>
                  <c:pt idx="14">
                    <c:v>10</c:v>
                  </c:pt>
                  <c:pt idx="15">
                    <c:v>11</c:v>
                  </c:pt>
                  <c:pt idx="16">
                    <c:v>12</c:v>
                  </c:pt>
                  <c:pt idx="17">
                    <c:v>1</c:v>
                  </c:pt>
                  <c:pt idx="18">
                    <c:v>2</c:v>
                  </c:pt>
                  <c:pt idx="19">
                    <c:v>3</c:v>
                  </c:pt>
                  <c:pt idx="20">
                    <c:v>4</c:v>
                  </c:pt>
                  <c:pt idx="21">
                    <c:v>5</c:v>
                  </c:pt>
                  <c:pt idx="22">
                    <c:v>6</c:v>
                  </c:pt>
                  <c:pt idx="23">
                    <c:v>7</c:v>
                  </c:pt>
                  <c:pt idx="24">
                    <c:v>8</c:v>
                  </c:pt>
                  <c:pt idx="25">
                    <c:v>9</c:v>
                  </c:pt>
                  <c:pt idx="26">
                    <c:v>10</c:v>
                  </c:pt>
                  <c:pt idx="27">
                    <c:v>11</c:v>
                  </c:pt>
                  <c:pt idx="28">
                    <c:v>12</c:v>
                  </c:pt>
                  <c:pt idx="29">
                    <c:v>1</c:v>
                  </c:pt>
                  <c:pt idx="30">
                    <c:v>2</c:v>
                  </c:pt>
                  <c:pt idx="31">
                    <c:v>3</c:v>
                  </c:pt>
                </c:lvl>
                <c:lvl>
                  <c:pt idx="0">
                    <c:v>2018</c:v>
                  </c:pt>
                  <c:pt idx="5">
                    <c:v>2019</c:v>
                  </c:pt>
                  <c:pt idx="17">
                    <c:v>2020</c:v>
                  </c:pt>
                  <c:pt idx="29">
                    <c:v>2021</c:v>
                  </c:pt>
                </c:lvl>
              </c:multiLvlStrCache>
            </c:multiLvlStrRef>
          </c:cat>
          <c:val>
            <c:numRef>
              <c:f>実施件数!$F$6:$F$37</c:f>
              <c:numCache>
                <c:formatCode>General</c:formatCode>
                <c:ptCount val="32"/>
                <c:pt idx="0">
                  <c:v>0</c:v>
                </c:pt>
                <c:pt idx="1">
                  <c:v>0</c:v>
                </c:pt>
                <c:pt idx="2">
                  <c:v>0</c:v>
                </c:pt>
                <c:pt idx="3">
                  <c:v>0</c:v>
                </c:pt>
                <c:pt idx="4">
                  <c:v>0</c:v>
                </c:pt>
                <c:pt idx="5">
                  <c:v>0</c:v>
                </c:pt>
                <c:pt idx="6">
                  <c:v>0</c:v>
                </c:pt>
                <c:pt idx="7">
                  <c:v>0</c:v>
                </c:pt>
                <c:pt idx="8">
                  <c:v>3</c:v>
                </c:pt>
                <c:pt idx="9">
                  <c:v>13</c:v>
                </c:pt>
                <c:pt idx="10">
                  <c:v>3065</c:v>
                </c:pt>
                <c:pt idx="11">
                  <c:v>1572</c:v>
                </c:pt>
                <c:pt idx="12">
                  <c:v>938</c:v>
                </c:pt>
                <c:pt idx="13">
                  <c:v>723</c:v>
                </c:pt>
                <c:pt idx="14">
                  <c:v>863</c:v>
                </c:pt>
                <c:pt idx="15">
                  <c:v>766</c:v>
                </c:pt>
                <c:pt idx="16">
                  <c:v>575</c:v>
                </c:pt>
                <c:pt idx="17">
                  <c:v>538</c:v>
                </c:pt>
                <c:pt idx="18">
                  <c:v>573</c:v>
                </c:pt>
                <c:pt idx="19">
                  <c:v>573</c:v>
                </c:pt>
                <c:pt idx="20">
                  <c:v>63</c:v>
                </c:pt>
                <c:pt idx="21">
                  <c:v>3694</c:v>
                </c:pt>
                <c:pt idx="22">
                  <c:v>3255</c:v>
                </c:pt>
                <c:pt idx="23">
                  <c:v>2326</c:v>
                </c:pt>
                <c:pt idx="24">
                  <c:v>1969</c:v>
                </c:pt>
                <c:pt idx="25">
                  <c:v>138</c:v>
                </c:pt>
                <c:pt idx="26">
                  <c:v>0</c:v>
                </c:pt>
                <c:pt idx="27">
                  <c:v>0</c:v>
                </c:pt>
                <c:pt idx="28">
                  <c:v>0</c:v>
                </c:pt>
                <c:pt idx="29">
                  <c:v>0</c:v>
                </c:pt>
                <c:pt idx="30">
                  <c:v>0</c:v>
                </c:pt>
                <c:pt idx="31">
                  <c:v>0</c:v>
                </c:pt>
              </c:numCache>
            </c:numRef>
          </c:val>
          <c:extLst>
            <c:ext xmlns:c16="http://schemas.microsoft.com/office/drawing/2014/chart" uri="{C3380CC4-5D6E-409C-BE32-E72D297353CC}">
              <c16:uniqueId val="{00000000-CA8A-4734-97DC-DD31E2E691DB}"/>
            </c:ext>
          </c:extLst>
        </c:ser>
        <c:ser>
          <c:idx val="1"/>
          <c:order val="1"/>
          <c:tx>
            <c:strRef>
              <c:f>実施件数!$G$2</c:f>
              <c:strCache>
                <c:ptCount val="1"/>
                <c:pt idx="0">
                  <c:v>ワクチン接種</c:v>
                </c:pt>
              </c:strCache>
            </c:strRef>
          </c:tx>
          <c:spPr>
            <a:solidFill>
              <a:schemeClr val="accent4"/>
            </a:solidFill>
            <a:ln>
              <a:solidFill>
                <a:schemeClr val="tx1"/>
              </a:solidFill>
            </a:ln>
            <a:effectLst/>
          </c:spPr>
          <c:invertIfNegative val="0"/>
          <c:cat>
            <c:multiLvlStrRef>
              <c:f>実施件数!$B$6:$C$37</c:f>
              <c:multiLvlStrCache>
                <c:ptCount val="32"/>
                <c:lvl>
                  <c:pt idx="0">
                    <c:v>8</c:v>
                  </c:pt>
                  <c:pt idx="1">
                    <c:v>9</c:v>
                  </c:pt>
                  <c:pt idx="2">
                    <c:v>10</c:v>
                  </c:pt>
                  <c:pt idx="3">
                    <c:v>11</c:v>
                  </c:pt>
                  <c:pt idx="4">
                    <c:v>12</c:v>
                  </c:pt>
                  <c:pt idx="5">
                    <c:v>1</c:v>
                  </c:pt>
                  <c:pt idx="6">
                    <c:v>2</c:v>
                  </c:pt>
                  <c:pt idx="7">
                    <c:v>3</c:v>
                  </c:pt>
                  <c:pt idx="8">
                    <c:v>4</c:v>
                  </c:pt>
                  <c:pt idx="9">
                    <c:v>5</c:v>
                  </c:pt>
                  <c:pt idx="10">
                    <c:v>6</c:v>
                  </c:pt>
                  <c:pt idx="11">
                    <c:v>7</c:v>
                  </c:pt>
                  <c:pt idx="12">
                    <c:v>8</c:v>
                  </c:pt>
                  <c:pt idx="13">
                    <c:v>9</c:v>
                  </c:pt>
                  <c:pt idx="14">
                    <c:v>10</c:v>
                  </c:pt>
                  <c:pt idx="15">
                    <c:v>11</c:v>
                  </c:pt>
                  <c:pt idx="16">
                    <c:v>12</c:v>
                  </c:pt>
                  <c:pt idx="17">
                    <c:v>1</c:v>
                  </c:pt>
                  <c:pt idx="18">
                    <c:v>2</c:v>
                  </c:pt>
                  <c:pt idx="19">
                    <c:v>3</c:v>
                  </c:pt>
                  <c:pt idx="20">
                    <c:v>4</c:v>
                  </c:pt>
                  <c:pt idx="21">
                    <c:v>5</c:v>
                  </c:pt>
                  <c:pt idx="22">
                    <c:v>6</c:v>
                  </c:pt>
                  <c:pt idx="23">
                    <c:v>7</c:v>
                  </c:pt>
                  <c:pt idx="24">
                    <c:v>8</c:v>
                  </c:pt>
                  <c:pt idx="25">
                    <c:v>9</c:v>
                  </c:pt>
                  <c:pt idx="26">
                    <c:v>10</c:v>
                  </c:pt>
                  <c:pt idx="27">
                    <c:v>11</c:v>
                  </c:pt>
                  <c:pt idx="28">
                    <c:v>12</c:v>
                  </c:pt>
                  <c:pt idx="29">
                    <c:v>1</c:v>
                  </c:pt>
                  <c:pt idx="30">
                    <c:v>2</c:v>
                  </c:pt>
                  <c:pt idx="31">
                    <c:v>3</c:v>
                  </c:pt>
                </c:lvl>
                <c:lvl>
                  <c:pt idx="0">
                    <c:v>2018</c:v>
                  </c:pt>
                  <c:pt idx="5">
                    <c:v>2019</c:v>
                  </c:pt>
                  <c:pt idx="17">
                    <c:v>2020</c:v>
                  </c:pt>
                  <c:pt idx="29">
                    <c:v>2021</c:v>
                  </c:pt>
                </c:lvl>
              </c:multiLvlStrCache>
            </c:multiLvlStrRef>
          </c:cat>
          <c:val>
            <c:numRef>
              <c:f>実施件数!$G$6:$G$37</c:f>
              <c:numCache>
                <c:formatCode>General</c:formatCode>
                <c:ptCount val="32"/>
                <c:pt idx="0">
                  <c:v>0</c:v>
                </c:pt>
                <c:pt idx="1">
                  <c:v>0</c:v>
                </c:pt>
                <c:pt idx="2">
                  <c:v>0</c:v>
                </c:pt>
                <c:pt idx="3">
                  <c:v>0</c:v>
                </c:pt>
                <c:pt idx="4">
                  <c:v>0</c:v>
                </c:pt>
                <c:pt idx="5">
                  <c:v>0</c:v>
                </c:pt>
                <c:pt idx="6">
                  <c:v>0</c:v>
                </c:pt>
                <c:pt idx="7">
                  <c:v>0</c:v>
                </c:pt>
                <c:pt idx="8">
                  <c:v>1</c:v>
                </c:pt>
                <c:pt idx="9">
                  <c:v>0</c:v>
                </c:pt>
                <c:pt idx="10">
                  <c:v>303</c:v>
                </c:pt>
                <c:pt idx="11">
                  <c:v>352</c:v>
                </c:pt>
                <c:pt idx="12">
                  <c:v>248</c:v>
                </c:pt>
                <c:pt idx="13">
                  <c:v>163</c:v>
                </c:pt>
                <c:pt idx="14">
                  <c:v>134</c:v>
                </c:pt>
                <c:pt idx="15">
                  <c:v>169</c:v>
                </c:pt>
                <c:pt idx="16">
                  <c:v>171</c:v>
                </c:pt>
                <c:pt idx="17">
                  <c:v>117</c:v>
                </c:pt>
                <c:pt idx="18">
                  <c:v>152</c:v>
                </c:pt>
                <c:pt idx="19">
                  <c:v>216</c:v>
                </c:pt>
                <c:pt idx="20">
                  <c:v>54</c:v>
                </c:pt>
                <c:pt idx="21">
                  <c:v>387</c:v>
                </c:pt>
                <c:pt idx="22">
                  <c:v>788</c:v>
                </c:pt>
                <c:pt idx="23">
                  <c:v>572</c:v>
                </c:pt>
                <c:pt idx="24">
                  <c:v>439</c:v>
                </c:pt>
                <c:pt idx="25">
                  <c:v>6</c:v>
                </c:pt>
                <c:pt idx="26">
                  <c:v>0</c:v>
                </c:pt>
                <c:pt idx="27">
                  <c:v>0</c:v>
                </c:pt>
                <c:pt idx="28">
                  <c:v>0</c:v>
                </c:pt>
                <c:pt idx="29">
                  <c:v>0</c:v>
                </c:pt>
                <c:pt idx="30">
                  <c:v>0</c:v>
                </c:pt>
                <c:pt idx="31">
                  <c:v>0</c:v>
                </c:pt>
              </c:numCache>
            </c:numRef>
          </c:val>
          <c:extLst>
            <c:ext xmlns:c16="http://schemas.microsoft.com/office/drawing/2014/chart" uri="{C3380CC4-5D6E-409C-BE32-E72D297353CC}">
              <c16:uniqueId val="{00000001-CA8A-4734-97DC-DD31E2E691DB}"/>
            </c:ext>
          </c:extLst>
        </c:ser>
        <c:dLbls>
          <c:showLegendKey val="0"/>
          <c:showVal val="0"/>
          <c:showCatName val="0"/>
          <c:showSerName val="0"/>
          <c:showPercent val="0"/>
          <c:showBubbleSize val="0"/>
        </c:dLbls>
        <c:gapWidth val="120"/>
        <c:overlap val="-60"/>
        <c:axId val="193892064"/>
        <c:axId val="2092935424"/>
      </c:barChart>
      <c:catAx>
        <c:axId val="193892064"/>
        <c:scaling>
          <c:orientation val="minMax"/>
        </c:scaling>
        <c:delete val="0"/>
        <c:axPos val="b"/>
        <c:numFmt formatCode="General" sourceLinked="1"/>
        <c:majorTickMark val="none"/>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2092935424"/>
        <c:crosses val="autoZero"/>
        <c:auto val="1"/>
        <c:lblAlgn val="ctr"/>
        <c:lblOffset val="100"/>
        <c:noMultiLvlLbl val="0"/>
      </c:catAx>
      <c:valAx>
        <c:axId val="2092935424"/>
        <c:scaling>
          <c:orientation val="minMax"/>
          <c:max val="4000"/>
        </c:scaling>
        <c:delete val="0"/>
        <c:axPos val="l"/>
        <c:majorGridlines>
          <c:spPr>
            <a:ln w="6350" cap="flat" cmpd="sng" algn="ctr">
              <a:solidFill>
                <a:schemeClr val="bg1">
                  <a:lumMod val="50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193892064"/>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b="1">
          <a:solidFill>
            <a:sysClr val="windowText" lastClr="000000"/>
          </a:solidFill>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'千葉市 性別年代別 実施件数'!$C$4</c:f>
              <c:strCache>
                <c:ptCount val="1"/>
                <c:pt idx="0">
                  <c:v>男</c:v>
                </c:pt>
              </c:strCache>
            </c:strRef>
          </c:tx>
          <c:spPr>
            <a:solidFill>
              <a:schemeClr val="accent1"/>
            </a:solidFill>
            <a:ln>
              <a:solidFill>
                <a:schemeClr val="tx1"/>
              </a:solidFill>
            </a:ln>
            <a:effectLst/>
          </c:spPr>
          <c:invertIfNegative val="0"/>
          <c:cat>
            <c:strRef>
              <c:f>'千葉市 性別年代別 実施件数'!$B$8:$B$15</c:f>
              <c:strCache>
                <c:ptCount val="8"/>
                <c:pt idx="0">
                  <c:v>～9歳</c:v>
                </c:pt>
                <c:pt idx="1">
                  <c:v>10代</c:v>
                </c:pt>
                <c:pt idx="2">
                  <c:v>20代</c:v>
                </c:pt>
                <c:pt idx="3">
                  <c:v>30代</c:v>
                </c:pt>
                <c:pt idx="4">
                  <c:v>40代</c:v>
                </c:pt>
                <c:pt idx="5">
                  <c:v>50代</c:v>
                </c:pt>
                <c:pt idx="6">
                  <c:v>60代</c:v>
                </c:pt>
                <c:pt idx="7">
                  <c:v>70歳～</c:v>
                </c:pt>
              </c:strCache>
            </c:strRef>
          </c:cat>
          <c:val>
            <c:numRef>
              <c:f>'千葉市 性別年代別 実施件数'!$C$8:$C$15</c:f>
              <c:numCache>
                <c:formatCode>General</c:formatCode>
                <c:ptCount val="8"/>
                <c:pt idx="0">
                  <c:v>5</c:v>
                </c:pt>
                <c:pt idx="1">
                  <c:v>10</c:v>
                </c:pt>
                <c:pt idx="2">
                  <c:v>672</c:v>
                </c:pt>
                <c:pt idx="3">
                  <c:v>2027</c:v>
                </c:pt>
                <c:pt idx="4">
                  <c:v>788</c:v>
                </c:pt>
                <c:pt idx="5">
                  <c:v>312</c:v>
                </c:pt>
                <c:pt idx="6">
                  <c:v>78</c:v>
                </c:pt>
                <c:pt idx="7">
                  <c:v>41</c:v>
                </c:pt>
              </c:numCache>
            </c:numRef>
          </c:val>
          <c:extLst>
            <c:ext xmlns:c16="http://schemas.microsoft.com/office/drawing/2014/chart" uri="{C3380CC4-5D6E-409C-BE32-E72D297353CC}">
              <c16:uniqueId val="{00000000-D337-421A-AE7F-B9747B5D3462}"/>
            </c:ext>
          </c:extLst>
        </c:ser>
        <c:ser>
          <c:idx val="1"/>
          <c:order val="1"/>
          <c:tx>
            <c:strRef>
              <c:f>'千葉市 性別年代別 実施件数'!$D$4</c:f>
              <c:strCache>
                <c:ptCount val="1"/>
                <c:pt idx="0">
                  <c:v>女</c:v>
                </c:pt>
              </c:strCache>
            </c:strRef>
          </c:tx>
          <c:spPr>
            <a:solidFill>
              <a:schemeClr val="accent2"/>
            </a:solidFill>
            <a:ln>
              <a:solidFill>
                <a:schemeClr val="tx1"/>
              </a:solidFill>
            </a:ln>
            <a:effectLst/>
          </c:spPr>
          <c:invertIfNegative val="0"/>
          <c:cat>
            <c:strRef>
              <c:f>'千葉市 性別年代別 実施件数'!$B$8:$B$15</c:f>
              <c:strCache>
                <c:ptCount val="8"/>
                <c:pt idx="0">
                  <c:v>～9歳</c:v>
                </c:pt>
                <c:pt idx="1">
                  <c:v>10代</c:v>
                </c:pt>
                <c:pt idx="2">
                  <c:v>20代</c:v>
                </c:pt>
                <c:pt idx="3">
                  <c:v>30代</c:v>
                </c:pt>
                <c:pt idx="4">
                  <c:v>40代</c:v>
                </c:pt>
                <c:pt idx="5">
                  <c:v>50代</c:v>
                </c:pt>
                <c:pt idx="6">
                  <c:v>60代</c:v>
                </c:pt>
                <c:pt idx="7">
                  <c:v>70歳～</c:v>
                </c:pt>
              </c:strCache>
            </c:strRef>
          </c:cat>
          <c:val>
            <c:numRef>
              <c:f>'千葉市 性別年代別 実施件数'!$D$8:$D$15</c:f>
              <c:numCache>
                <c:formatCode>General</c:formatCode>
                <c:ptCount val="8"/>
                <c:pt idx="0">
                  <c:v>12</c:v>
                </c:pt>
                <c:pt idx="1">
                  <c:v>32</c:v>
                </c:pt>
                <c:pt idx="2">
                  <c:v>1150</c:v>
                </c:pt>
                <c:pt idx="3">
                  <c:v>1745</c:v>
                </c:pt>
                <c:pt idx="4">
                  <c:v>467</c:v>
                </c:pt>
                <c:pt idx="5">
                  <c:v>148</c:v>
                </c:pt>
                <c:pt idx="6">
                  <c:v>60</c:v>
                </c:pt>
                <c:pt idx="7">
                  <c:v>16</c:v>
                </c:pt>
              </c:numCache>
            </c:numRef>
          </c:val>
          <c:extLst>
            <c:ext xmlns:c16="http://schemas.microsoft.com/office/drawing/2014/chart" uri="{C3380CC4-5D6E-409C-BE32-E72D297353CC}">
              <c16:uniqueId val="{00000001-D337-421A-AE7F-B9747B5D3462}"/>
            </c:ext>
          </c:extLst>
        </c:ser>
        <c:dLbls>
          <c:showLegendKey val="0"/>
          <c:showVal val="0"/>
          <c:showCatName val="0"/>
          <c:showSerName val="0"/>
          <c:showPercent val="0"/>
          <c:showBubbleSize val="0"/>
        </c:dLbls>
        <c:gapWidth val="77"/>
        <c:axId val="71836672"/>
        <c:axId val="81799712"/>
      </c:barChart>
      <c:catAx>
        <c:axId val="71836672"/>
        <c:scaling>
          <c:orientation val="minMax"/>
        </c:scaling>
        <c:delete val="1"/>
        <c:axPos val="b"/>
        <c:numFmt formatCode="General" sourceLinked="1"/>
        <c:majorTickMark val="none"/>
        <c:minorTickMark val="none"/>
        <c:tickLblPos val="nextTo"/>
        <c:crossAx val="81799712"/>
        <c:crosses val="autoZero"/>
        <c:auto val="1"/>
        <c:lblAlgn val="ctr"/>
        <c:lblOffset val="100"/>
        <c:noMultiLvlLbl val="0"/>
      </c:catAx>
      <c:valAx>
        <c:axId val="81799712"/>
        <c:scaling>
          <c:orientation val="minMax"/>
        </c:scaling>
        <c:delete val="0"/>
        <c:axPos val="l"/>
        <c:majorGridlines>
          <c:spPr>
            <a:ln w="6350" cap="flat" cmpd="sng" algn="ctr">
              <a:solidFill>
                <a:schemeClr val="bg1">
                  <a:lumMod val="50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71836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ysClr val="windowText" lastClr="000000"/>
          </a:solidFill>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'千葉市 性別年代別 実施件数'!$E$4</c:f>
              <c:strCache>
                <c:ptCount val="1"/>
                <c:pt idx="0">
                  <c:v>男</c:v>
                </c:pt>
              </c:strCache>
            </c:strRef>
          </c:tx>
          <c:spPr>
            <a:solidFill>
              <a:schemeClr val="accent1"/>
            </a:solidFill>
            <a:ln>
              <a:solidFill>
                <a:schemeClr val="tx1"/>
              </a:solidFill>
            </a:ln>
            <a:effectLst/>
          </c:spPr>
          <c:invertIfNegative val="0"/>
          <c:cat>
            <c:strRef>
              <c:f>'千葉市 性別年代別 実施件数'!$B$8:$B$15</c:f>
              <c:strCache>
                <c:ptCount val="8"/>
                <c:pt idx="0">
                  <c:v>～9歳</c:v>
                </c:pt>
                <c:pt idx="1">
                  <c:v>10代</c:v>
                </c:pt>
                <c:pt idx="2">
                  <c:v>20代</c:v>
                </c:pt>
                <c:pt idx="3">
                  <c:v>30代</c:v>
                </c:pt>
                <c:pt idx="4">
                  <c:v>40代</c:v>
                </c:pt>
                <c:pt idx="5">
                  <c:v>50代</c:v>
                </c:pt>
                <c:pt idx="6">
                  <c:v>60代</c:v>
                </c:pt>
                <c:pt idx="7">
                  <c:v>70歳～</c:v>
                </c:pt>
              </c:strCache>
            </c:strRef>
          </c:cat>
          <c:val>
            <c:numRef>
              <c:f>'千葉市 性別年代別 実施件数'!$E$8:$E$15</c:f>
              <c:numCache>
                <c:formatCode>General</c:formatCode>
                <c:ptCount val="8"/>
                <c:pt idx="0">
                  <c:v>4</c:v>
                </c:pt>
                <c:pt idx="1">
                  <c:v>18</c:v>
                </c:pt>
                <c:pt idx="2">
                  <c:v>334</c:v>
                </c:pt>
                <c:pt idx="3">
                  <c:v>605</c:v>
                </c:pt>
                <c:pt idx="4">
                  <c:v>577</c:v>
                </c:pt>
                <c:pt idx="5">
                  <c:v>222</c:v>
                </c:pt>
                <c:pt idx="6">
                  <c:v>31</c:v>
                </c:pt>
                <c:pt idx="7">
                  <c:v>12</c:v>
                </c:pt>
              </c:numCache>
            </c:numRef>
          </c:val>
          <c:extLst>
            <c:ext xmlns:c16="http://schemas.microsoft.com/office/drawing/2014/chart" uri="{C3380CC4-5D6E-409C-BE32-E72D297353CC}">
              <c16:uniqueId val="{00000000-EB0B-469A-8FBB-606042B65E3E}"/>
            </c:ext>
          </c:extLst>
        </c:ser>
        <c:ser>
          <c:idx val="1"/>
          <c:order val="1"/>
          <c:tx>
            <c:strRef>
              <c:f>'千葉市 性別年代別 実施件数'!$F$4</c:f>
              <c:strCache>
                <c:ptCount val="1"/>
                <c:pt idx="0">
                  <c:v>女</c:v>
                </c:pt>
              </c:strCache>
            </c:strRef>
          </c:tx>
          <c:spPr>
            <a:solidFill>
              <a:schemeClr val="accent2"/>
            </a:solidFill>
            <a:ln>
              <a:solidFill>
                <a:schemeClr val="tx1"/>
              </a:solidFill>
            </a:ln>
            <a:effectLst/>
          </c:spPr>
          <c:invertIfNegative val="0"/>
          <c:cat>
            <c:strRef>
              <c:f>'千葉市 性別年代別 実施件数'!$B$8:$B$15</c:f>
              <c:strCache>
                <c:ptCount val="8"/>
                <c:pt idx="0">
                  <c:v>～9歳</c:v>
                </c:pt>
                <c:pt idx="1">
                  <c:v>10代</c:v>
                </c:pt>
                <c:pt idx="2">
                  <c:v>20代</c:v>
                </c:pt>
                <c:pt idx="3">
                  <c:v>30代</c:v>
                </c:pt>
                <c:pt idx="4">
                  <c:v>40代</c:v>
                </c:pt>
                <c:pt idx="5">
                  <c:v>50代</c:v>
                </c:pt>
                <c:pt idx="6">
                  <c:v>60代</c:v>
                </c:pt>
                <c:pt idx="7">
                  <c:v>70歳～</c:v>
                </c:pt>
              </c:strCache>
            </c:strRef>
          </c:cat>
          <c:val>
            <c:numRef>
              <c:f>'千葉市 性別年代別 実施件数'!$F$8:$F$15</c:f>
              <c:numCache>
                <c:formatCode>General</c:formatCode>
                <c:ptCount val="8"/>
                <c:pt idx="0">
                  <c:v>9</c:v>
                </c:pt>
                <c:pt idx="1">
                  <c:v>103</c:v>
                </c:pt>
                <c:pt idx="2">
                  <c:v>1174</c:v>
                </c:pt>
                <c:pt idx="3">
                  <c:v>1436</c:v>
                </c:pt>
                <c:pt idx="4">
                  <c:v>206</c:v>
                </c:pt>
                <c:pt idx="5">
                  <c:v>82</c:v>
                </c:pt>
                <c:pt idx="6">
                  <c:v>22</c:v>
                </c:pt>
                <c:pt idx="7">
                  <c:v>4</c:v>
                </c:pt>
              </c:numCache>
            </c:numRef>
          </c:val>
          <c:extLst>
            <c:ext xmlns:c16="http://schemas.microsoft.com/office/drawing/2014/chart" uri="{C3380CC4-5D6E-409C-BE32-E72D297353CC}">
              <c16:uniqueId val="{00000001-EB0B-469A-8FBB-606042B65E3E}"/>
            </c:ext>
          </c:extLst>
        </c:ser>
        <c:dLbls>
          <c:showLegendKey val="0"/>
          <c:showVal val="0"/>
          <c:showCatName val="0"/>
          <c:showSerName val="0"/>
          <c:showPercent val="0"/>
          <c:showBubbleSize val="0"/>
        </c:dLbls>
        <c:gapWidth val="77"/>
        <c:axId val="71836672"/>
        <c:axId val="81799712"/>
      </c:barChart>
      <c:catAx>
        <c:axId val="71836672"/>
        <c:scaling>
          <c:orientation val="minMax"/>
        </c:scaling>
        <c:delete val="1"/>
        <c:axPos val="b"/>
        <c:numFmt formatCode="General" sourceLinked="1"/>
        <c:majorTickMark val="none"/>
        <c:minorTickMark val="none"/>
        <c:tickLblPos val="nextTo"/>
        <c:crossAx val="81799712"/>
        <c:crosses val="autoZero"/>
        <c:auto val="1"/>
        <c:lblAlgn val="ctr"/>
        <c:lblOffset val="100"/>
        <c:noMultiLvlLbl val="0"/>
      </c:catAx>
      <c:valAx>
        <c:axId val="81799712"/>
        <c:scaling>
          <c:orientation val="minMax"/>
          <c:max val="2500"/>
        </c:scaling>
        <c:delete val="0"/>
        <c:axPos val="l"/>
        <c:majorGridlines>
          <c:spPr>
            <a:ln w="6350" cap="flat" cmpd="sng" algn="ctr">
              <a:solidFill>
                <a:schemeClr val="bg1">
                  <a:lumMod val="50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71836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ysClr val="windowText" lastClr="000000"/>
          </a:solidFill>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74F4-4F52-A0CE-C91A8E3CC0FE}"/>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74F4-4F52-A0CE-C91A8E3CC0FE}"/>
              </c:ext>
            </c:extLst>
          </c:dPt>
          <c:dPt>
            <c:idx val="2"/>
            <c:bubble3D val="0"/>
            <c:spPr>
              <a:solidFill>
                <a:srgbClr val="FF66FF"/>
              </a:solidFill>
              <a:ln w="19050">
                <a:solidFill>
                  <a:schemeClr val="lt1"/>
                </a:solidFill>
              </a:ln>
              <a:effectLst/>
            </c:spPr>
            <c:extLst>
              <c:ext xmlns:c16="http://schemas.microsoft.com/office/drawing/2014/chart" uri="{C3380CC4-5D6E-409C-BE32-E72D297353CC}">
                <c16:uniqueId val="{00000005-74F4-4F52-A0CE-C91A8E3CC0FE}"/>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74F4-4F52-A0CE-C91A8E3CC0FE}"/>
              </c:ext>
            </c:extLst>
          </c:dPt>
          <c:dLbls>
            <c:dLbl>
              <c:idx val="1"/>
              <c:layout>
                <c:manualLayout>
                  <c:x val="8.5373078294624719E-2"/>
                  <c:y val="-7.523153387983985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4F4-4F52-A0CE-C91A8E3CC0FE}"/>
                </c:ext>
              </c:extLst>
            </c:dLbl>
            <c:dLbl>
              <c:idx val="2"/>
              <c:layout>
                <c:manualLayout>
                  <c:x val="0.12748955029401396"/>
                  <c:y val="0.2038842420867420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4F4-4F52-A0CE-C91A8E3CC0FE}"/>
                </c:ext>
              </c:extLst>
            </c:dLbl>
            <c:dLbl>
              <c:idx val="3"/>
              <c:layout>
                <c:manualLayout>
                  <c:x val="7.8328873188621709E-2"/>
                  <c:y val="1.925678631391396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4F4-4F52-A0CE-C91A8E3CC0FE}"/>
                </c:ext>
              </c:extLst>
            </c:dLbl>
            <c:spPr>
              <a:noFill/>
              <a:ln>
                <a:noFill/>
              </a:ln>
              <a:effectLst/>
            </c:spPr>
            <c:txPr>
              <a:bodyPr rot="0" spcFirstLastPara="1" vertOverflow="ellipsis" vert="horz" wrap="none" anchor="ctr" anchorCtr="1"/>
              <a:lstStyle/>
              <a:p>
                <a:pPr>
                  <a:defRPr sz="2400" b="1" i="0" u="none" strike="noStrike" kern="1200" baseline="0">
                    <a:solidFill>
                      <a:sysClr val="windowText" lastClr="000000"/>
                    </a:solidFill>
                    <a:latin typeface="+mn-lt"/>
                    <a:ea typeface="+mn-ea"/>
                    <a:cs typeface="+mn-cs"/>
                  </a:defRPr>
                </a:pPr>
                <a:endParaRPr lang="ja-JP"/>
              </a:p>
            </c:txPr>
            <c:dLblPos val="ct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千葉市事業の特徴!$B$4:$B$7</c:f>
              <c:strCache>
                <c:ptCount val="4"/>
                <c:pt idx="0">
                  <c:v>内科</c:v>
                </c:pt>
                <c:pt idx="1">
                  <c:v>小児科</c:v>
                </c:pt>
                <c:pt idx="2">
                  <c:v>産婦人科</c:v>
                </c:pt>
                <c:pt idx="3">
                  <c:v>その他</c:v>
                </c:pt>
              </c:strCache>
            </c:strRef>
          </c:cat>
          <c:val>
            <c:numRef>
              <c:f>千葉市事業の特徴!$C$4:$C$7</c:f>
              <c:numCache>
                <c:formatCode>General</c:formatCode>
                <c:ptCount val="4"/>
                <c:pt idx="0">
                  <c:v>4868</c:v>
                </c:pt>
                <c:pt idx="1">
                  <c:v>704</c:v>
                </c:pt>
                <c:pt idx="2">
                  <c:v>1577</c:v>
                </c:pt>
                <c:pt idx="3">
                  <c:v>418</c:v>
                </c:pt>
              </c:numCache>
            </c:numRef>
          </c:val>
          <c:extLst>
            <c:ext xmlns:c16="http://schemas.microsoft.com/office/drawing/2014/chart" uri="{C3380CC4-5D6E-409C-BE32-E72D297353CC}">
              <c16:uniqueId val="{00000008-74F4-4F52-A0CE-C91A8E3CC0FE}"/>
            </c:ext>
          </c:extLst>
        </c:ser>
        <c:dLbls>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b="1"/>
      </a:pPr>
      <a:endParaRPr lang="ja-JP"/>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B4C7E7"/>
              </a:solidFill>
              <a:ln w="19050">
                <a:solidFill>
                  <a:schemeClr val="lt1"/>
                </a:solidFill>
              </a:ln>
              <a:effectLst/>
            </c:spPr>
            <c:extLst>
              <c:ext xmlns:c16="http://schemas.microsoft.com/office/drawing/2014/chart" uri="{C3380CC4-5D6E-409C-BE32-E72D297353CC}">
                <c16:uniqueId val="{00000001-52C4-4ECC-963C-DC81546C7D23}"/>
              </c:ext>
            </c:extLst>
          </c:dPt>
          <c:dPt>
            <c:idx val="1"/>
            <c:bubble3D val="0"/>
            <c:spPr>
              <a:solidFill>
                <a:srgbClr val="FF66FF"/>
              </a:solidFill>
              <a:ln w="19050">
                <a:solidFill>
                  <a:schemeClr val="lt1"/>
                </a:solidFill>
              </a:ln>
              <a:effectLst/>
            </c:spPr>
            <c:extLst>
              <c:ext xmlns:c16="http://schemas.microsoft.com/office/drawing/2014/chart" uri="{C3380CC4-5D6E-409C-BE32-E72D297353CC}">
                <c16:uniqueId val="{00000003-52C4-4ECC-963C-DC81546C7D23}"/>
              </c:ext>
            </c:extLst>
          </c:dPt>
          <c:dPt>
            <c:idx val="2"/>
            <c:bubble3D val="0"/>
            <c:spPr>
              <a:solidFill>
                <a:srgbClr val="FFE699"/>
              </a:solidFill>
              <a:ln w="19050">
                <a:solidFill>
                  <a:schemeClr val="lt1"/>
                </a:solidFill>
              </a:ln>
              <a:effectLst/>
            </c:spPr>
            <c:extLst>
              <c:ext xmlns:c16="http://schemas.microsoft.com/office/drawing/2014/chart" uri="{C3380CC4-5D6E-409C-BE32-E72D297353CC}">
                <c16:uniqueId val="{00000005-52C4-4ECC-963C-DC81546C7D23}"/>
              </c:ext>
            </c:extLst>
          </c:dPt>
          <c:dPt>
            <c:idx val="3"/>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52C4-4ECC-963C-DC81546C7D23}"/>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52C4-4ECC-963C-DC81546C7D23}"/>
              </c:ext>
            </c:extLst>
          </c:dPt>
          <c:dPt>
            <c:idx val="5"/>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B-52C4-4ECC-963C-DC81546C7D23}"/>
              </c:ext>
            </c:extLst>
          </c:dPt>
          <c:dLbls>
            <c:dLbl>
              <c:idx val="0"/>
              <c:layout>
                <c:manualLayout>
                  <c:x val="-0.10743534697060489"/>
                  <c:y val="8.78769027548729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2C4-4ECC-963C-DC81546C7D23}"/>
                </c:ext>
              </c:extLst>
            </c:dLbl>
            <c:dLbl>
              <c:idx val="1"/>
              <c:layout>
                <c:manualLayout>
                  <c:x val="0.23567914733271289"/>
                  <c:y val="-0.112376528591438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2C4-4ECC-963C-DC81546C7D23}"/>
                </c:ext>
              </c:extLst>
            </c:dLbl>
            <c:dLbl>
              <c:idx val="2"/>
              <c:layout>
                <c:manualLayout>
                  <c:x val="9.681577590364783E-2"/>
                  <c:y val="2.312592594088728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2C4-4ECC-963C-DC81546C7D23}"/>
                </c:ext>
              </c:extLst>
            </c:dLbl>
            <c:dLbl>
              <c:idx val="3"/>
              <c:delete val="1"/>
              <c:extLst>
                <c:ext xmlns:c15="http://schemas.microsoft.com/office/drawing/2012/chart" uri="{CE6537A1-D6FC-4f65-9D91-7224C49458BB}">
                  <c15:layout>
                    <c:manualLayout>
                      <c:w val="0.58623487441827382"/>
                      <c:h val="0.19968562192426043"/>
                    </c:manualLayout>
                  </c15:layout>
                </c:ext>
                <c:ext xmlns:c16="http://schemas.microsoft.com/office/drawing/2014/chart" uri="{C3380CC4-5D6E-409C-BE32-E72D297353CC}">
                  <c16:uniqueId val="{00000007-52C4-4ECC-963C-DC81546C7D23}"/>
                </c:ext>
              </c:extLst>
            </c:dLbl>
            <c:dLbl>
              <c:idx val="4"/>
              <c:layout>
                <c:manualLayout>
                  <c:x val="0.15985362207424439"/>
                  <c:y val="0.1045052105161637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2C4-4ECC-963C-DC81546C7D23}"/>
                </c:ext>
              </c:extLst>
            </c:dLbl>
            <c:dLbl>
              <c:idx val="5"/>
              <c:delete val="1"/>
              <c:extLst>
                <c:ext xmlns:c15="http://schemas.microsoft.com/office/drawing/2012/chart" uri="{CE6537A1-D6FC-4f65-9D91-7224C49458BB}"/>
                <c:ext xmlns:c16="http://schemas.microsoft.com/office/drawing/2014/chart" uri="{C3380CC4-5D6E-409C-BE32-E72D297353CC}">
                  <c16:uniqueId val="{0000000B-52C4-4ECC-963C-DC81546C7D23}"/>
                </c:ext>
              </c:extLst>
            </c:dLbl>
            <c:spPr>
              <a:noFill/>
              <a:ln>
                <a:noFill/>
              </a:ln>
              <a:effectLst/>
            </c:spPr>
            <c:txPr>
              <a:bodyPr rot="0" spcFirstLastPara="1" vertOverflow="ellipsis" horzOverflow="clip" vert="horz" wrap="none" lIns="36576" tIns="18288" rIns="36576" bIns="18288" anchor="ctr" anchorCtr="1">
                <a:spAutoFit/>
              </a:bodyPr>
              <a:lstStyle/>
              <a:p>
                <a:pPr>
                  <a:defRPr sz="2400" b="1" i="0" u="none" strike="noStrike" kern="1200" baseline="0">
                    <a:solidFill>
                      <a:sysClr val="windowText" lastClr="000000"/>
                    </a:solidFill>
                    <a:latin typeface="+mn-lt"/>
                    <a:ea typeface="+mn-ea"/>
                    <a:cs typeface="+mn-cs"/>
                  </a:defRPr>
                </a:pPr>
                <a:endParaRPr lang="ja-JP"/>
              </a:p>
            </c:txPr>
            <c:dLblPos val="ct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千葉市事業の特徴!$B$13:$B$18</c:f>
              <c:strCache>
                <c:ptCount val="6"/>
                <c:pt idx="0">
                  <c:v>千葉市事業</c:v>
                </c:pt>
                <c:pt idx="1">
                  <c:v>妊婦健診</c:v>
                </c:pt>
                <c:pt idx="2">
                  <c:v>自費検査</c:v>
                </c:pt>
                <c:pt idx="3">
                  <c:v>県や他の自治体助成</c:v>
                </c:pt>
                <c:pt idx="4">
                  <c:v>その他</c:v>
                </c:pt>
                <c:pt idx="5">
                  <c:v>未記載</c:v>
                </c:pt>
              </c:strCache>
            </c:strRef>
          </c:cat>
          <c:val>
            <c:numRef>
              <c:f>千葉市事業の特徴!$C$13:$C$18</c:f>
              <c:numCache>
                <c:formatCode>General</c:formatCode>
                <c:ptCount val="6"/>
                <c:pt idx="0">
                  <c:v>2280</c:v>
                </c:pt>
                <c:pt idx="1">
                  <c:v>1145</c:v>
                </c:pt>
                <c:pt idx="2">
                  <c:v>434</c:v>
                </c:pt>
                <c:pt idx="3">
                  <c:v>107</c:v>
                </c:pt>
                <c:pt idx="4">
                  <c:v>864</c:v>
                </c:pt>
                <c:pt idx="5">
                  <c:v>24</c:v>
                </c:pt>
              </c:numCache>
            </c:numRef>
          </c:val>
          <c:extLst>
            <c:ext xmlns:c16="http://schemas.microsoft.com/office/drawing/2014/chart" uri="{C3380CC4-5D6E-409C-BE32-E72D297353CC}">
              <c16:uniqueId val="{0000000C-52C4-4ECC-963C-DC81546C7D23}"/>
            </c:ext>
          </c:extLst>
        </c:ser>
        <c:dLbls>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b="1"/>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74F4-4F52-A0CE-C91A8E3CC0FE}"/>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74F4-4F52-A0CE-C91A8E3CC0FE}"/>
              </c:ext>
            </c:extLst>
          </c:dPt>
          <c:dPt>
            <c:idx val="2"/>
            <c:bubble3D val="0"/>
            <c:spPr>
              <a:solidFill>
                <a:srgbClr val="FF66FF"/>
              </a:solidFill>
              <a:ln w="19050">
                <a:solidFill>
                  <a:schemeClr val="lt1"/>
                </a:solidFill>
              </a:ln>
              <a:effectLst/>
            </c:spPr>
            <c:extLst>
              <c:ext xmlns:c16="http://schemas.microsoft.com/office/drawing/2014/chart" uri="{C3380CC4-5D6E-409C-BE32-E72D297353CC}">
                <c16:uniqueId val="{00000005-74F4-4F52-A0CE-C91A8E3CC0FE}"/>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74F4-4F52-A0CE-C91A8E3CC0FE}"/>
              </c:ext>
            </c:extLst>
          </c:dPt>
          <c:dLbls>
            <c:dLbl>
              <c:idx val="1"/>
              <c:layout>
                <c:manualLayout>
                  <c:x val="8.5373078294624719E-2"/>
                  <c:y val="-7.523153387983985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4F4-4F52-A0CE-C91A8E3CC0FE}"/>
                </c:ext>
              </c:extLst>
            </c:dLbl>
            <c:dLbl>
              <c:idx val="2"/>
              <c:layout>
                <c:manualLayout>
                  <c:x val="0.12748955029401396"/>
                  <c:y val="0.2038842420867420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74F4-4F52-A0CE-C91A8E3CC0FE}"/>
                </c:ext>
              </c:extLst>
            </c:dLbl>
            <c:dLbl>
              <c:idx val="3"/>
              <c:layout>
                <c:manualLayout>
                  <c:x val="7.8328873188621709E-2"/>
                  <c:y val="1.925678631391396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74F4-4F52-A0CE-C91A8E3CC0FE}"/>
                </c:ext>
              </c:extLst>
            </c:dLbl>
            <c:spPr>
              <a:noFill/>
              <a:ln>
                <a:noFill/>
              </a:ln>
              <a:effectLst/>
            </c:spPr>
            <c:txPr>
              <a:bodyPr rot="0" spcFirstLastPara="1" vertOverflow="ellipsis" vert="horz" wrap="none" anchor="ctr" anchorCtr="1"/>
              <a:lstStyle/>
              <a:p>
                <a:pPr>
                  <a:defRPr sz="2400" b="1" i="0" u="none" strike="noStrike" kern="1200" baseline="0">
                    <a:solidFill>
                      <a:sysClr val="windowText" lastClr="000000"/>
                    </a:solidFill>
                    <a:latin typeface="+mn-lt"/>
                    <a:ea typeface="+mn-ea"/>
                    <a:cs typeface="+mn-cs"/>
                  </a:defRPr>
                </a:pPr>
                <a:endParaRPr lang="ja-JP"/>
              </a:p>
            </c:txPr>
            <c:dLblPos val="ct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千葉市事業の特徴!$B$4:$B$7</c:f>
              <c:strCache>
                <c:ptCount val="4"/>
                <c:pt idx="0">
                  <c:v>内科</c:v>
                </c:pt>
                <c:pt idx="1">
                  <c:v>小児科</c:v>
                </c:pt>
                <c:pt idx="2">
                  <c:v>産婦人科</c:v>
                </c:pt>
                <c:pt idx="3">
                  <c:v>その他</c:v>
                </c:pt>
              </c:strCache>
            </c:strRef>
          </c:cat>
          <c:val>
            <c:numRef>
              <c:f>千葉市事業の特徴!$C$4:$C$7</c:f>
              <c:numCache>
                <c:formatCode>General</c:formatCode>
                <c:ptCount val="4"/>
                <c:pt idx="0">
                  <c:v>4868</c:v>
                </c:pt>
                <c:pt idx="1">
                  <c:v>704</c:v>
                </c:pt>
                <c:pt idx="2">
                  <c:v>1577</c:v>
                </c:pt>
                <c:pt idx="3">
                  <c:v>418</c:v>
                </c:pt>
              </c:numCache>
            </c:numRef>
          </c:val>
          <c:extLst>
            <c:ext xmlns:c16="http://schemas.microsoft.com/office/drawing/2014/chart" uri="{C3380CC4-5D6E-409C-BE32-E72D297353CC}">
              <c16:uniqueId val="{00000008-74F4-4F52-A0CE-C91A8E3CC0FE}"/>
            </c:ext>
          </c:extLst>
        </c:ser>
        <c:dLbls>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b="1"/>
      </a:pPr>
      <a:endParaRPr lang="ja-JP"/>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B4C7E7"/>
              </a:solidFill>
              <a:ln w="19050">
                <a:solidFill>
                  <a:schemeClr val="lt1"/>
                </a:solidFill>
              </a:ln>
              <a:effectLst/>
            </c:spPr>
            <c:extLst>
              <c:ext xmlns:c16="http://schemas.microsoft.com/office/drawing/2014/chart" uri="{C3380CC4-5D6E-409C-BE32-E72D297353CC}">
                <c16:uniqueId val="{00000001-52C4-4ECC-963C-DC81546C7D23}"/>
              </c:ext>
            </c:extLst>
          </c:dPt>
          <c:dPt>
            <c:idx val="1"/>
            <c:bubble3D val="0"/>
            <c:spPr>
              <a:solidFill>
                <a:srgbClr val="FF66FF"/>
              </a:solidFill>
              <a:ln w="19050">
                <a:solidFill>
                  <a:schemeClr val="lt1"/>
                </a:solidFill>
              </a:ln>
              <a:effectLst/>
            </c:spPr>
            <c:extLst>
              <c:ext xmlns:c16="http://schemas.microsoft.com/office/drawing/2014/chart" uri="{C3380CC4-5D6E-409C-BE32-E72D297353CC}">
                <c16:uniqueId val="{00000003-52C4-4ECC-963C-DC81546C7D23}"/>
              </c:ext>
            </c:extLst>
          </c:dPt>
          <c:dPt>
            <c:idx val="2"/>
            <c:bubble3D val="0"/>
            <c:spPr>
              <a:solidFill>
                <a:srgbClr val="FFE699"/>
              </a:solidFill>
              <a:ln w="19050">
                <a:solidFill>
                  <a:schemeClr val="lt1"/>
                </a:solidFill>
              </a:ln>
              <a:effectLst/>
            </c:spPr>
            <c:extLst>
              <c:ext xmlns:c16="http://schemas.microsoft.com/office/drawing/2014/chart" uri="{C3380CC4-5D6E-409C-BE32-E72D297353CC}">
                <c16:uniqueId val="{00000005-52C4-4ECC-963C-DC81546C7D23}"/>
              </c:ext>
            </c:extLst>
          </c:dPt>
          <c:dPt>
            <c:idx val="3"/>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52C4-4ECC-963C-DC81546C7D23}"/>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52C4-4ECC-963C-DC81546C7D23}"/>
              </c:ext>
            </c:extLst>
          </c:dPt>
          <c:dPt>
            <c:idx val="5"/>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B-52C4-4ECC-963C-DC81546C7D23}"/>
              </c:ext>
            </c:extLst>
          </c:dPt>
          <c:dLbls>
            <c:dLbl>
              <c:idx val="0"/>
              <c:layout>
                <c:manualLayout>
                  <c:x val="-0.10743534697060489"/>
                  <c:y val="8.787690275487290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2C4-4ECC-963C-DC81546C7D23}"/>
                </c:ext>
              </c:extLst>
            </c:dLbl>
            <c:dLbl>
              <c:idx val="1"/>
              <c:layout>
                <c:manualLayout>
                  <c:x val="0.23567914733271289"/>
                  <c:y val="-0.112376528591438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2C4-4ECC-963C-DC81546C7D23}"/>
                </c:ext>
              </c:extLst>
            </c:dLbl>
            <c:dLbl>
              <c:idx val="2"/>
              <c:layout>
                <c:manualLayout>
                  <c:x val="9.681577590364783E-2"/>
                  <c:y val="2.312592594088728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2C4-4ECC-963C-DC81546C7D23}"/>
                </c:ext>
              </c:extLst>
            </c:dLbl>
            <c:dLbl>
              <c:idx val="3"/>
              <c:delete val="1"/>
              <c:extLst>
                <c:ext xmlns:c15="http://schemas.microsoft.com/office/drawing/2012/chart" uri="{CE6537A1-D6FC-4f65-9D91-7224C49458BB}">
                  <c15:layout>
                    <c:manualLayout>
                      <c:w val="0.58623487441827382"/>
                      <c:h val="0.19968562192426043"/>
                    </c:manualLayout>
                  </c15:layout>
                </c:ext>
                <c:ext xmlns:c16="http://schemas.microsoft.com/office/drawing/2014/chart" uri="{C3380CC4-5D6E-409C-BE32-E72D297353CC}">
                  <c16:uniqueId val="{00000007-52C4-4ECC-963C-DC81546C7D23}"/>
                </c:ext>
              </c:extLst>
            </c:dLbl>
            <c:dLbl>
              <c:idx val="4"/>
              <c:layout>
                <c:manualLayout>
                  <c:x val="0.15985362207424439"/>
                  <c:y val="0.1045052105161637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2C4-4ECC-963C-DC81546C7D23}"/>
                </c:ext>
              </c:extLst>
            </c:dLbl>
            <c:dLbl>
              <c:idx val="5"/>
              <c:delete val="1"/>
              <c:extLst>
                <c:ext xmlns:c15="http://schemas.microsoft.com/office/drawing/2012/chart" uri="{CE6537A1-D6FC-4f65-9D91-7224C49458BB}"/>
                <c:ext xmlns:c16="http://schemas.microsoft.com/office/drawing/2014/chart" uri="{C3380CC4-5D6E-409C-BE32-E72D297353CC}">
                  <c16:uniqueId val="{0000000B-52C4-4ECC-963C-DC81546C7D23}"/>
                </c:ext>
              </c:extLst>
            </c:dLbl>
            <c:spPr>
              <a:noFill/>
              <a:ln>
                <a:noFill/>
              </a:ln>
              <a:effectLst/>
            </c:spPr>
            <c:txPr>
              <a:bodyPr rot="0" spcFirstLastPara="1" vertOverflow="ellipsis" horzOverflow="clip" vert="horz" wrap="none" lIns="36576" tIns="18288" rIns="36576" bIns="18288" anchor="ctr" anchorCtr="1">
                <a:spAutoFit/>
              </a:bodyPr>
              <a:lstStyle/>
              <a:p>
                <a:pPr>
                  <a:defRPr sz="2400" b="1" i="0" u="none" strike="noStrike" kern="1200" baseline="0">
                    <a:solidFill>
                      <a:sysClr val="windowText" lastClr="000000"/>
                    </a:solidFill>
                    <a:latin typeface="+mn-lt"/>
                    <a:ea typeface="+mn-ea"/>
                    <a:cs typeface="+mn-cs"/>
                  </a:defRPr>
                </a:pPr>
                <a:endParaRPr lang="ja-JP"/>
              </a:p>
            </c:txPr>
            <c:dLblPos val="ct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a:noFill/>
                  <a:ln>
                    <a:noFill/>
                  </a:ln>
                </c15:spPr>
              </c:ext>
            </c:extLst>
          </c:dLbls>
          <c:cat>
            <c:strRef>
              <c:f>千葉市事業の特徴!$B$13:$B$18</c:f>
              <c:strCache>
                <c:ptCount val="6"/>
                <c:pt idx="0">
                  <c:v>千葉市事業</c:v>
                </c:pt>
                <c:pt idx="1">
                  <c:v>妊婦健診</c:v>
                </c:pt>
                <c:pt idx="2">
                  <c:v>自費検査</c:v>
                </c:pt>
                <c:pt idx="3">
                  <c:v>県や他の自治体助成</c:v>
                </c:pt>
                <c:pt idx="4">
                  <c:v>その他</c:v>
                </c:pt>
                <c:pt idx="5">
                  <c:v>未記載</c:v>
                </c:pt>
              </c:strCache>
            </c:strRef>
          </c:cat>
          <c:val>
            <c:numRef>
              <c:f>千葉市事業の特徴!$C$13:$C$18</c:f>
              <c:numCache>
                <c:formatCode>General</c:formatCode>
                <c:ptCount val="6"/>
                <c:pt idx="0">
                  <c:v>2280</c:v>
                </c:pt>
                <c:pt idx="1">
                  <c:v>1145</c:v>
                </c:pt>
                <c:pt idx="2">
                  <c:v>434</c:v>
                </c:pt>
                <c:pt idx="3">
                  <c:v>107</c:v>
                </c:pt>
                <c:pt idx="4">
                  <c:v>864</c:v>
                </c:pt>
                <c:pt idx="5">
                  <c:v>24</c:v>
                </c:pt>
              </c:numCache>
            </c:numRef>
          </c:val>
          <c:extLst>
            <c:ext xmlns:c16="http://schemas.microsoft.com/office/drawing/2014/chart" uri="{C3380CC4-5D6E-409C-BE32-E72D297353CC}">
              <c16:uniqueId val="{0000000C-52C4-4ECC-963C-DC81546C7D23}"/>
            </c:ext>
          </c:extLst>
        </c:ser>
        <c:dLbls>
          <c:showLegendKey val="0"/>
          <c:showVal val="0"/>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b="1"/>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47331583552057E-2"/>
          <c:y val="5.0692257217847779E-2"/>
          <c:w val="0.89409711286089244"/>
          <c:h val="0.72944699620880726"/>
        </c:manualLayout>
      </c:layout>
      <c:barChart>
        <c:barDir val="col"/>
        <c:grouping val="stacked"/>
        <c:varyColors val="0"/>
        <c:ser>
          <c:idx val="2"/>
          <c:order val="0"/>
          <c:tx>
            <c:strRef>
              <c:f>抗体陰性率!$P$2</c:f>
              <c:strCache>
                <c:ptCount val="1"/>
                <c:pt idx="0">
                  <c:v>キット陰性基準</c:v>
                </c:pt>
              </c:strCache>
            </c:strRef>
          </c:tx>
          <c:spPr>
            <a:solidFill>
              <a:schemeClr val="accent1"/>
            </a:solidFill>
            <a:ln w="25400">
              <a:solidFill>
                <a:schemeClr val="accent1"/>
              </a:solidFill>
            </a:ln>
            <a:effectLst/>
          </c:spPr>
          <c:invertIfNegative val="0"/>
          <c:dPt>
            <c:idx val="1"/>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6-9813-4B4C-B59B-C2C0F1FC69A8}"/>
              </c:ext>
            </c:extLst>
          </c:dPt>
          <c:dPt>
            <c:idx val="3"/>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9-9813-4B4C-B59B-C2C0F1FC69A8}"/>
              </c:ext>
            </c:extLst>
          </c:dPt>
          <c:dPt>
            <c:idx val="5"/>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C-9813-4B4C-B59B-C2C0F1FC69A8}"/>
              </c:ext>
            </c:extLst>
          </c:dPt>
          <c:dPt>
            <c:idx val="7"/>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F-9813-4B4C-B59B-C2C0F1FC69A8}"/>
              </c:ext>
            </c:extLst>
          </c:dPt>
          <c:cat>
            <c:multiLvlStrRef>
              <c:f>抗体陰性率!$L$3:$M$10</c:f>
              <c:multiLvlStrCache>
                <c:ptCount val="8"/>
                <c:lvl>
                  <c:pt idx="0">
                    <c:v>男</c:v>
                  </c:pt>
                  <c:pt idx="1">
                    <c:v>女</c:v>
                  </c:pt>
                  <c:pt idx="2">
                    <c:v>男</c:v>
                  </c:pt>
                  <c:pt idx="3">
                    <c:v>女</c:v>
                  </c:pt>
                  <c:pt idx="4">
                    <c:v>男</c:v>
                  </c:pt>
                  <c:pt idx="5">
                    <c:v>女</c:v>
                  </c:pt>
                  <c:pt idx="6">
                    <c:v>男</c:v>
                  </c:pt>
                  <c:pt idx="7">
                    <c:v>女</c:v>
                  </c:pt>
                </c:lvl>
                <c:lvl>
                  <c:pt idx="0">
                    <c:v>20代</c:v>
                  </c:pt>
                  <c:pt idx="2">
                    <c:v>30代</c:v>
                  </c:pt>
                  <c:pt idx="4">
                    <c:v>40代</c:v>
                  </c:pt>
                  <c:pt idx="6">
                    <c:v>50代</c:v>
                  </c:pt>
                </c:lvl>
              </c:multiLvlStrCache>
            </c:multiLvlStrRef>
          </c:cat>
          <c:val>
            <c:numRef>
              <c:f>抗体陰性率!$P$3:$P$10</c:f>
              <c:numCache>
                <c:formatCode>0.00</c:formatCode>
                <c:ptCount val="8"/>
                <c:pt idx="0">
                  <c:v>9.6726190476190474</c:v>
                </c:pt>
                <c:pt idx="1">
                  <c:v>6.0869565217391308</c:v>
                </c:pt>
                <c:pt idx="2">
                  <c:v>9.4721262950172669</c:v>
                </c:pt>
                <c:pt idx="3">
                  <c:v>6.2464183381088825</c:v>
                </c:pt>
                <c:pt idx="4">
                  <c:v>8.4160552438498062</c:v>
                </c:pt>
                <c:pt idx="5">
                  <c:v>2.3554603854389722</c:v>
                </c:pt>
                <c:pt idx="6">
                  <c:v>14.867156585641606</c:v>
                </c:pt>
                <c:pt idx="7">
                  <c:v>6.0810810810810816</c:v>
                </c:pt>
              </c:numCache>
            </c:numRef>
          </c:val>
          <c:extLst>
            <c:ext xmlns:c16="http://schemas.microsoft.com/office/drawing/2014/chart" uri="{C3380CC4-5D6E-409C-BE32-E72D297353CC}">
              <c16:uniqueId val="{00000000-9813-4B4C-B59B-C2C0F1FC69A8}"/>
            </c:ext>
          </c:extLst>
        </c:ser>
        <c:ser>
          <c:idx val="1"/>
          <c:order val="1"/>
          <c:tx>
            <c:strRef>
              <c:f>抗体陰性率!$O$2</c:f>
              <c:strCache>
                <c:ptCount val="1"/>
                <c:pt idx="0">
                  <c:v>国基準</c:v>
                </c:pt>
              </c:strCache>
            </c:strRef>
          </c:tx>
          <c:spPr>
            <a:pattFill prst="wdDnDiag">
              <a:fgClr>
                <a:schemeClr val="accent1"/>
              </a:fgClr>
              <a:bgClr>
                <a:schemeClr val="bg1"/>
              </a:bgClr>
            </a:pattFill>
            <a:ln w="25400">
              <a:solidFill>
                <a:schemeClr val="accent1"/>
              </a:solidFill>
            </a:ln>
            <a:effectLst/>
          </c:spPr>
          <c:invertIfNegative val="0"/>
          <c:dPt>
            <c:idx val="1"/>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5-9813-4B4C-B59B-C2C0F1FC69A8}"/>
              </c:ext>
            </c:extLst>
          </c:dPt>
          <c:dPt>
            <c:idx val="3"/>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8-9813-4B4C-B59B-C2C0F1FC69A8}"/>
              </c:ext>
            </c:extLst>
          </c:dPt>
          <c:dPt>
            <c:idx val="5"/>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B-9813-4B4C-B59B-C2C0F1FC69A8}"/>
              </c:ext>
            </c:extLst>
          </c:dPt>
          <c:dPt>
            <c:idx val="7"/>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E-9813-4B4C-B59B-C2C0F1FC69A8}"/>
              </c:ext>
            </c:extLst>
          </c:dPt>
          <c:cat>
            <c:multiLvlStrRef>
              <c:f>抗体陰性率!$L$3:$M$10</c:f>
              <c:multiLvlStrCache>
                <c:ptCount val="8"/>
                <c:lvl>
                  <c:pt idx="0">
                    <c:v>男</c:v>
                  </c:pt>
                  <c:pt idx="1">
                    <c:v>女</c:v>
                  </c:pt>
                  <c:pt idx="2">
                    <c:v>男</c:v>
                  </c:pt>
                  <c:pt idx="3">
                    <c:v>女</c:v>
                  </c:pt>
                  <c:pt idx="4">
                    <c:v>男</c:v>
                  </c:pt>
                  <c:pt idx="5">
                    <c:v>女</c:v>
                  </c:pt>
                  <c:pt idx="6">
                    <c:v>男</c:v>
                  </c:pt>
                  <c:pt idx="7">
                    <c:v>女</c:v>
                  </c:pt>
                </c:lvl>
                <c:lvl>
                  <c:pt idx="0">
                    <c:v>20代</c:v>
                  </c:pt>
                  <c:pt idx="2">
                    <c:v>30代</c:v>
                  </c:pt>
                  <c:pt idx="4">
                    <c:v>40代</c:v>
                  </c:pt>
                  <c:pt idx="6">
                    <c:v>50代</c:v>
                  </c:pt>
                </c:lvl>
              </c:multiLvlStrCache>
            </c:multiLvlStrRef>
          </c:cat>
          <c:val>
            <c:numRef>
              <c:f>抗体陰性率!$O$3:$O$10</c:f>
              <c:numCache>
                <c:formatCode>0.00</c:formatCode>
                <c:ptCount val="8"/>
                <c:pt idx="0">
                  <c:v>18.303571428571427</c:v>
                </c:pt>
                <c:pt idx="1">
                  <c:v>14.347826086956522</c:v>
                </c:pt>
                <c:pt idx="2">
                  <c:v>10.458806117414898</c:v>
                </c:pt>
                <c:pt idx="3">
                  <c:v>10.830945558739256</c:v>
                </c:pt>
                <c:pt idx="4">
                  <c:v>15.364695727233491</c:v>
                </c:pt>
                <c:pt idx="5">
                  <c:v>4.925053533190578</c:v>
                </c:pt>
                <c:pt idx="6">
                  <c:v>8.3210853589598646</c:v>
                </c:pt>
                <c:pt idx="7">
                  <c:v>9.4594594594594597</c:v>
                </c:pt>
              </c:numCache>
            </c:numRef>
          </c:val>
          <c:extLst>
            <c:ext xmlns:c16="http://schemas.microsoft.com/office/drawing/2014/chart" uri="{C3380CC4-5D6E-409C-BE32-E72D297353CC}">
              <c16:uniqueId val="{00000001-9813-4B4C-B59B-C2C0F1FC69A8}"/>
            </c:ext>
          </c:extLst>
        </c:ser>
        <c:ser>
          <c:idx val="0"/>
          <c:order val="2"/>
          <c:tx>
            <c:strRef>
              <c:f>抗体陰性率!$N$2</c:f>
              <c:strCache>
                <c:ptCount val="1"/>
                <c:pt idx="0">
                  <c:v>千葉市基準</c:v>
                </c:pt>
              </c:strCache>
            </c:strRef>
          </c:tx>
          <c:spPr>
            <a:solidFill>
              <a:schemeClr val="bg1"/>
            </a:solidFill>
            <a:ln w="25400">
              <a:solidFill>
                <a:schemeClr val="accent1"/>
              </a:solidFill>
            </a:ln>
            <a:effectLst/>
          </c:spPr>
          <c:invertIfNegative val="0"/>
          <c:dPt>
            <c:idx val="1"/>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4-9813-4B4C-B59B-C2C0F1FC69A8}"/>
              </c:ext>
            </c:extLst>
          </c:dPt>
          <c:dPt>
            <c:idx val="3"/>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7-9813-4B4C-B59B-C2C0F1FC69A8}"/>
              </c:ext>
            </c:extLst>
          </c:dPt>
          <c:dPt>
            <c:idx val="5"/>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A-9813-4B4C-B59B-C2C0F1FC69A8}"/>
              </c:ext>
            </c:extLst>
          </c:dPt>
          <c:dPt>
            <c:idx val="7"/>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D-9813-4B4C-B59B-C2C0F1FC69A8}"/>
              </c:ext>
            </c:extLst>
          </c:dPt>
          <c:cat>
            <c:multiLvlStrRef>
              <c:f>抗体陰性率!$L$3:$M$10</c:f>
              <c:multiLvlStrCache>
                <c:ptCount val="8"/>
                <c:lvl>
                  <c:pt idx="0">
                    <c:v>男</c:v>
                  </c:pt>
                  <c:pt idx="1">
                    <c:v>女</c:v>
                  </c:pt>
                  <c:pt idx="2">
                    <c:v>男</c:v>
                  </c:pt>
                  <c:pt idx="3">
                    <c:v>女</c:v>
                  </c:pt>
                  <c:pt idx="4">
                    <c:v>男</c:v>
                  </c:pt>
                  <c:pt idx="5">
                    <c:v>女</c:v>
                  </c:pt>
                  <c:pt idx="6">
                    <c:v>男</c:v>
                  </c:pt>
                  <c:pt idx="7">
                    <c:v>女</c:v>
                  </c:pt>
                </c:lvl>
                <c:lvl>
                  <c:pt idx="0">
                    <c:v>20代</c:v>
                  </c:pt>
                  <c:pt idx="2">
                    <c:v>30代</c:v>
                  </c:pt>
                  <c:pt idx="4">
                    <c:v>40代</c:v>
                  </c:pt>
                  <c:pt idx="6">
                    <c:v>50代</c:v>
                  </c:pt>
                </c:lvl>
              </c:multiLvlStrCache>
            </c:multiLvlStrRef>
          </c:cat>
          <c:val>
            <c:numRef>
              <c:f>抗体陰性率!$N$3:$N$10</c:f>
              <c:numCache>
                <c:formatCode>0.00</c:formatCode>
                <c:ptCount val="8"/>
                <c:pt idx="0">
                  <c:v>21.428571428571427</c:v>
                </c:pt>
                <c:pt idx="1">
                  <c:v>22.34782608695652</c:v>
                </c:pt>
                <c:pt idx="2">
                  <c:v>12.03749383325111</c:v>
                </c:pt>
                <c:pt idx="3">
                  <c:v>14.957020057306591</c:v>
                </c:pt>
                <c:pt idx="4">
                  <c:v>7.0133793698748379</c:v>
                </c:pt>
                <c:pt idx="5">
                  <c:v>16.059957173447536</c:v>
                </c:pt>
                <c:pt idx="6">
                  <c:v>5.1441492368569808</c:v>
                </c:pt>
                <c:pt idx="7">
                  <c:v>12.162162162162163</c:v>
                </c:pt>
              </c:numCache>
            </c:numRef>
          </c:val>
          <c:extLst>
            <c:ext xmlns:c16="http://schemas.microsoft.com/office/drawing/2014/chart" uri="{C3380CC4-5D6E-409C-BE32-E72D297353CC}">
              <c16:uniqueId val="{00000002-9813-4B4C-B59B-C2C0F1FC69A8}"/>
            </c:ext>
          </c:extLst>
        </c:ser>
        <c:dLbls>
          <c:showLegendKey val="0"/>
          <c:showVal val="0"/>
          <c:showCatName val="0"/>
          <c:showSerName val="0"/>
          <c:showPercent val="0"/>
          <c:showBubbleSize val="0"/>
        </c:dLbls>
        <c:gapWidth val="65"/>
        <c:overlap val="100"/>
        <c:axId val="30861872"/>
        <c:axId val="81877920"/>
      </c:barChart>
      <c:catAx>
        <c:axId val="30861872"/>
        <c:scaling>
          <c:orientation val="minMax"/>
        </c:scaling>
        <c:delete val="0"/>
        <c:axPos val="b"/>
        <c:numFmt formatCode="General" sourceLinked="1"/>
        <c:majorTickMark val="none"/>
        <c:minorTickMark val="none"/>
        <c:tickLblPos val="nextTo"/>
        <c:spPr>
          <a:noFill/>
          <a:ln w="6350" cap="flat" cmpd="sng" algn="ctr">
            <a:solidFill>
              <a:schemeClr val="bg1">
                <a:lumMod val="50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mn-ea"/>
                <a:ea typeface="+mn-ea"/>
                <a:cs typeface="+mn-cs"/>
              </a:defRPr>
            </a:pPr>
            <a:endParaRPr lang="ja-JP"/>
          </a:p>
        </c:txPr>
        <c:crossAx val="81877920"/>
        <c:crosses val="autoZero"/>
        <c:auto val="1"/>
        <c:lblAlgn val="ctr"/>
        <c:lblOffset val="100"/>
        <c:noMultiLvlLbl val="0"/>
      </c:catAx>
      <c:valAx>
        <c:axId val="81877920"/>
        <c:scaling>
          <c:orientation val="minMax"/>
        </c:scaling>
        <c:delete val="0"/>
        <c:axPos val="l"/>
        <c:majorGridlines>
          <c:spPr>
            <a:ln w="6350" cap="flat" cmpd="sng" algn="ctr">
              <a:solidFill>
                <a:schemeClr val="bg1">
                  <a:lumMod val="50000"/>
                </a:schemeClr>
              </a:solidFill>
              <a:prstDash val="sysDash"/>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n-ea"/>
                <a:ea typeface="+mn-ea"/>
                <a:cs typeface="+mn-cs"/>
              </a:defRPr>
            </a:pPr>
            <a:endParaRPr lang="ja-JP"/>
          </a:p>
        </c:txPr>
        <c:crossAx val="30861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ysClr val="windowText" lastClr="000000"/>
          </a:solidFill>
          <a:latin typeface="+mn-ea"/>
          <a:ea typeface="+mn-ea"/>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47331583552057E-2"/>
          <c:y val="5.0692257217847779E-2"/>
          <c:w val="0.89409711286089244"/>
          <c:h val="0.72944699620880726"/>
        </c:manualLayout>
      </c:layout>
      <c:barChart>
        <c:barDir val="col"/>
        <c:grouping val="stacked"/>
        <c:varyColors val="0"/>
        <c:ser>
          <c:idx val="2"/>
          <c:order val="0"/>
          <c:tx>
            <c:strRef>
              <c:f>抗体陰性率!$P$2</c:f>
              <c:strCache>
                <c:ptCount val="1"/>
                <c:pt idx="0">
                  <c:v>キット陰性基準</c:v>
                </c:pt>
              </c:strCache>
            </c:strRef>
          </c:tx>
          <c:spPr>
            <a:solidFill>
              <a:schemeClr val="accent1"/>
            </a:solidFill>
            <a:ln w="25400">
              <a:solidFill>
                <a:schemeClr val="accent1"/>
              </a:solidFill>
            </a:ln>
            <a:effectLst/>
          </c:spPr>
          <c:invertIfNegative val="0"/>
          <c:dPt>
            <c:idx val="1"/>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6-9813-4B4C-B59B-C2C0F1FC69A8}"/>
              </c:ext>
            </c:extLst>
          </c:dPt>
          <c:dPt>
            <c:idx val="3"/>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9-9813-4B4C-B59B-C2C0F1FC69A8}"/>
              </c:ext>
            </c:extLst>
          </c:dPt>
          <c:dPt>
            <c:idx val="5"/>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C-9813-4B4C-B59B-C2C0F1FC69A8}"/>
              </c:ext>
            </c:extLst>
          </c:dPt>
          <c:dPt>
            <c:idx val="7"/>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F-9813-4B4C-B59B-C2C0F1FC69A8}"/>
              </c:ext>
            </c:extLst>
          </c:dPt>
          <c:cat>
            <c:multiLvlStrRef>
              <c:f>抗体陰性率!$L$3:$M$10</c:f>
              <c:multiLvlStrCache>
                <c:ptCount val="8"/>
                <c:lvl>
                  <c:pt idx="0">
                    <c:v>男</c:v>
                  </c:pt>
                  <c:pt idx="1">
                    <c:v>女</c:v>
                  </c:pt>
                  <c:pt idx="2">
                    <c:v>男</c:v>
                  </c:pt>
                  <c:pt idx="3">
                    <c:v>女</c:v>
                  </c:pt>
                  <c:pt idx="4">
                    <c:v>男</c:v>
                  </c:pt>
                  <c:pt idx="5">
                    <c:v>女</c:v>
                  </c:pt>
                  <c:pt idx="6">
                    <c:v>男</c:v>
                  </c:pt>
                  <c:pt idx="7">
                    <c:v>女</c:v>
                  </c:pt>
                </c:lvl>
                <c:lvl>
                  <c:pt idx="0">
                    <c:v>20代</c:v>
                  </c:pt>
                  <c:pt idx="2">
                    <c:v>30代</c:v>
                  </c:pt>
                  <c:pt idx="4">
                    <c:v>40代</c:v>
                  </c:pt>
                  <c:pt idx="6">
                    <c:v>50代</c:v>
                  </c:pt>
                </c:lvl>
              </c:multiLvlStrCache>
            </c:multiLvlStrRef>
          </c:cat>
          <c:val>
            <c:numRef>
              <c:f>抗体陰性率!$P$3:$P$10</c:f>
              <c:numCache>
                <c:formatCode>0.00</c:formatCode>
                <c:ptCount val="8"/>
                <c:pt idx="0">
                  <c:v>9.6726190476190474</c:v>
                </c:pt>
                <c:pt idx="1">
                  <c:v>6.0869565217391308</c:v>
                </c:pt>
                <c:pt idx="2">
                  <c:v>9.4721262950172669</c:v>
                </c:pt>
                <c:pt idx="3">
                  <c:v>6.2464183381088825</c:v>
                </c:pt>
                <c:pt idx="4">
                  <c:v>8.4160552438498062</c:v>
                </c:pt>
                <c:pt idx="5">
                  <c:v>2.3554603854389722</c:v>
                </c:pt>
                <c:pt idx="6">
                  <c:v>14.867156585641606</c:v>
                </c:pt>
                <c:pt idx="7">
                  <c:v>6.0810810810810816</c:v>
                </c:pt>
              </c:numCache>
            </c:numRef>
          </c:val>
          <c:extLst>
            <c:ext xmlns:c16="http://schemas.microsoft.com/office/drawing/2014/chart" uri="{C3380CC4-5D6E-409C-BE32-E72D297353CC}">
              <c16:uniqueId val="{00000000-9813-4B4C-B59B-C2C0F1FC69A8}"/>
            </c:ext>
          </c:extLst>
        </c:ser>
        <c:ser>
          <c:idx val="1"/>
          <c:order val="1"/>
          <c:tx>
            <c:strRef>
              <c:f>抗体陰性率!$O$2</c:f>
              <c:strCache>
                <c:ptCount val="1"/>
                <c:pt idx="0">
                  <c:v>国基準</c:v>
                </c:pt>
              </c:strCache>
            </c:strRef>
          </c:tx>
          <c:spPr>
            <a:pattFill prst="wdDnDiag">
              <a:fgClr>
                <a:schemeClr val="accent1"/>
              </a:fgClr>
              <a:bgClr>
                <a:schemeClr val="bg1"/>
              </a:bgClr>
            </a:pattFill>
            <a:ln w="25400">
              <a:solidFill>
                <a:schemeClr val="accent1"/>
              </a:solidFill>
            </a:ln>
            <a:effectLst/>
          </c:spPr>
          <c:invertIfNegative val="0"/>
          <c:dPt>
            <c:idx val="1"/>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5-9813-4B4C-B59B-C2C0F1FC69A8}"/>
              </c:ext>
            </c:extLst>
          </c:dPt>
          <c:dPt>
            <c:idx val="3"/>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8-9813-4B4C-B59B-C2C0F1FC69A8}"/>
              </c:ext>
            </c:extLst>
          </c:dPt>
          <c:dPt>
            <c:idx val="5"/>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B-9813-4B4C-B59B-C2C0F1FC69A8}"/>
              </c:ext>
            </c:extLst>
          </c:dPt>
          <c:dPt>
            <c:idx val="7"/>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E-9813-4B4C-B59B-C2C0F1FC69A8}"/>
              </c:ext>
            </c:extLst>
          </c:dPt>
          <c:cat>
            <c:multiLvlStrRef>
              <c:f>抗体陰性率!$L$3:$M$10</c:f>
              <c:multiLvlStrCache>
                <c:ptCount val="8"/>
                <c:lvl>
                  <c:pt idx="0">
                    <c:v>男</c:v>
                  </c:pt>
                  <c:pt idx="1">
                    <c:v>女</c:v>
                  </c:pt>
                  <c:pt idx="2">
                    <c:v>男</c:v>
                  </c:pt>
                  <c:pt idx="3">
                    <c:v>女</c:v>
                  </c:pt>
                  <c:pt idx="4">
                    <c:v>男</c:v>
                  </c:pt>
                  <c:pt idx="5">
                    <c:v>女</c:v>
                  </c:pt>
                  <c:pt idx="6">
                    <c:v>男</c:v>
                  </c:pt>
                  <c:pt idx="7">
                    <c:v>女</c:v>
                  </c:pt>
                </c:lvl>
                <c:lvl>
                  <c:pt idx="0">
                    <c:v>20代</c:v>
                  </c:pt>
                  <c:pt idx="2">
                    <c:v>30代</c:v>
                  </c:pt>
                  <c:pt idx="4">
                    <c:v>40代</c:v>
                  </c:pt>
                  <c:pt idx="6">
                    <c:v>50代</c:v>
                  </c:pt>
                </c:lvl>
              </c:multiLvlStrCache>
            </c:multiLvlStrRef>
          </c:cat>
          <c:val>
            <c:numRef>
              <c:f>抗体陰性率!$O$3:$O$10</c:f>
              <c:numCache>
                <c:formatCode>0.00</c:formatCode>
                <c:ptCount val="8"/>
                <c:pt idx="0">
                  <c:v>18.303571428571427</c:v>
                </c:pt>
                <c:pt idx="1">
                  <c:v>14.347826086956522</c:v>
                </c:pt>
                <c:pt idx="2">
                  <c:v>10.458806117414898</c:v>
                </c:pt>
                <c:pt idx="3">
                  <c:v>10.830945558739256</c:v>
                </c:pt>
                <c:pt idx="4">
                  <c:v>15.364695727233491</c:v>
                </c:pt>
                <c:pt idx="5">
                  <c:v>4.925053533190578</c:v>
                </c:pt>
                <c:pt idx="6">
                  <c:v>8.3210853589598646</c:v>
                </c:pt>
                <c:pt idx="7">
                  <c:v>9.4594594594594597</c:v>
                </c:pt>
              </c:numCache>
            </c:numRef>
          </c:val>
          <c:extLst>
            <c:ext xmlns:c16="http://schemas.microsoft.com/office/drawing/2014/chart" uri="{C3380CC4-5D6E-409C-BE32-E72D297353CC}">
              <c16:uniqueId val="{00000001-9813-4B4C-B59B-C2C0F1FC69A8}"/>
            </c:ext>
          </c:extLst>
        </c:ser>
        <c:ser>
          <c:idx val="0"/>
          <c:order val="2"/>
          <c:tx>
            <c:strRef>
              <c:f>抗体陰性率!$N$2</c:f>
              <c:strCache>
                <c:ptCount val="1"/>
                <c:pt idx="0">
                  <c:v>千葉市基準</c:v>
                </c:pt>
              </c:strCache>
            </c:strRef>
          </c:tx>
          <c:spPr>
            <a:solidFill>
              <a:schemeClr val="bg1"/>
            </a:solidFill>
            <a:ln w="25400">
              <a:solidFill>
                <a:schemeClr val="accent1"/>
              </a:solidFill>
            </a:ln>
            <a:effectLst/>
          </c:spPr>
          <c:invertIfNegative val="0"/>
          <c:dPt>
            <c:idx val="1"/>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4-9813-4B4C-B59B-C2C0F1FC69A8}"/>
              </c:ext>
            </c:extLst>
          </c:dPt>
          <c:dPt>
            <c:idx val="3"/>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7-9813-4B4C-B59B-C2C0F1FC69A8}"/>
              </c:ext>
            </c:extLst>
          </c:dPt>
          <c:dPt>
            <c:idx val="5"/>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A-9813-4B4C-B59B-C2C0F1FC69A8}"/>
              </c:ext>
            </c:extLst>
          </c:dPt>
          <c:dPt>
            <c:idx val="7"/>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D-9813-4B4C-B59B-C2C0F1FC69A8}"/>
              </c:ext>
            </c:extLst>
          </c:dPt>
          <c:cat>
            <c:multiLvlStrRef>
              <c:f>抗体陰性率!$L$3:$M$10</c:f>
              <c:multiLvlStrCache>
                <c:ptCount val="8"/>
                <c:lvl>
                  <c:pt idx="0">
                    <c:v>男</c:v>
                  </c:pt>
                  <c:pt idx="1">
                    <c:v>女</c:v>
                  </c:pt>
                  <c:pt idx="2">
                    <c:v>男</c:v>
                  </c:pt>
                  <c:pt idx="3">
                    <c:v>女</c:v>
                  </c:pt>
                  <c:pt idx="4">
                    <c:v>男</c:v>
                  </c:pt>
                  <c:pt idx="5">
                    <c:v>女</c:v>
                  </c:pt>
                  <c:pt idx="6">
                    <c:v>男</c:v>
                  </c:pt>
                  <c:pt idx="7">
                    <c:v>女</c:v>
                  </c:pt>
                </c:lvl>
                <c:lvl>
                  <c:pt idx="0">
                    <c:v>20代</c:v>
                  </c:pt>
                  <c:pt idx="2">
                    <c:v>30代</c:v>
                  </c:pt>
                  <c:pt idx="4">
                    <c:v>40代</c:v>
                  </c:pt>
                  <c:pt idx="6">
                    <c:v>50代</c:v>
                  </c:pt>
                </c:lvl>
              </c:multiLvlStrCache>
            </c:multiLvlStrRef>
          </c:cat>
          <c:val>
            <c:numRef>
              <c:f>抗体陰性率!$N$3:$N$10</c:f>
              <c:numCache>
                <c:formatCode>0.00</c:formatCode>
                <c:ptCount val="8"/>
                <c:pt idx="0">
                  <c:v>21.428571428571427</c:v>
                </c:pt>
                <c:pt idx="1">
                  <c:v>22.34782608695652</c:v>
                </c:pt>
                <c:pt idx="2">
                  <c:v>12.03749383325111</c:v>
                </c:pt>
                <c:pt idx="3">
                  <c:v>14.957020057306591</c:v>
                </c:pt>
                <c:pt idx="4">
                  <c:v>7.0133793698748379</c:v>
                </c:pt>
                <c:pt idx="5">
                  <c:v>16.059957173447536</c:v>
                </c:pt>
                <c:pt idx="6">
                  <c:v>5.1441492368569808</c:v>
                </c:pt>
                <c:pt idx="7">
                  <c:v>12.162162162162163</c:v>
                </c:pt>
              </c:numCache>
            </c:numRef>
          </c:val>
          <c:extLst>
            <c:ext xmlns:c16="http://schemas.microsoft.com/office/drawing/2014/chart" uri="{C3380CC4-5D6E-409C-BE32-E72D297353CC}">
              <c16:uniqueId val="{00000002-9813-4B4C-B59B-C2C0F1FC69A8}"/>
            </c:ext>
          </c:extLst>
        </c:ser>
        <c:dLbls>
          <c:showLegendKey val="0"/>
          <c:showVal val="0"/>
          <c:showCatName val="0"/>
          <c:showSerName val="0"/>
          <c:showPercent val="0"/>
          <c:showBubbleSize val="0"/>
        </c:dLbls>
        <c:gapWidth val="65"/>
        <c:overlap val="100"/>
        <c:axId val="30861872"/>
        <c:axId val="81877920"/>
      </c:barChart>
      <c:catAx>
        <c:axId val="30861872"/>
        <c:scaling>
          <c:orientation val="minMax"/>
        </c:scaling>
        <c:delete val="0"/>
        <c:axPos val="b"/>
        <c:numFmt formatCode="General" sourceLinked="1"/>
        <c:majorTickMark val="none"/>
        <c:minorTickMark val="none"/>
        <c:tickLblPos val="nextTo"/>
        <c:spPr>
          <a:noFill/>
          <a:ln w="6350" cap="flat" cmpd="sng" algn="ctr">
            <a:solidFill>
              <a:schemeClr val="bg1">
                <a:lumMod val="50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mn-ea"/>
                <a:ea typeface="+mn-ea"/>
                <a:cs typeface="+mn-cs"/>
              </a:defRPr>
            </a:pPr>
            <a:endParaRPr lang="ja-JP"/>
          </a:p>
        </c:txPr>
        <c:crossAx val="81877920"/>
        <c:crosses val="autoZero"/>
        <c:auto val="1"/>
        <c:lblAlgn val="ctr"/>
        <c:lblOffset val="100"/>
        <c:noMultiLvlLbl val="0"/>
      </c:catAx>
      <c:valAx>
        <c:axId val="81877920"/>
        <c:scaling>
          <c:orientation val="minMax"/>
        </c:scaling>
        <c:delete val="0"/>
        <c:axPos val="l"/>
        <c:majorGridlines>
          <c:spPr>
            <a:ln w="6350" cap="flat" cmpd="sng" algn="ctr">
              <a:solidFill>
                <a:schemeClr val="bg1">
                  <a:lumMod val="50000"/>
                </a:schemeClr>
              </a:solidFill>
              <a:prstDash val="sysDash"/>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n-ea"/>
                <a:ea typeface="+mn-ea"/>
                <a:cs typeface="+mn-cs"/>
              </a:defRPr>
            </a:pPr>
            <a:endParaRPr lang="ja-JP"/>
          </a:p>
        </c:txPr>
        <c:crossAx val="30861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ysClr val="windowText" lastClr="000000"/>
          </a:solidFill>
          <a:latin typeface="+mn-ea"/>
          <a:ea typeface="+mn-ea"/>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47331583552057E-2"/>
          <c:y val="5.0692257217847779E-2"/>
          <c:w val="0.89409711286089244"/>
          <c:h val="0.72944699620880726"/>
        </c:manualLayout>
      </c:layout>
      <c:barChart>
        <c:barDir val="col"/>
        <c:grouping val="stacked"/>
        <c:varyColors val="0"/>
        <c:ser>
          <c:idx val="2"/>
          <c:order val="0"/>
          <c:tx>
            <c:strRef>
              <c:f>抗体陰性率!$P$2</c:f>
              <c:strCache>
                <c:ptCount val="1"/>
                <c:pt idx="0">
                  <c:v>キット陰性基準</c:v>
                </c:pt>
              </c:strCache>
            </c:strRef>
          </c:tx>
          <c:spPr>
            <a:solidFill>
              <a:schemeClr val="accent1"/>
            </a:solidFill>
            <a:ln w="25400">
              <a:solidFill>
                <a:schemeClr val="accent1"/>
              </a:solidFill>
            </a:ln>
            <a:effectLst/>
          </c:spPr>
          <c:invertIfNegative val="0"/>
          <c:dPt>
            <c:idx val="1"/>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6-9813-4B4C-B59B-C2C0F1FC69A8}"/>
              </c:ext>
            </c:extLst>
          </c:dPt>
          <c:dPt>
            <c:idx val="3"/>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9-9813-4B4C-B59B-C2C0F1FC69A8}"/>
              </c:ext>
            </c:extLst>
          </c:dPt>
          <c:dPt>
            <c:idx val="5"/>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C-9813-4B4C-B59B-C2C0F1FC69A8}"/>
              </c:ext>
            </c:extLst>
          </c:dPt>
          <c:dPt>
            <c:idx val="7"/>
            <c:invertIfNegative val="0"/>
            <c:bubble3D val="0"/>
            <c:spPr>
              <a:solidFill>
                <a:schemeClr val="accent2"/>
              </a:solidFill>
              <a:ln w="25400">
                <a:solidFill>
                  <a:schemeClr val="accent2"/>
                </a:solidFill>
              </a:ln>
              <a:effectLst/>
            </c:spPr>
            <c:extLst>
              <c:ext xmlns:c16="http://schemas.microsoft.com/office/drawing/2014/chart" uri="{C3380CC4-5D6E-409C-BE32-E72D297353CC}">
                <c16:uniqueId val="{0000000F-9813-4B4C-B59B-C2C0F1FC69A8}"/>
              </c:ext>
            </c:extLst>
          </c:dPt>
          <c:cat>
            <c:multiLvlStrRef>
              <c:f>抗体陰性率!$L$3:$M$10</c:f>
              <c:multiLvlStrCache>
                <c:ptCount val="8"/>
                <c:lvl>
                  <c:pt idx="0">
                    <c:v>男</c:v>
                  </c:pt>
                  <c:pt idx="1">
                    <c:v>女</c:v>
                  </c:pt>
                  <c:pt idx="2">
                    <c:v>男</c:v>
                  </c:pt>
                  <c:pt idx="3">
                    <c:v>女</c:v>
                  </c:pt>
                  <c:pt idx="4">
                    <c:v>男</c:v>
                  </c:pt>
                  <c:pt idx="5">
                    <c:v>女</c:v>
                  </c:pt>
                  <c:pt idx="6">
                    <c:v>男</c:v>
                  </c:pt>
                  <c:pt idx="7">
                    <c:v>女</c:v>
                  </c:pt>
                </c:lvl>
                <c:lvl>
                  <c:pt idx="0">
                    <c:v>20代</c:v>
                  </c:pt>
                  <c:pt idx="2">
                    <c:v>30代</c:v>
                  </c:pt>
                  <c:pt idx="4">
                    <c:v>40代</c:v>
                  </c:pt>
                  <c:pt idx="6">
                    <c:v>50代</c:v>
                  </c:pt>
                </c:lvl>
              </c:multiLvlStrCache>
            </c:multiLvlStrRef>
          </c:cat>
          <c:val>
            <c:numRef>
              <c:f>抗体陰性率!$P$3:$P$10</c:f>
              <c:numCache>
                <c:formatCode>0.00</c:formatCode>
                <c:ptCount val="8"/>
                <c:pt idx="0">
                  <c:v>9.6726190476190474</c:v>
                </c:pt>
                <c:pt idx="1">
                  <c:v>6.0869565217391308</c:v>
                </c:pt>
                <c:pt idx="2">
                  <c:v>9.4721262950172669</c:v>
                </c:pt>
                <c:pt idx="3">
                  <c:v>6.2464183381088825</c:v>
                </c:pt>
                <c:pt idx="4">
                  <c:v>8.4160552438498062</c:v>
                </c:pt>
                <c:pt idx="5">
                  <c:v>2.3554603854389722</c:v>
                </c:pt>
                <c:pt idx="6">
                  <c:v>14.867156585641606</c:v>
                </c:pt>
                <c:pt idx="7">
                  <c:v>6.0810810810810816</c:v>
                </c:pt>
              </c:numCache>
            </c:numRef>
          </c:val>
          <c:extLst>
            <c:ext xmlns:c16="http://schemas.microsoft.com/office/drawing/2014/chart" uri="{C3380CC4-5D6E-409C-BE32-E72D297353CC}">
              <c16:uniqueId val="{00000000-9813-4B4C-B59B-C2C0F1FC69A8}"/>
            </c:ext>
          </c:extLst>
        </c:ser>
        <c:ser>
          <c:idx val="1"/>
          <c:order val="1"/>
          <c:tx>
            <c:strRef>
              <c:f>抗体陰性率!$O$2</c:f>
              <c:strCache>
                <c:ptCount val="1"/>
                <c:pt idx="0">
                  <c:v>国基準</c:v>
                </c:pt>
              </c:strCache>
            </c:strRef>
          </c:tx>
          <c:spPr>
            <a:pattFill prst="wdDnDiag">
              <a:fgClr>
                <a:schemeClr val="accent1"/>
              </a:fgClr>
              <a:bgClr>
                <a:schemeClr val="bg1"/>
              </a:bgClr>
            </a:pattFill>
            <a:ln w="25400">
              <a:solidFill>
                <a:schemeClr val="accent1"/>
              </a:solidFill>
            </a:ln>
            <a:effectLst/>
          </c:spPr>
          <c:invertIfNegative val="0"/>
          <c:dPt>
            <c:idx val="1"/>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5-9813-4B4C-B59B-C2C0F1FC69A8}"/>
              </c:ext>
            </c:extLst>
          </c:dPt>
          <c:dPt>
            <c:idx val="3"/>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8-9813-4B4C-B59B-C2C0F1FC69A8}"/>
              </c:ext>
            </c:extLst>
          </c:dPt>
          <c:dPt>
            <c:idx val="5"/>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B-9813-4B4C-B59B-C2C0F1FC69A8}"/>
              </c:ext>
            </c:extLst>
          </c:dPt>
          <c:dPt>
            <c:idx val="7"/>
            <c:invertIfNegative val="0"/>
            <c:bubble3D val="0"/>
            <c:spPr>
              <a:pattFill prst="wdDnDiag">
                <a:fgClr>
                  <a:schemeClr val="accent2"/>
                </a:fgClr>
                <a:bgClr>
                  <a:schemeClr val="bg1"/>
                </a:bgClr>
              </a:pattFill>
              <a:ln w="25400">
                <a:solidFill>
                  <a:schemeClr val="accent2"/>
                </a:solidFill>
              </a:ln>
              <a:effectLst/>
            </c:spPr>
            <c:extLst>
              <c:ext xmlns:c16="http://schemas.microsoft.com/office/drawing/2014/chart" uri="{C3380CC4-5D6E-409C-BE32-E72D297353CC}">
                <c16:uniqueId val="{0000000E-9813-4B4C-B59B-C2C0F1FC69A8}"/>
              </c:ext>
            </c:extLst>
          </c:dPt>
          <c:cat>
            <c:multiLvlStrRef>
              <c:f>抗体陰性率!$L$3:$M$10</c:f>
              <c:multiLvlStrCache>
                <c:ptCount val="8"/>
                <c:lvl>
                  <c:pt idx="0">
                    <c:v>男</c:v>
                  </c:pt>
                  <c:pt idx="1">
                    <c:v>女</c:v>
                  </c:pt>
                  <c:pt idx="2">
                    <c:v>男</c:v>
                  </c:pt>
                  <c:pt idx="3">
                    <c:v>女</c:v>
                  </c:pt>
                  <c:pt idx="4">
                    <c:v>男</c:v>
                  </c:pt>
                  <c:pt idx="5">
                    <c:v>女</c:v>
                  </c:pt>
                  <c:pt idx="6">
                    <c:v>男</c:v>
                  </c:pt>
                  <c:pt idx="7">
                    <c:v>女</c:v>
                  </c:pt>
                </c:lvl>
                <c:lvl>
                  <c:pt idx="0">
                    <c:v>20代</c:v>
                  </c:pt>
                  <c:pt idx="2">
                    <c:v>30代</c:v>
                  </c:pt>
                  <c:pt idx="4">
                    <c:v>40代</c:v>
                  </c:pt>
                  <c:pt idx="6">
                    <c:v>50代</c:v>
                  </c:pt>
                </c:lvl>
              </c:multiLvlStrCache>
            </c:multiLvlStrRef>
          </c:cat>
          <c:val>
            <c:numRef>
              <c:f>抗体陰性率!$O$3:$O$10</c:f>
              <c:numCache>
                <c:formatCode>0.00</c:formatCode>
                <c:ptCount val="8"/>
                <c:pt idx="0">
                  <c:v>18.303571428571427</c:v>
                </c:pt>
                <c:pt idx="1">
                  <c:v>14.347826086956522</c:v>
                </c:pt>
                <c:pt idx="2">
                  <c:v>10.458806117414898</c:v>
                </c:pt>
                <c:pt idx="3">
                  <c:v>10.830945558739256</c:v>
                </c:pt>
                <c:pt idx="4">
                  <c:v>15.364695727233491</c:v>
                </c:pt>
                <c:pt idx="5">
                  <c:v>4.925053533190578</c:v>
                </c:pt>
                <c:pt idx="6">
                  <c:v>8.3210853589598646</c:v>
                </c:pt>
                <c:pt idx="7">
                  <c:v>9.4594594594594597</c:v>
                </c:pt>
              </c:numCache>
            </c:numRef>
          </c:val>
          <c:extLst>
            <c:ext xmlns:c16="http://schemas.microsoft.com/office/drawing/2014/chart" uri="{C3380CC4-5D6E-409C-BE32-E72D297353CC}">
              <c16:uniqueId val="{00000001-9813-4B4C-B59B-C2C0F1FC69A8}"/>
            </c:ext>
          </c:extLst>
        </c:ser>
        <c:ser>
          <c:idx val="0"/>
          <c:order val="2"/>
          <c:tx>
            <c:strRef>
              <c:f>抗体陰性率!$N$2</c:f>
              <c:strCache>
                <c:ptCount val="1"/>
                <c:pt idx="0">
                  <c:v>千葉市基準</c:v>
                </c:pt>
              </c:strCache>
            </c:strRef>
          </c:tx>
          <c:spPr>
            <a:solidFill>
              <a:schemeClr val="bg1"/>
            </a:solidFill>
            <a:ln w="25400">
              <a:solidFill>
                <a:schemeClr val="accent1"/>
              </a:solidFill>
            </a:ln>
            <a:effectLst/>
          </c:spPr>
          <c:invertIfNegative val="0"/>
          <c:dPt>
            <c:idx val="1"/>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4-9813-4B4C-B59B-C2C0F1FC69A8}"/>
              </c:ext>
            </c:extLst>
          </c:dPt>
          <c:dPt>
            <c:idx val="3"/>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7-9813-4B4C-B59B-C2C0F1FC69A8}"/>
              </c:ext>
            </c:extLst>
          </c:dPt>
          <c:dPt>
            <c:idx val="5"/>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A-9813-4B4C-B59B-C2C0F1FC69A8}"/>
              </c:ext>
            </c:extLst>
          </c:dPt>
          <c:dPt>
            <c:idx val="7"/>
            <c:invertIfNegative val="0"/>
            <c:bubble3D val="0"/>
            <c:spPr>
              <a:solidFill>
                <a:schemeClr val="bg1"/>
              </a:solidFill>
              <a:ln w="25400">
                <a:solidFill>
                  <a:schemeClr val="accent2"/>
                </a:solidFill>
              </a:ln>
              <a:effectLst/>
            </c:spPr>
            <c:extLst>
              <c:ext xmlns:c16="http://schemas.microsoft.com/office/drawing/2014/chart" uri="{C3380CC4-5D6E-409C-BE32-E72D297353CC}">
                <c16:uniqueId val="{0000000D-9813-4B4C-B59B-C2C0F1FC69A8}"/>
              </c:ext>
            </c:extLst>
          </c:dPt>
          <c:cat>
            <c:multiLvlStrRef>
              <c:f>抗体陰性率!$L$3:$M$10</c:f>
              <c:multiLvlStrCache>
                <c:ptCount val="8"/>
                <c:lvl>
                  <c:pt idx="0">
                    <c:v>男</c:v>
                  </c:pt>
                  <c:pt idx="1">
                    <c:v>女</c:v>
                  </c:pt>
                  <c:pt idx="2">
                    <c:v>男</c:v>
                  </c:pt>
                  <c:pt idx="3">
                    <c:v>女</c:v>
                  </c:pt>
                  <c:pt idx="4">
                    <c:v>男</c:v>
                  </c:pt>
                  <c:pt idx="5">
                    <c:v>女</c:v>
                  </c:pt>
                  <c:pt idx="6">
                    <c:v>男</c:v>
                  </c:pt>
                  <c:pt idx="7">
                    <c:v>女</c:v>
                  </c:pt>
                </c:lvl>
                <c:lvl>
                  <c:pt idx="0">
                    <c:v>20代</c:v>
                  </c:pt>
                  <c:pt idx="2">
                    <c:v>30代</c:v>
                  </c:pt>
                  <c:pt idx="4">
                    <c:v>40代</c:v>
                  </c:pt>
                  <c:pt idx="6">
                    <c:v>50代</c:v>
                  </c:pt>
                </c:lvl>
              </c:multiLvlStrCache>
            </c:multiLvlStrRef>
          </c:cat>
          <c:val>
            <c:numRef>
              <c:f>抗体陰性率!$N$3:$N$10</c:f>
              <c:numCache>
                <c:formatCode>0.00</c:formatCode>
                <c:ptCount val="8"/>
                <c:pt idx="0">
                  <c:v>21.428571428571427</c:v>
                </c:pt>
                <c:pt idx="1">
                  <c:v>22.34782608695652</c:v>
                </c:pt>
                <c:pt idx="2">
                  <c:v>12.03749383325111</c:v>
                </c:pt>
                <c:pt idx="3">
                  <c:v>14.957020057306591</c:v>
                </c:pt>
                <c:pt idx="4">
                  <c:v>7.0133793698748379</c:v>
                </c:pt>
                <c:pt idx="5">
                  <c:v>16.059957173447536</c:v>
                </c:pt>
                <c:pt idx="6">
                  <c:v>5.1441492368569808</c:v>
                </c:pt>
                <c:pt idx="7">
                  <c:v>12.162162162162163</c:v>
                </c:pt>
              </c:numCache>
            </c:numRef>
          </c:val>
          <c:extLst>
            <c:ext xmlns:c16="http://schemas.microsoft.com/office/drawing/2014/chart" uri="{C3380CC4-5D6E-409C-BE32-E72D297353CC}">
              <c16:uniqueId val="{00000002-9813-4B4C-B59B-C2C0F1FC69A8}"/>
            </c:ext>
          </c:extLst>
        </c:ser>
        <c:dLbls>
          <c:showLegendKey val="0"/>
          <c:showVal val="0"/>
          <c:showCatName val="0"/>
          <c:showSerName val="0"/>
          <c:showPercent val="0"/>
          <c:showBubbleSize val="0"/>
        </c:dLbls>
        <c:gapWidth val="65"/>
        <c:overlap val="100"/>
        <c:axId val="30861872"/>
        <c:axId val="81877920"/>
      </c:barChart>
      <c:catAx>
        <c:axId val="30861872"/>
        <c:scaling>
          <c:orientation val="minMax"/>
        </c:scaling>
        <c:delete val="0"/>
        <c:axPos val="b"/>
        <c:numFmt formatCode="General" sourceLinked="1"/>
        <c:majorTickMark val="none"/>
        <c:minorTickMark val="none"/>
        <c:tickLblPos val="nextTo"/>
        <c:spPr>
          <a:noFill/>
          <a:ln w="6350" cap="flat" cmpd="sng" algn="ctr">
            <a:solidFill>
              <a:schemeClr val="bg1">
                <a:lumMod val="50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mn-ea"/>
                <a:ea typeface="+mn-ea"/>
                <a:cs typeface="+mn-cs"/>
              </a:defRPr>
            </a:pPr>
            <a:endParaRPr lang="ja-JP"/>
          </a:p>
        </c:txPr>
        <c:crossAx val="81877920"/>
        <c:crosses val="autoZero"/>
        <c:auto val="1"/>
        <c:lblAlgn val="ctr"/>
        <c:lblOffset val="100"/>
        <c:noMultiLvlLbl val="0"/>
      </c:catAx>
      <c:valAx>
        <c:axId val="81877920"/>
        <c:scaling>
          <c:orientation val="minMax"/>
        </c:scaling>
        <c:delete val="0"/>
        <c:axPos val="l"/>
        <c:majorGridlines>
          <c:spPr>
            <a:ln w="6350" cap="flat" cmpd="sng" algn="ctr">
              <a:solidFill>
                <a:schemeClr val="bg1">
                  <a:lumMod val="50000"/>
                </a:schemeClr>
              </a:solidFill>
              <a:prstDash val="sysDash"/>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n-ea"/>
                <a:ea typeface="+mn-ea"/>
                <a:cs typeface="+mn-cs"/>
              </a:defRPr>
            </a:pPr>
            <a:endParaRPr lang="ja-JP"/>
          </a:p>
        </c:txPr>
        <c:crossAx val="30861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ysClr val="windowText" lastClr="000000"/>
          </a:solidFill>
          <a:latin typeface="+mn-ea"/>
          <a:ea typeface="+mn-ea"/>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実施件数!$F$2</c:f>
              <c:strCache>
                <c:ptCount val="1"/>
                <c:pt idx="0">
                  <c:v>抗体検査</c:v>
                </c:pt>
              </c:strCache>
            </c:strRef>
          </c:tx>
          <c:spPr>
            <a:solidFill>
              <a:schemeClr val="accent6"/>
            </a:solidFill>
            <a:ln>
              <a:solidFill>
                <a:schemeClr val="tx1"/>
              </a:solidFill>
            </a:ln>
            <a:effectLst/>
          </c:spPr>
          <c:invertIfNegative val="0"/>
          <c:cat>
            <c:multiLvlStrRef>
              <c:f>実施件数!$B$6:$C$37</c:f>
              <c:multiLvlStrCache>
                <c:ptCount val="32"/>
                <c:lvl>
                  <c:pt idx="0">
                    <c:v>8</c:v>
                  </c:pt>
                  <c:pt idx="1">
                    <c:v>9</c:v>
                  </c:pt>
                  <c:pt idx="2">
                    <c:v>10</c:v>
                  </c:pt>
                  <c:pt idx="3">
                    <c:v>11</c:v>
                  </c:pt>
                  <c:pt idx="4">
                    <c:v>12</c:v>
                  </c:pt>
                  <c:pt idx="5">
                    <c:v>1</c:v>
                  </c:pt>
                  <c:pt idx="6">
                    <c:v>2</c:v>
                  </c:pt>
                  <c:pt idx="7">
                    <c:v>3</c:v>
                  </c:pt>
                  <c:pt idx="8">
                    <c:v>4</c:v>
                  </c:pt>
                  <c:pt idx="9">
                    <c:v>5</c:v>
                  </c:pt>
                  <c:pt idx="10">
                    <c:v>6</c:v>
                  </c:pt>
                  <c:pt idx="11">
                    <c:v>7</c:v>
                  </c:pt>
                  <c:pt idx="12">
                    <c:v>8</c:v>
                  </c:pt>
                  <c:pt idx="13">
                    <c:v>9</c:v>
                  </c:pt>
                  <c:pt idx="14">
                    <c:v>10</c:v>
                  </c:pt>
                  <c:pt idx="15">
                    <c:v>11</c:v>
                  </c:pt>
                  <c:pt idx="16">
                    <c:v>12</c:v>
                  </c:pt>
                  <c:pt idx="17">
                    <c:v>1</c:v>
                  </c:pt>
                  <c:pt idx="18">
                    <c:v>2</c:v>
                  </c:pt>
                  <c:pt idx="19">
                    <c:v>3</c:v>
                  </c:pt>
                  <c:pt idx="20">
                    <c:v>4</c:v>
                  </c:pt>
                  <c:pt idx="21">
                    <c:v>5</c:v>
                  </c:pt>
                  <c:pt idx="22">
                    <c:v>6</c:v>
                  </c:pt>
                  <c:pt idx="23">
                    <c:v>7</c:v>
                  </c:pt>
                  <c:pt idx="24">
                    <c:v>8</c:v>
                  </c:pt>
                  <c:pt idx="25">
                    <c:v>9</c:v>
                  </c:pt>
                  <c:pt idx="26">
                    <c:v>10</c:v>
                  </c:pt>
                  <c:pt idx="27">
                    <c:v>11</c:v>
                  </c:pt>
                  <c:pt idx="28">
                    <c:v>12</c:v>
                  </c:pt>
                  <c:pt idx="29">
                    <c:v>1</c:v>
                  </c:pt>
                  <c:pt idx="30">
                    <c:v>2</c:v>
                  </c:pt>
                  <c:pt idx="31">
                    <c:v>3</c:v>
                  </c:pt>
                </c:lvl>
                <c:lvl>
                  <c:pt idx="0">
                    <c:v>2018</c:v>
                  </c:pt>
                  <c:pt idx="5">
                    <c:v>2019</c:v>
                  </c:pt>
                  <c:pt idx="17">
                    <c:v>2020</c:v>
                  </c:pt>
                  <c:pt idx="29">
                    <c:v>2021</c:v>
                  </c:pt>
                </c:lvl>
              </c:multiLvlStrCache>
            </c:multiLvlStrRef>
          </c:cat>
          <c:val>
            <c:numRef>
              <c:f>実施件数!$F$6:$F$37</c:f>
              <c:numCache>
                <c:formatCode>General</c:formatCode>
                <c:ptCount val="32"/>
                <c:pt idx="0">
                  <c:v>0</c:v>
                </c:pt>
                <c:pt idx="1">
                  <c:v>0</c:v>
                </c:pt>
                <c:pt idx="2">
                  <c:v>0</c:v>
                </c:pt>
                <c:pt idx="3">
                  <c:v>0</c:v>
                </c:pt>
                <c:pt idx="4">
                  <c:v>0</c:v>
                </c:pt>
                <c:pt idx="5">
                  <c:v>0</c:v>
                </c:pt>
                <c:pt idx="6">
                  <c:v>0</c:v>
                </c:pt>
                <c:pt idx="7">
                  <c:v>0</c:v>
                </c:pt>
                <c:pt idx="8">
                  <c:v>3</c:v>
                </c:pt>
                <c:pt idx="9">
                  <c:v>13</c:v>
                </c:pt>
                <c:pt idx="10">
                  <c:v>3065</c:v>
                </c:pt>
                <c:pt idx="11">
                  <c:v>1572</c:v>
                </c:pt>
                <c:pt idx="12">
                  <c:v>938</c:v>
                </c:pt>
                <c:pt idx="13">
                  <c:v>723</c:v>
                </c:pt>
                <c:pt idx="14">
                  <c:v>863</c:v>
                </c:pt>
                <c:pt idx="15">
                  <c:v>766</c:v>
                </c:pt>
                <c:pt idx="16">
                  <c:v>575</c:v>
                </c:pt>
                <c:pt idx="17">
                  <c:v>538</c:v>
                </c:pt>
                <c:pt idx="18">
                  <c:v>573</c:v>
                </c:pt>
                <c:pt idx="19">
                  <c:v>573</c:v>
                </c:pt>
                <c:pt idx="20">
                  <c:v>63</c:v>
                </c:pt>
                <c:pt idx="21">
                  <c:v>3694</c:v>
                </c:pt>
                <c:pt idx="22">
                  <c:v>3255</c:v>
                </c:pt>
                <c:pt idx="23">
                  <c:v>2326</c:v>
                </c:pt>
                <c:pt idx="24">
                  <c:v>1969</c:v>
                </c:pt>
                <c:pt idx="25">
                  <c:v>138</c:v>
                </c:pt>
                <c:pt idx="26">
                  <c:v>0</c:v>
                </c:pt>
                <c:pt idx="27">
                  <c:v>0</c:v>
                </c:pt>
                <c:pt idx="28">
                  <c:v>0</c:v>
                </c:pt>
                <c:pt idx="29">
                  <c:v>0</c:v>
                </c:pt>
                <c:pt idx="30">
                  <c:v>0</c:v>
                </c:pt>
                <c:pt idx="31">
                  <c:v>0</c:v>
                </c:pt>
              </c:numCache>
            </c:numRef>
          </c:val>
          <c:extLst>
            <c:ext xmlns:c16="http://schemas.microsoft.com/office/drawing/2014/chart" uri="{C3380CC4-5D6E-409C-BE32-E72D297353CC}">
              <c16:uniqueId val="{00000000-CA8A-4734-97DC-DD31E2E691DB}"/>
            </c:ext>
          </c:extLst>
        </c:ser>
        <c:ser>
          <c:idx val="1"/>
          <c:order val="1"/>
          <c:tx>
            <c:strRef>
              <c:f>実施件数!$G$2</c:f>
              <c:strCache>
                <c:ptCount val="1"/>
                <c:pt idx="0">
                  <c:v>ワクチン接種</c:v>
                </c:pt>
              </c:strCache>
            </c:strRef>
          </c:tx>
          <c:spPr>
            <a:solidFill>
              <a:schemeClr val="accent4"/>
            </a:solidFill>
            <a:ln>
              <a:solidFill>
                <a:schemeClr val="tx1"/>
              </a:solidFill>
            </a:ln>
            <a:effectLst/>
          </c:spPr>
          <c:invertIfNegative val="0"/>
          <c:cat>
            <c:multiLvlStrRef>
              <c:f>実施件数!$B$6:$C$37</c:f>
              <c:multiLvlStrCache>
                <c:ptCount val="32"/>
                <c:lvl>
                  <c:pt idx="0">
                    <c:v>8</c:v>
                  </c:pt>
                  <c:pt idx="1">
                    <c:v>9</c:v>
                  </c:pt>
                  <c:pt idx="2">
                    <c:v>10</c:v>
                  </c:pt>
                  <c:pt idx="3">
                    <c:v>11</c:v>
                  </c:pt>
                  <c:pt idx="4">
                    <c:v>12</c:v>
                  </c:pt>
                  <c:pt idx="5">
                    <c:v>1</c:v>
                  </c:pt>
                  <c:pt idx="6">
                    <c:v>2</c:v>
                  </c:pt>
                  <c:pt idx="7">
                    <c:v>3</c:v>
                  </c:pt>
                  <c:pt idx="8">
                    <c:v>4</c:v>
                  </c:pt>
                  <c:pt idx="9">
                    <c:v>5</c:v>
                  </c:pt>
                  <c:pt idx="10">
                    <c:v>6</c:v>
                  </c:pt>
                  <c:pt idx="11">
                    <c:v>7</c:v>
                  </c:pt>
                  <c:pt idx="12">
                    <c:v>8</c:v>
                  </c:pt>
                  <c:pt idx="13">
                    <c:v>9</c:v>
                  </c:pt>
                  <c:pt idx="14">
                    <c:v>10</c:v>
                  </c:pt>
                  <c:pt idx="15">
                    <c:v>11</c:v>
                  </c:pt>
                  <c:pt idx="16">
                    <c:v>12</c:v>
                  </c:pt>
                  <c:pt idx="17">
                    <c:v>1</c:v>
                  </c:pt>
                  <c:pt idx="18">
                    <c:v>2</c:v>
                  </c:pt>
                  <c:pt idx="19">
                    <c:v>3</c:v>
                  </c:pt>
                  <c:pt idx="20">
                    <c:v>4</c:v>
                  </c:pt>
                  <c:pt idx="21">
                    <c:v>5</c:v>
                  </c:pt>
                  <c:pt idx="22">
                    <c:v>6</c:v>
                  </c:pt>
                  <c:pt idx="23">
                    <c:v>7</c:v>
                  </c:pt>
                  <c:pt idx="24">
                    <c:v>8</c:v>
                  </c:pt>
                  <c:pt idx="25">
                    <c:v>9</c:v>
                  </c:pt>
                  <c:pt idx="26">
                    <c:v>10</c:v>
                  </c:pt>
                  <c:pt idx="27">
                    <c:v>11</c:v>
                  </c:pt>
                  <c:pt idx="28">
                    <c:v>12</c:v>
                  </c:pt>
                  <c:pt idx="29">
                    <c:v>1</c:v>
                  </c:pt>
                  <c:pt idx="30">
                    <c:v>2</c:v>
                  </c:pt>
                  <c:pt idx="31">
                    <c:v>3</c:v>
                  </c:pt>
                </c:lvl>
                <c:lvl>
                  <c:pt idx="0">
                    <c:v>2018</c:v>
                  </c:pt>
                  <c:pt idx="5">
                    <c:v>2019</c:v>
                  </c:pt>
                  <c:pt idx="17">
                    <c:v>2020</c:v>
                  </c:pt>
                  <c:pt idx="29">
                    <c:v>2021</c:v>
                  </c:pt>
                </c:lvl>
              </c:multiLvlStrCache>
            </c:multiLvlStrRef>
          </c:cat>
          <c:val>
            <c:numRef>
              <c:f>実施件数!$G$6:$G$37</c:f>
              <c:numCache>
                <c:formatCode>General</c:formatCode>
                <c:ptCount val="32"/>
                <c:pt idx="0">
                  <c:v>0</c:v>
                </c:pt>
                <c:pt idx="1">
                  <c:v>0</c:v>
                </c:pt>
                <c:pt idx="2">
                  <c:v>0</c:v>
                </c:pt>
                <c:pt idx="3">
                  <c:v>0</c:v>
                </c:pt>
                <c:pt idx="4">
                  <c:v>0</c:v>
                </c:pt>
                <c:pt idx="5">
                  <c:v>0</c:v>
                </c:pt>
                <c:pt idx="6">
                  <c:v>0</c:v>
                </c:pt>
                <c:pt idx="7">
                  <c:v>0</c:v>
                </c:pt>
                <c:pt idx="8">
                  <c:v>1</c:v>
                </c:pt>
                <c:pt idx="9">
                  <c:v>0</c:v>
                </c:pt>
                <c:pt idx="10">
                  <c:v>303</c:v>
                </c:pt>
                <c:pt idx="11">
                  <c:v>352</c:v>
                </c:pt>
                <c:pt idx="12">
                  <c:v>248</c:v>
                </c:pt>
                <c:pt idx="13">
                  <c:v>163</c:v>
                </c:pt>
                <c:pt idx="14">
                  <c:v>134</c:v>
                </c:pt>
                <c:pt idx="15">
                  <c:v>169</c:v>
                </c:pt>
                <c:pt idx="16">
                  <c:v>171</c:v>
                </c:pt>
                <c:pt idx="17">
                  <c:v>117</c:v>
                </c:pt>
                <c:pt idx="18">
                  <c:v>152</c:v>
                </c:pt>
                <c:pt idx="19">
                  <c:v>216</c:v>
                </c:pt>
                <c:pt idx="20">
                  <c:v>54</c:v>
                </c:pt>
                <c:pt idx="21">
                  <c:v>387</c:v>
                </c:pt>
                <c:pt idx="22">
                  <c:v>788</c:v>
                </c:pt>
                <c:pt idx="23">
                  <c:v>572</c:v>
                </c:pt>
                <c:pt idx="24">
                  <c:v>439</c:v>
                </c:pt>
                <c:pt idx="25">
                  <c:v>6</c:v>
                </c:pt>
                <c:pt idx="26">
                  <c:v>0</c:v>
                </c:pt>
                <c:pt idx="27">
                  <c:v>0</c:v>
                </c:pt>
                <c:pt idx="28">
                  <c:v>0</c:v>
                </c:pt>
                <c:pt idx="29">
                  <c:v>0</c:v>
                </c:pt>
                <c:pt idx="30">
                  <c:v>0</c:v>
                </c:pt>
                <c:pt idx="31">
                  <c:v>0</c:v>
                </c:pt>
              </c:numCache>
            </c:numRef>
          </c:val>
          <c:extLst>
            <c:ext xmlns:c16="http://schemas.microsoft.com/office/drawing/2014/chart" uri="{C3380CC4-5D6E-409C-BE32-E72D297353CC}">
              <c16:uniqueId val="{00000001-CA8A-4734-97DC-DD31E2E691DB}"/>
            </c:ext>
          </c:extLst>
        </c:ser>
        <c:dLbls>
          <c:showLegendKey val="0"/>
          <c:showVal val="0"/>
          <c:showCatName val="0"/>
          <c:showSerName val="0"/>
          <c:showPercent val="0"/>
          <c:showBubbleSize val="0"/>
        </c:dLbls>
        <c:gapWidth val="120"/>
        <c:overlap val="-60"/>
        <c:axId val="193892064"/>
        <c:axId val="2092935424"/>
      </c:barChart>
      <c:catAx>
        <c:axId val="193892064"/>
        <c:scaling>
          <c:orientation val="minMax"/>
        </c:scaling>
        <c:delete val="0"/>
        <c:axPos val="b"/>
        <c:numFmt formatCode="General" sourceLinked="1"/>
        <c:majorTickMark val="none"/>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2092935424"/>
        <c:crosses val="autoZero"/>
        <c:auto val="1"/>
        <c:lblAlgn val="ctr"/>
        <c:lblOffset val="100"/>
        <c:noMultiLvlLbl val="0"/>
      </c:catAx>
      <c:valAx>
        <c:axId val="2092935424"/>
        <c:scaling>
          <c:orientation val="minMax"/>
          <c:max val="4000"/>
        </c:scaling>
        <c:delete val="0"/>
        <c:axPos val="l"/>
        <c:majorGridlines>
          <c:spPr>
            <a:ln w="6350" cap="flat" cmpd="sng" algn="ctr">
              <a:solidFill>
                <a:schemeClr val="bg1">
                  <a:lumMod val="50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193892064"/>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b="1">
          <a:solidFill>
            <a:sysClr val="windowText" lastClr="000000"/>
          </a:solidFill>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実施件数!$F$2</c:f>
              <c:strCache>
                <c:ptCount val="1"/>
                <c:pt idx="0">
                  <c:v>抗体検査</c:v>
                </c:pt>
              </c:strCache>
            </c:strRef>
          </c:tx>
          <c:spPr>
            <a:solidFill>
              <a:schemeClr val="accent6"/>
            </a:solidFill>
            <a:ln>
              <a:solidFill>
                <a:schemeClr val="tx1"/>
              </a:solidFill>
            </a:ln>
            <a:effectLst/>
          </c:spPr>
          <c:invertIfNegative val="0"/>
          <c:cat>
            <c:multiLvlStrRef>
              <c:f>実施件数!$B$6:$C$37</c:f>
              <c:multiLvlStrCache>
                <c:ptCount val="32"/>
                <c:lvl>
                  <c:pt idx="0">
                    <c:v>8</c:v>
                  </c:pt>
                  <c:pt idx="1">
                    <c:v>9</c:v>
                  </c:pt>
                  <c:pt idx="2">
                    <c:v>10</c:v>
                  </c:pt>
                  <c:pt idx="3">
                    <c:v>11</c:v>
                  </c:pt>
                  <c:pt idx="4">
                    <c:v>12</c:v>
                  </c:pt>
                  <c:pt idx="5">
                    <c:v>1</c:v>
                  </c:pt>
                  <c:pt idx="6">
                    <c:v>2</c:v>
                  </c:pt>
                  <c:pt idx="7">
                    <c:v>3</c:v>
                  </c:pt>
                  <c:pt idx="8">
                    <c:v>4</c:v>
                  </c:pt>
                  <c:pt idx="9">
                    <c:v>5</c:v>
                  </c:pt>
                  <c:pt idx="10">
                    <c:v>6</c:v>
                  </c:pt>
                  <c:pt idx="11">
                    <c:v>7</c:v>
                  </c:pt>
                  <c:pt idx="12">
                    <c:v>8</c:v>
                  </c:pt>
                  <c:pt idx="13">
                    <c:v>9</c:v>
                  </c:pt>
                  <c:pt idx="14">
                    <c:v>10</c:v>
                  </c:pt>
                  <c:pt idx="15">
                    <c:v>11</c:v>
                  </c:pt>
                  <c:pt idx="16">
                    <c:v>12</c:v>
                  </c:pt>
                  <c:pt idx="17">
                    <c:v>1</c:v>
                  </c:pt>
                  <c:pt idx="18">
                    <c:v>2</c:v>
                  </c:pt>
                  <c:pt idx="19">
                    <c:v>3</c:v>
                  </c:pt>
                  <c:pt idx="20">
                    <c:v>4</c:v>
                  </c:pt>
                  <c:pt idx="21">
                    <c:v>5</c:v>
                  </c:pt>
                  <c:pt idx="22">
                    <c:v>6</c:v>
                  </c:pt>
                  <c:pt idx="23">
                    <c:v>7</c:v>
                  </c:pt>
                  <c:pt idx="24">
                    <c:v>8</c:v>
                  </c:pt>
                  <c:pt idx="25">
                    <c:v>9</c:v>
                  </c:pt>
                  <c:pt idx="26">
                    <c:v>10</c:v>
                  </c:pt>
                  <c:pt idx="27">
                    <c:v>11</c:v>
                  </c:pt>
                  <c:pt idx="28">
                    <c:v>12</c:v>
                  </c:pt>
                  <c:pt idx="29">
                    <c:v>1</c:v>
                  </c:pt>
                  <c:pt idx="30">
                    <c:v>2</c:v>
                  </c:pt>
                  <c:pt idx="31">
                    <c:v>3</c:v>
                  </c:pt>
                </c:lvl>
                <c:lvl>
                  <c:pt idx="0">
                    <c:v>2018</c:v>
                  </c:pt>
                  <c:pt idx="5">
                    <c:v>2019</c:v>
                  </c:pt>
                  <c:pt idx="17">
                    <c:v>2020</c:v>
                  </c:pt>
                  <c:pt idx="29">
                    <c:v>2021</c:v>
                  </c:pt>
                </c:lvl>
              </c:multiLvlStrCache>
            </c:multiLvlStrRef>
          </c:cat>
          <c:val>
            <c:numRef>
              <c:f>実施件数!$F$6:$F$37</c:f>
              <c:numCache>
                <c:formatCode>General</c:formatCode>
                <c:ptCount val="32"/>
                <c:pt idx="0">
                  <c:v>0</c:v>
                </c:pt>
                <c:pt idx="1">
                  <c:v>0</c:v>
                </c:pt>
                <c:pt idx="2">
                  <c:v>0</c:v>
                </c:pt>
                <c:pt idx="3">
                  <c:v>0</c:v>
                </c:pt>
                <c:pt idx="4">
                  <c:v>0</c:v>
                </c:pt>
                <c:pt idx="5">
                  <c:v>0</c:v>
                </c:pt>
                <c:pt idx="6">
                  <c:v>0</c:v>
                </c:pt>
                <c:pt idx="7">
                  <c:v>0</c:v>
                </c:pt>
                <c:pt idx="8">
                  <c:v>3</c:v>
                </c:pt>
                <c:pt idx="9">
                  <c:v>13</c:v>
                </c:pt>
                <c:pt idx="10">
                  <c:v>3065</c:v>
                </c:pt>
                <c:pt idx="11">
                  <c:v>1572</c:v>
                </c:pt>
                <c:pt idx="12">
                  <c:v>938</c:v>
                </c:pt>
                <c:pt idx="13">
                  <c:v>723</c:v>
                </c:pt>
                <c:pt idx="14">
                  <c:v>863</c:v>
                </c:pt>
                <c:pt idx="15">
                  <c:v>766</c:v>
                </c:pt>
                <c:pt idx="16">
                  <c:v>575</c:v>
                </c:pt>
                <c:pt idx="17">
                  <c:v>538</c:v>
                </c:pt>
                <c:pt idx="18">
                  <c:v>573</c:v>
                </c:pt>
                <c:pt idx="19">
                  <c:v>573</c:v>
                </c:pt>
                <c:pt idx="20">
                  <c:v>63</c:v>
                </c:pt>
                <c:pt idx="21">
                  <c:v>3694</c:v>
                </c:pt>
                <c:pt idx="22">
                  <c:v>3255</c:v>
                </c:pt>
                <c:pt idx="23">
                  <c:v>2326</c:v>
                </c:pt>
                <c:pt idx="24">
                  <c:v>1969</c:v>
                </c:pt>
                <c:pt idx="25">
                  <c:v>138</c:v>
                </c:pt>
                <c:pt idx="26">
                  <c:v>0</c:v>
                </c:pt>
                <c:pt idx="27">
                  <c:v>0</c:v>
                </c:pt>
                <c:pt idx="28">
                  <c:v>0</c:v>
                </c:pt>
                <c:pt idx="29">
                  <c:v>0</c:v>
                </c:pt>
                <c:pt idx="30">
                  <c:v>0</c:v>
                </c:pt>
                <c:pt idx="31">
                  <c:v>0</c:v>
                </c:pt>
              </c:numCache>
            </c:numRef>
          </c:val>
          <c:extLst>
            <c:ext xmlns:c16="http://schemas.microsoft.com/office/drawing/2014/chart" uri="{C3380CC4-5D6E-409C-BE32-E72D297353CC}">
              <c16:uniqueId val="{00000000-CA8A-4734-97DC-DD31E2E691DB}"/>
            </c:ext>
          </c:extLst>
        </c:ser>
        <c:ser>
          <c:idx val="1"/>
          <c:order val="1"/>
          <c:tx>
            <c:strRef>
              <c:f>実施件数!$G$2</c:f>
              <c:strCache>
                <c:ptCount val="1"/>
                <c:pt idx="0">
                  <c:v>ワクチン接種</c:v>
                </c:pt>
              </c:strCache>
            </c:strRef>
          </c:tx>
          <c:spPr>
            <a:solidFill>
              <a:schemeClr val="accent4"/>
            </a:solidFill>
            <a:ln>
              <a:solidFill>
                <a:schemeClr val="tx1"/>
              </a:solidFill>
            </a:ln>
            <a:effectLst/>
          </c:spPr>
          <c:invertIfNegative val="0"/>
          <c:cat>
            <c:multiLvlStrRef>
              <c:f>実施件数!$B$6:$C$37</c:f>
              <c:multiLvlStrCache>
                <c:ptCount val="32"/>
                <c:lvl>
                  <c:pt idx="0">
                    <c:v>8</c:v>
                  </c:pt>
                  <c:pt idx="1">
                    <c:v>9</c:v>
                  </c:pt>
                  <c:pt idx="2">
                    <c:v>10</c:v>
                  </c:pt>
                  <c:pt idx="3">
                    <c:v>11</c:v>
                  </c:pt>
                  <c:pt idx="4">
                    <c:v>12</c:v>
                  </c:pt>
                  <c:pt idx="5">
                    <c:v>1</c:v>
                  </c:pt>
                  <c:pt idx="6">
                    <c:v>2</c:v>
                  </c:pt>
                  <c:pt idx="7">
                    <c:v>3</c:v>
                  </c:pt>
                  <c:pt idx="8">
                    <c:v>4</c:v>
                  </c:pt>
                  <c:pt idx="9">
                    <c:v>5</c:v>
                  </c:pt>
                  <c:pt idx="10">
                    <c:v>6</c:v>
                  </c:pt>
                  <c:pt idx="11">
                    <c:v>7</c:v>
                  </c:pt>
                  <c:pt idx="12">
                    <c:v>8</c:v>
                  </c:pt>
                  <c:pt idx="13">
                    <c:v>9</c:v>
                  </c:pt>
                  <c:pt idx="14">
                    <c:v>10</c:v>
                  </c:pt>
                  <c:pt idx="15">
                    <c:v>11</c:v>
                  </c:pt>
                  <c:pt idx="16">
                    <c:v>12</c:v>
                  </c:pt>
                  <c:pt idx="17">
                    <c:v>1</c:v>
                  </c:pt>
                  <c:pt idx="18">
                    <c:v>2</c:v>
                  </c:pt>
                  <c:pt idx="19">
                    <c:v>3</c:v>
                  </c:pt>
                  <c:pt idx="20">
                    <c:v>4</c:v>
                  </c:pt>
                  <c:pt idx="21">
                    <c:v>5</c:v>
                  </c:pt>
                  <c:pt idx="22">
                    <c:v>6</c:v>
                  </c:pt>
                  <c:pt idx="23">
                    <c:v>7</c:v>
                  </c:pt>
                  <c:pt idx="24">
                    <c:v>8</c:v>
                  </c:pt>
                  <c:pt idx="25">
                    <c:v>9</c:v>
                  </c:pt>
                  <c:pt idx="26">
                    <c:v>10</c:v>
                  </c:pt>
                  <c:pt idx="27">
                    <c:v>11</c:v>
                  </c:pt>
                  <c:pt idx="28">
                    <c:v>12</c:v>
                  </c:pt>
                  <c:pt idx="29">
                    <c:v>1</c:v>
                  </c:pt>
                  <c:pt idx="30">
                    <c:v>2</c:v>
                  </c:pt>
                  <c:pt idx="31">
                    <c:v>3</c:v>
                  </c:pt>
                </c:lvl>
                <c:lvl>
                  <c:pt idx="0">
                    <c:v>2018</c:v>
                  </c:pt>
                  <c:pt idx="5">
                    <c:v>2019</c:v>
                  </c:pt>
                  <c:pt idx="17">
                    <c:v>2020</c:v>
                  </c:pt>
                  <c:pt idx="29">
                    <c:v>2021</c:v>
                  </c:pt>
                </c:lvl>
              </c:multiLvlStrCache>
            </c:multiLvlStrRef>
          </c:cat>
          <c:val>
            <c:numRef>
              <c:f>実施件数!$G$6:$G$37</c:f>
              <c:numCache>
                <c:formatCode>General</c:formatCode>
                <c:ptCount val="32"/>
                <c:pt idx="0">
                  <c:v>0</c:v>
                </c:pt>
                <c:pt idx="1">
                  <c:v>0</c:v>
                </c:pt>
                <c:pt idx="2">
                  <c:v>0</c:v>
                </c:pt>
                <c:pt idx="3">
                  <c:v>0</c:v>
                </c:pt>
                <c:pt idx="4">
                  <c:v>0</c:v>
                </c:pt>
                <c:pt idx="5">
                  <c:v>0</c:v>
                </c:pt>
                <c:pt idx="6">
                  <c:v>0</c:v>
                </c:pt>
                <c:pt idx="7">
                  <c:v>0</c:v>
                </c:pt>
                <c:pt idx="8">
                  <c:v>1</c:v>
                </c:pt>
                <c:pt idx="9">
                  <c:v>0</c:v>
                </c:pt>
                <c:pt idx="10">
                  <c:v>303</c:v>
                </c:pt>
                <c:pt idx="11">
                  <c:v>352</c:v>
                </c:pt>
                <c:pt idx="12">
                  <c:v>248</c:v>
                </c:pt>
                <c:pt idx="13">
                  <c:v>163</c:v>
                </c:pt>
                <c:pt idx="14">
                  <c:v>134</c:v>
                </c:pt>
                <c:pt idx="15">
                  <c:v>169</c:v>
                </c:pt>
                <c:pt idx="16">
                  <c:v>171</c:v>
                </c:pt>
                <c:pt idx="17">
                  <c:v>117</c:v>
                </c:pt>
                <c:pt idx="18">
                  <c:v>152</c:v>
                </c:pt>
                <c:pt idx="19">
                  <c:v>216</c:v>
                </c:pt>
                <c:pt idx="20">
                  <c:v>54</c:v>
                </c:pt>
                <c:pt idx="21">
                  <c:v>387</c:v>
                </c:pt>
                <c:pt idx="22">
                  <c:v>788</c:v>
                </c:pt>
                <c:pt idx="23">
                  <c:v>572</c:v>
                </c:pt>
                <c:pt idx="24">
                  <c:v>439</c:v>
                </c:pt>
                <c:pt idx="25">
                  <c:v>6</c:v>
                </c:pt>
                <c:pt idx="26">
                  <c:v>0</c:v>
                </c:pt>
                <c:pt idx="27">
                  <c:v>0</c:v>
                </c:pt>
                <c:pt idx="28">
                  <c:v>0</c:v>
                </c:pt>
                <c:pt idx="29">
                  <c:v>0</c:v>
                </c:pt>
                <c:pt idx="30">
                  <c:v>0</c:v>
                </c:pt>
                <c:pt idx="31">
                  <c:v>0</c:v>
                </c:pt>
              </c:numCache>
            </c:numRef>
          </c:val>
          <c:extLst>
            <c:ext xmlns:c16="http://schemas.microsoft.com/office/drawing/2014/chart" uri="{C3380CC4-5D6E-409C-BE32-E72D297353CC}">
              <c16:uniqueId val="{00000001-CA8A-4734-97DC-DD31E2E691DB}"/>
            </c:ext>
          </c:extLst>
        </c:ser>
        <c:dLbls>
          <c:showLegendKey val="0"/>
          <c:showVal val="0"/>
          <c:showCatName val="0"/>
          <c:showSerName val="0"/>
          <c:showPercent val="0"/>
          <c:showBubbleSize val="0"/>
        </c:dLbls>
        <c:gapWidth val="120"/>
        <c:overlap val="-60"/>
        <c:axId val="193892064"/>
        <c:axId val="2092935424"/>
      </c:barChart>
      <c:catAx>
        <c:axId val="193892064"/>
        <c:scaling>
          <c:orientation val="minMax"/>
        </c:scaling>
        <c:delete val="0"/>
        <c:axPos val="b"/>
        <c:numFmt formatCode="General" sourceLinked="1"/>
        <c:majorTickMark val="none"/>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2092935424"/>
        <c:crosses val="autoZero"/>
        <c:auto val="1"/>
        <c:lblAlgn val="ctr"/>
        <c:lblOffset val="100"/>
        <c:noMultiLvlLbl val="0"/>
      </c:catAx>
      <c:valAx>
        <c:axId val="2092935424"/>
        <c:scaling>
          <c:orientation val="minMax"/>
          <c:max val="4000"/>
        </c:scaling>
        <c:delete val="0"/>
        <c:axPos val="l"/>
        <c:majorGridlines>
          <c:spPr>
            <a:ln w="6350" cap="flat" cmpd="sng" algn="ctr">
              <a:solidFill>
                <a:schemeClr val="bg1">
                  <a:lumMod val="50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193892064"/>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b="1">
          <a:solidFill>
            <a:sysClr val="windowText" lastClr="000000"/>
          </a:solidFill>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実施件数!$F$2</c:f>
              <c:strCache>
                <c:ptCount val="1"/>
                <c:pt idx="0">
                  <c:v>抗体検査</c:v>
                </c:pt>
              </c:strCache>
            </c:strRef>
          </c:tx>
          <c:spPr>
            <a:solidFill>
              <a:schemeClr val="accent6"/>
            </a:solidFill>
            <a:ln>
              <a:solidFill>
                <a:schemeClr val="tx1"/>
              </a:solidFill>
            </a:ln>
            <a:effectLst/>
          </c:spPr>
          <c:invertIfNegative val="0"/>
          <c:cat>
            <c:multiLvlStrRef>
              <c:f>実施件数!$B$6:$C$37</c:f>
              <c:multiLvlStrCache>
                <c:ptCount val="32"/>
                <c:lvl>
                  <c:pt idx="0">
                    <c:v>8</c:v>
                  </c:pt>
                  <c:pt idx="1">
                    <c:v>9</c:v>
                  </c:pt>
                  <c:pt idx="2">
                    <c:v>10</c:v>
                  </c:pt>
                  <c:pt idx="3">
                    <c:v>11</c:v>
                  </c:pt>
                  <c:pt idx="4">
                    <c:v>12</c:v>
                  </c:pt>
                  <c:pt idx="5">
                    <c:v>1</c:v>
                  </c:pt>
                  <c:pt idx="6">
                    <c:v>2</c:v>
                  </c:pt>
                  <c:pt idx="7">
                    <c:v>3</c:v>
                  </c:pt>
                  <c:pt idx="8">
                    <c:v>4</c:v>
                  </c:pt>
                  <c:pt idx="9">
                    <c:v>5</c:v>
                  </c:pt>
                  <c:pt idx="10">
                    <c:v>6</c:v>
                  </c:pt>
                  <c:pt idx="11">
                    <c:v>7</c:v>
                  </c:pt>
                  <c:pt idx="12">
                    <c:v>8</c:v>
                  </c:pt>
                  <c:pt idx="13">
                    <c:v>9</c:v>
                  </c:pt>
                  <c:pt idx="14">
                    <c:v>10</c:v>
                  </c:pt>
                  <c:pt idx="15">
                    <c:v>11</c:v>
                  </c:pt>
                  <c:pt idx="16">
                    <c:v>12</c:v>
                  </c:pt>
                  <c:pt idx="17">
                    <c:v>1</c:v>
                  </c:pt>
                  <c:pt idx="18">
                    <c:v>2</c:v>
                  </c:pt>
                  <c:pt idx="19">
                    <c:v>3</c:v>
                  </c:pt>
                  <c:pt idx="20">
                    <c:v>4</c:v>
                  </c:pt>
                  <c:pt idx="21">
                    <c:v>5</c:v>
                  </c:pt>
                  <c:pt idx="22">
                    <c:v>6</c:v>
                  </c:pt>
                  <c:pt idx="23">
                    <c:v>7</c:v>
                  </c:pt>
                  <c:pt idx="24">
                    <c:v>8</c:v>
                  </c:pt>
                  <c:pt idx="25">
                    <c:v>9</c:v>
                  </c:pt>
                  <c:pt idx="26">
                    <c:v>10</c:v>
                  </c:pt>
                  <c:pt idx="27">
                    <c:v>11</c:v>
                  </c:pt>
                  <c:pt idx="28">
                    <c:v>12</c:v>
                  </c:pt>
                  <c:pt idx="29">
                    <c:v>1</c:v>
                  </c:pt>
                  <c:pt idx="30">
                    <c:v>2</c:v>
                  </c:pt>
                  <c:pt idx="31">
                    <c:v>3</c:v>
                  </c:pt>
                </c:lvl>
                <c:lvl>
                  <c:pt idx="0">
                    <c:v>2018</c:v>
                  </c:pt>
                  <c:pt idx="5">
                    <c:v>2019</c:v>
                  </c:pt>
                  <c:pt idx="17">
                    <c:v>2020</c:v>
                  </c:pt>
                  <c:pt idx="29">
                    <c:v>2021</c:v>
                  </c:pt>
                </c:lvl>
              </c:multiLvlStrCache>
            </c:multiLvlStrRef>
          </c:cat>
          <c:val>
            <c:numRef>
              <c:f>実施件数!$F$6:$F$37</c:f>
              <c:numCache>
                <c:formatCode>General</c:formatCode>
                <c:ptCount val="32"/>
                <c:pt idx="0">
                  <c:v>0</c:v>
                </c:pt>
                <c:pt idx="1">
                  <c:v>0</c:v>
                </c:pt>
                <c:pt idx="2">
                  <c:v>0</c:v>
                </c:pt>
                <c:pt idx="3">
                  <c:v>0</c:v>
                </c:pt>
                <c:pt idx="4">
                  <c:v>0</c:v>
                </c:pt>
                <c:pt idx="5">
                  <c:v>0</c:v>
                </c:pt>
                <c:pt idx="6">
                  <c:v>0</c:v>
                </c:pt>
                <c:pt idx="7">
                  <c:v>0</c:v>
                </c:pt>
                <c:pt idx="8">
                  <c:v>3</c:v>
                </c:pt>
                <c:pt idx="9">
                  <c:v>13</c:v>
                </c:pt>
                <c:pt idx="10">
                  <c:v>3065</c:v>
                </c:pt>
                <c:pt idx="11">
                  <c:v>1572</c:v>
                </c:pt>
                <c:pt idx="12">
                  <c:v>938</c:v>
                </c:pt>
                <c:pt idx="13">
                  <c:v>723</c:v>
                </c:pt>
                <c:pt idx="14">
                  <c:v>863</c:v>
                </c:pt>
                <c:pt idx="15">
                  <c:v>766</c:v>
                </c:pt>
                <c:pt idx="16">
                  <c:v>575</c:v>
                </c:pt>
                <c:pt idx="17">
                  <c:v>538</c:v>
                </c:pt>
                <c:pt idx="18">
                  <c:v>573</c:v>
                </c:pt>
                <c:pt idx="19">
                  <c:v>573</c:v>
                </c:pt>
                <c:pt idx="20">
                  <c:v>63</c:v>
                </c:pt>
                <c:pt idx="21">
                  <c:v>3694</c:v>
                </c:pt>
                <c:pt idx="22">
                  <c:v>3255</c:v>
                </c:pt>
                <c:pt idx="23">
                  <c:v>2326</c:v>
                </c:pt>
                <c:pt idx="24">
                  <c:v>1969</c:v>
                </c:pt>
                <c:pt idx="25">
                  <c:v>138</c:v>
                </c:pt>
                <c:pt idx="26">
                  <c:v>0</c:v>
                </c:pt>
                <c:pt idx="27">
                  <c:v>0</c:v>
                </c:pt>
                <c:pt idx="28">
                  <c:v>0</c:v>
                </c:pt>
                <c:pt idx="29">
                  <c:v>0</c:v>
                </c:pt>
                <c:pt idx="30">
                  <c:v>0</c:v>
                </c:pt>
                <c:pt idx="31">
                  <c:v>0</c:v>
                </c:pt>
              </c:numCache>
            </c:numRef>
          </c:val>
          <c:extLst>
            <c:ext xmlns:c16="http://schemas.microsoft.com/office/drawing/2014/chart" uri="{C3380CC4-5D6E-409C-BE32-E72D297353CC}">
              <c16:uniqueId val="{00000000-CA8A-4734-97DC-DD31E2E691DB}"/>
            </c:ext>
          </c:extLst>
        </c:ser>
        <c:ser>
          <c:idx val="1"/>
          <c:order val="1"/>
          <c:tx>
            <c:strRef>
              <c:f>実施件数!$G$2</c:f>
              <c:strCache>
                <c:ptCount val="1"/>
                <c:pt idx="0">
                  <c:v>ワクチン接種</c:v>
                </c:pt>
              </c:strCache>
            </c:strRef>
          </c:tx>
          <c:spPr>
            <a:solidFill>
              <a:schemeClr val="accent4"/>
            </a:solidFill>
            <a:ln>
              <a:solidFill>
                <a:schemeClr val="tx1"/>
              </a:solidFill>
            </a:ln>
            <a:effectLst/>
          </c:spPr>
          <c:invertIfNegative val="0"/>
          <c:cat>
            <c:multiLvlStrRef>
              <c:f>実施件数!$B$6:$C$37</c:f>
              <c:multiLvlStrCache>
                <c:ptCount val="32"/>
                <c:lvl>
                  <c:pt idx="0">
                    <c:v>8</c:v>
                  </c:pt>
                  <c:pt idx="1">
                    <c:v>9</c:v>
                  </c:pt>
                  <c:pt idx="2">
                    <c:v>10</c:v>
                  </c:pt>
                  <c:pt idx="3">
                    <c:v>11</c:v>
                  </c:pt>
                  <c:pt idx="4">
                    <c:v>12</c:v>
                  </c:pt>
                  <c:pt idx="5">
                    <c:v>1</c:v>
                  </c:pt>
                  <c:pt idx="6">
                    <c:v>2</c:v>
                  </c:pt>
                  <c:pt idx="7">
                    <c:v>3</c:v>
                  </c:pt>
                  <c:pt idx="8">
                    <c:v>4</c:v>
                  </c:pt>
                  <c:pt idx="9">
                    <c:v>5</c:v>
                  </c:pt>
                  <c:pt idx="10">
                    <c:v>6</c:v>
                  </c:pt>
                  <c:pt idx="11">
                    <c:v>7</c:v>
                  </c:pt>
                  <c:pt idx="12">
                    <c:v>8</c:v>
                  </c:pt>
                  <c:pt idx="13">
                    <c:v>9</c:v>
                  </c:pt>
                  <c:pt idx="14">
                    <c:v>10</c:v>
                  </c:pt>
                  <c:pt idx="15">
                    <c:v>11</c:v>
                  </c:pt>
                  <c:pt idx="16">
                    <c:v>12</c:v>
                  </c:pt>
                  <c:pt idx="17">
                    <c:v>1</c:v>
                  </c:pt>
                  <c:pt idx="18">
                    <c:v>2</c:v>
                  </c:pt>
                  <c:pt idx="19">
                    <c:v>3</c:v>
                  </c:pt>
                  <c:pt idx="20">
                    <c:v>4</c:v>
                  </c:pt>
                  <c:pt idx="21">
                    <c:v>5</c:v>
                  </c:pt>
                  <c:pt idx="22">
                    <c:v>6</c:v>
                  </c:pt>
                  <c:pt idx="23">
                    <c:v>7</c:v>
                  </c:pt>
                  <c:pt idx="24">
                    <c:v>8</c:v>
                  </c:pt>
                  <c:pt idx="25">
                    <c:v>9</c:v>
                  </c:pt>
                  <c:pt idx="26">
                    <c:v>10</c:v>
                  </c:pt>
                  <c:pt idx="27">
                    <c:v>11</c:v>
                  </c:pt>
                  <c:pt idx="28">
                    <c:v>12</c:v>
                  </c:pt>
                  <c:pt idx="29">
                    <c:v>1</c:v>
                  </c:pt>
                  <c:pt idx="30">
                    <c:v>2</c:v>
                  </c:pt>
                  <c:pt idx="31">
                    <c:v>3</c:v>
                  </c:pt>
                </c:lvl>
                <c:lvl>
                  <c:pt idx="0">
                    <c:v>2018</c:v>
                  </c:pt>
                  <c:pt idx="5">
                    <c:v>2019</c:v>
                  </c:pt>
                  <c:pt idx="17">
                    <c:v>2020</c:v>
                  </c:pt>
                  <c:pt idx="29">
                    <c:v>2021</c:v>
                  </c:pt>
                </c:lvl>
              </c:multiLvlStrCache>
            </c:multiLvlStrRef>
          </c:cat>
          <c:val>
            <c:numRef>
              <c:f>実施件数!$G$6:$G$37</c:f>
              <c:numCache>
                <c:formatCode>General</c:formatCode>
                <c:ptCount val="32"/>
                <c:pt idx="0">
                  <c:v>0</c:v>
                </c:pt>
                <c:pt idx="1">
                  <c:v>0</c:v>
                </c:pt>
                <c:pt idx="2">
                  <c:v>0</c:v>
                </c:pt>
                <c:pt idx="3">
                  <c:v>0</c:v>
                </c:pt>
                <c:pt idx="4">
                  <c:v>0</c:v>
                </c:pt>
                <c:pt idx="5">
                  <c:v>0</c:v>
                </c:pt>
                <c:pt idx="6">
                  <c:v>0</c:v>
                </c:pt>
                <c:pt idx="7">
                  <c:v>0</c:v>
                </c:pt>
                <c:pt idx="8">
                  <c:v>1</c:v>
                </c:pt>
                <c:pt idx="9">
                  <c:v>0</c:v>
                </c:pt>
                <c:pt idx="10">
                  <c:v>303</c:v>
                </c:pt>
                <c:pt idx="11">
                  <c:v>352</c:v>
                </c:pt>
                <c:pt idx="12">
                  <c:v>248</c:v>
                </c:pt>
                <c:pt idx="13">
                  <c:v>163</c:v>
                </c:pt>
                <c:pt idx="14">
                  <c:v>134</c:v>
                </c:pt>
                <c:pt idx="15">
                  <c:v>169</c:v>
                </c:pt>
                <c:pt idx="16">
                  <c:v>171</c:v>
                </c:pt>
                <c:pt idx="17">
                  <c:v>117</c:v>
                </c:pt>
                <c:pt idx="18">
                  <c:v>152</c:v>
                </c:pt>
                <c:pt idx="19">
                  <c:v>216</c:v>
                </c:pt>
                <c:pt idx="20">
                  <c:v>54</c:v>
                </c:pt>
                <c:pt idx="21">
                  <c:v>387</c:v>
                </c:pt>
                <c:pt idx="22">
                  <c:v>788</c:v>
                </c:pt>
                <c:pt idx="23">
                  <c:v>572</c:v>
                </c:pt>
                <c:pt idx="24">
                  <c:v>439</c:v>
                </c:pt>
                <c:pt idx="25">
                  <c:v>6</c:v>
                </c:pt>
                <c:pt idx="26">
                  <c:v>0</c:v>
                </c:pt>
                <c:pt idx="27">
                  <c:v>0</c:v>
                </c:pt>
                <c:pt idx="28">
                  <c:v>0</c:v>
                </c:pt>
                <c:pt idx="29">
                  <c:v>0</c:v>
                </c:pt>
                <c:pt idx="30">
                  <c:v>0</c:v>
                </c:pt>
                <c:pt idx="31">
                  <c:v>0</c:v>
                </c:pt>
              </c:numCache>
            </c:numRef>
          </c:val>
          <c:extLst>
            <c:ext xmlns:c16="http://schemas.microsoft.com/office/drawing/2014/chart" uri="{C3380CC4-5D6E-409C-BE32-E72D297353CC}">
              <c16:uniqueId val="{00000001-CA8A-4734-97DC-DD31E2E691DB}"/>
            </c:ext>
          </c:extLst>
        </c:ser>
        <c:dLbls>
          <c:showLegendKey val="0"/>
          <c:showVal val="0"/>
          <c:showCatName val="0"/>
          <c:showSerName val="0"/>
          <c:showPercent val="0"/>
          <c:showBubbleSize val="0"/>
        </c:dLbls>
        <c:gapWidth val="120"/>
        <c:overlap val="-60"/>
        <c:axId val="193892064"/>
        <c:axId val="2092935424"/>
      </c:barChart>
      <c:catAx>
        <c:axId val="193892064"/>
        <c:scaling>
          <c:orientation val="minMax"/>
        </c:scaling>
        <c:delete val="0"/>
        <c:axPos val="b"/>
        <c:numFmt formatCode="General" sourceLinked="1"/>
        <c:majorTickMark val="none"/>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2092935424"/>
        <c:crosses val="autoZero"/>
        <c:auto val="1"/>
        <c:lblAlgn val="ctr"/>
        <c:lblOffset val="100"/>
        <c:noMultiLvlLbl val="0"/>
      </c:catAx>
      <c:valAx>
        <c:axId val="2092935424"/>
        <c:scaling>
          <c:orientation val="minMax"/>
          <c:max val="4000"/>
        </c:scaling>
        <c:delete val="0"/>
        <c:axPos val="l"/>
        <c:majorGridlines>
          <c:spPr>
            <a:ln w="6350" cap="flat" cmpd="sng" algn="ctr">
              <a:solidFill>
                <a:schemeClr val="bg1">
                  <a:lumMod val="50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193892064"/>
        <c:crosses val="autoZero"/>
        <c:crossBetween val="between"/>
        <c:maj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b="1">
          <a:solidFill>
            <a:sysClr val="windowText" lastClr="000000"/>
          </a:solidFill>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447453703703705E-2"/>
          <c:y val="6.8115391510987666E-2"/>
          <c:w val="0.89121458333333337"/>
          <c:h val="0.75595203219330032"/>
        </c:manualLayout>
      </c:layout>
      <c:lineChart>
        <c:grouping val="standard"/>
        <c:varyColors val="0"/>
        <c:ser>
          <c:idx val="0"/>
          <c:order val="0"/>
          <c:tx>
            <c:strRef>
              <c:f>進捗率!$T$2</c:f>
              <c:strCache>
                <c:ptCount val="1"/>
                <c:pt idx="0">
                  <c:v>抗体検査</c:v>
                </c:pt>
              </c:strCache>
            </c:strRef>
          </c:tx>
          <c:spPr>
            <a:ln w="50800" cap="rnd">
              <a:solidFill>
                <a:schemeClr val="accent6"/>
              </a:solidFill>
              <a:round/>
            </a:ln>
            <a:effectLst/>
          </c:spPr>
          <c:marker>
            <c:symbol val="circle"/>
            <c:size val="10"/>
            <c:spPr>
              <a:solidFill>
                <a:schemeClr val="accent6"/>
              </a:solidFill>
              <a:ln w="9525">
                <a:solidFill>
                  <a:schemeClr val="accent6"/>
                </a:solidFill>
              </a:ln>
              <a:effectLst/>
            </c:spPr>
          </c:marker>
          <c:cat>
            <c:multiLvlStrRef>
              <c:f>進捗率!$B$6:$C$22</c:f>
              <c:multiLvlStrCache>
                <c:ptCount val="17"/>
                <c:lvl>
                  <c:pt idx="0">
                    <c:v>4</c:v>
                  </c:pt>
                  <c:pt idx="1">
                    <c:v>5</c:v>
                  </c:pt>
                  <c:pt idx="2">
                    <c:v>6</c:v>
                  </c:pt>
                  <c:pt idx="3">
                    <c:v>7</c:v>
                  </c:pt>
                  <c:pt idx="4">
                    <c:v>8</c:v>
                  </c:pt>
                  <c:pt idx="5">
                    <c:v>9</c:v>
                  </c:pt>
                  <c:pt idx="6">
                    <c:v>10</c:v>
                  </c:pt>
                  <c:pt idx="7">
                    <c:v>11</c:v>
                  </c:pt>
                  <c:pt idx="8">
                    <c:v>12</c:v>
                  </c:pt>
                  <c:pt idx="9">
                    <c:v>1</c:v>
                  </c:pt>
                  <c:pt idx="10">
                    <c:v>2</c:v>
                  </c:pt>
                  <c:pt idx="11">
                    <c:v>3</c:v>
                  </c:pt>
                  <c:pt idx="12">
                    <c:v>4</c:v>
                  </c:pt>
                  <c:pt idx="13">
                    <c:v>5</c:v>
                  </c:pt>
                  <c:pt idx="14">
                    <c:v>6</c:v>
                  </c:pt>
                  <c:pt idx="15">
                    <c:v>7</c:v>
                  </c:pt>
                  <c:pt idx="16">
                    <c:v>8</c:v>
                  </c:pt>
                </c:lvl>
                <c:lvl>
                  <c:pt idx="0">
                    <c:v>2019</c:v>
                  </c:pt>
                  <c:pt idx="9">
                    <c:v>2020</c:v>
                  </c:pt>
                </c:lvl>
              </c:multiLvlStrCache>
            </c:multiLvlStrRef>
          </c:cat>
          <c:val>
            <c:numRef>
              <c:f>進捗率!$T$6:$T$22</c:f>
              <c:numCache>
                <c:formatCode>0.00_);[Red]\(0.00\)</c:formatCode>
                <c:ptCount val="17"/>
                <c:pt idx="0">
                  <c:v>2.1591121730744319E-3</c:v>
                </c:pt>
                <c:pt idx="1">
                  <c:v>1.1515264923063637E-2</c:v>
                </c:pt>
                <c:pt idx="2">
                  <c:v>2.2174082017474412</c:v>
                </c:pt>
                <c:pt idx="3">
                  <c:v>3.3487829804384432</c:v>
                </c:pt>
                <c:pt idx="4">
                  <c:v>4.0238653865530489</c:v>
                </c:pt>
                <c:pt idx="5">
                  <c:v>4.5442114202639869</c:v>
                </c:pt>
                <c:pt idx="6">
                  <c:v>5.1653160220517318</c:v>
                </c:pt>
                <c:pt idx="7">
                  <c:v>5.7166093302434033</c:v>
                </c:pt>
                <c:pt idx="8">
                  <c:v>6.1304391634160025</c:v>
                </c:pt>
                <c:pt idx="9">
                  <c:v>6.5176399464540173</c:v>
                </c:pt>
                <c:pt idx="10">
                  <c:v>6.9300303715112337</c:v>
                </c:pt>
                <c:pt idx="11">
                  <c:v>7.34242079656845</c:v>
                </c:pt>
                <c:pt idx="12">
                  <c:v>7.3877621522030132</c:v>
                </c:pt>
                <c:pt idx="13">
                  <c:v>10.04634894131533</c:v>
                </c:pt>
                <c:pt idx="14">
                  <c:v>12.388985649101087</c:v>
                </c:pt>
                <c:pt idx="15">
                  <c:v>14.063017287291464</c:v>
                </c:pt>
                <c:pt idx="16">
                  <c:v>15.480114576885983</c:v>
                </c:pt>
              </c:numCache>
            </c:numRef>
          </c:val>
          <c:smooth val="0"/>
          <c:extLst>
            <c:ext xmlns:c16="http://schemas.microsoft.com/office/drawing/2014/chart" uri="{C3380CC4-5D6E-409C-BE32-E72D297353CC}">
              <c16:uniqueId val="{00000000-B3C4-4273-B857-0AE50DE16CBA}"/>
            </c:ext>
          </c:extLst>
        </c:ser>
        <c:ser>
          <c:idx val="1"/>
          <c:order val="1"/>
          <c:tx>
            <c:strRef>
              <c:f>進捗率!$U$2</c:f>
              <c:strCache>
                <c:ptCount val="1"/>
                <c:pt idx="0">
                  <c:v>ワクチン接種</c:v>
                </c:pt>
              </c:strCache>
            </c:strRef>
          </c:tx>
          <c:spPr>
            <a:ln w="50800" cap="rnd">
              <a:solidFill>
                <a:schemeClr val="accent4"/>
              </a:solidFill>
              <a:round/>
            </a:ln>
            <a:effectLst/>
          </c:spPr>
          <c:marker>
            <c:symbol val="circle"/>
            <c:size val="10"/>
            <c:spPr>
              <a:solidFill>
                <a:schemeClr val="accent4"/>
              </a:solidFill>
              <a:ln w="9525">
                <a:solidFill>
                  <a:schemeClr val="accent4"/>
                </a:solidFill>
              </a:ln>
              <a:effectLst/>
            </c:spPr>
          </c:marker>
          <c:cat>
            <c:multiLvlStrRef>
              <c:f>進捗率!$B$6:$C$22</c:f>
              <c:multiLvlStrCache>
                <c:ptCount val="17"/>
                <c:lvl>
                  <c:pt idx="0">
                    <c:v>4</c:v>
                  </c:pt>
                  <c:pt idx="1">
                    <c:v>5</c:v>
                  </c:pt>
                  <c:pt idx="2">
                    <c:v>6</c:v>
                  </c:pt>
                  <c:pt idx="3">
                    <c:v>7</c:v>
                  </c:pt>
                  <c:pt idx="4">
                    <c:v>8</c:v>
                  </c:pt>
                  <c:pt idx="5">
                    <c:v>9</c:v>
                  </c:pt>
                  <c:pt idx="6">
                    <c:v>10</c:v>
                  </c:pt>
                  <c:pt idx="7">
                    <c:v>11</c:v>
                  </c:pt>
                  <c:pt idx="8">
                    <c:v>12</c:v>
                  </c:pt>
                  <c:pt idx="9">
                    <c:v>1</c:v>
                  </c:pt>
                  <c:pt idx="10">
                    <c:v>2</c:v>
                  </c:pt>
                  <c:pt idx="11">
                    <c:v>3</c:v>
                  </c:pt>
                  <c:pt idx="12">
                    <c:v>4</c:v>
                  </c:pt>
                  <c:pt idx="13">
                    <c:v>5</c:v>
                  </c:pt>
                  <c:pt idx="14">
                    <c:v>6</c:v>
                  </c:pt>
                  <c:pt idx="15">
                    <c:v>7</c:v>
                  </c:pt>
                  <c:pt idx="16">
                    <c:v>8</c:v>
                  </c:pt>
                </c:lvl>
                <c:lvl>
                  <c:pt idx="0">
                    <c:v>2019</c:v>
                  </c:pt>
                  <c:pt idx="9">
                    <c:v>2020</c:v>
                  </c:pt>
                </c:lvl>
              </c:multiLvlStrCache>
            </c:multiLvlStrRef>
          </c:cat>
          <c:val>
            <c:numRef>
              <c:f>進捗率!$U$6:$U$22</c:f>
              <c:numCache>
                <c:formatCode>0.00_);[Red]\(0.00\)</c:formatCode>
                <c:ptCount val="17"/>
                <c:pt idx="0">
                  <c:v>7.1970405769147729E-4</c:v>
                </c:pt>
                <c:pt idx="1">
                  <c:v>7.1970405769147729E-4</c:v>
                </c:pt>
                <c:pt idx="2">
                  <c:v>0.21879003353820906</c:v>
                </c:pt>
                <c:pt idx="3">
                  <c:v>0.47212586184560901</c:v>
                </c:pt>
                <c:pt idx="4">
                  <c:v>0.65061246815309537</c:v>
                </c:pt>
                <c:pt idx="5">
                  <c:v>0.76792422955680617</c:v>
                </c:pt>
                <c:pt idx="6">
                  <c:v>0.86436457328746408</c:v>
                </c:pt>
                <c:pt idx="7">
                  <c:v>0.98599455903732369</c:v>
                </c:pt>
                <c:pt idx="8">
                  <c:v>1.1090639529025663</c:v>
                </c:pt>
                <c:pt idx="9">
                  <c:v>1.1932693276524691</c:v>
                </c:pt>
                <c:pt idx="10">
                  <c:v>1.3026643444215735</c:v>
                </c:pt>
                <c:pt idx="11">
                  <c:v>1.4581204208829326</c:v>
                </c:pt>
                <c:pt idx="12">
                  <c:v>1.4969844399982724</c:v>
                </c:pt>
                <c:pt idx="13">
                  <c:v>1.7755099103248742</c:v>
                </c:pt>
                <c:pt idx="14">
                  <c:v>2.3426367077857582</c:v>
                </c:pt>
                <c:pt idx="15">
                  <c:v>2.7543074287852831</c:v>
                </c:pt>
                <c:pt idx="16">
                  <c:v>3.0702575101118414</c:v>
                </c:pt>
              </c:numCache>
            </c:numRef>
          </c:val>
          <c:smooth val="0"/>
          <c:extLst>
            <c:ext xmlns:c16="http://schemas.microsoft.com/office/drawing/2014/chart" uri="{C3380CC4-5D6E-409C-BE32-E72D297353CC}">
              <c16:uniqueId val="{00000001-B3C4-4273-B857-0AE50DE16CBA}"/>
            </c:ext>
          </c:extLst>
        </c:ser>
        <c:dLbls>
          <c:showLegendKey val="0"/>
          <c:showVal val="0"/>
          <c:showCatName val="0"/>
          <c:showSerName val="0"/>
          <c:showPercent val="0"/>
          <c:showBubbleSize val="0"/>
        </c:dLbls>
        <c:marker val="1"/>
        <c:smooth val="0"/>
        <c:axId val="71824272"/>
        <c:axId val="81786400"/>
      </c:lineChart>
      <c:catAx>
        <c:axId val="71824272"/>
        <c:scaling>
          <c:orientation val="minMax"/>
        </c:scaling>
        <c:delete val="0"/>
        <c:axPos val="b"/>
        <c:numFmt formatCode="General" sourceLinked="1"/>
        <c:majorTickMark val="none"/>
        <c:minorTickMark val="none"/>
        <c:tickLblPos val="nextTo"/>
        <c:spPr>
          <a:noFill/>
          <a:ln w="6350" cap="flat" cmpd="sng" algn="ctr">
            <a:solidFill>
              <a:schemeClr val="bg1">
                <a:lumMod val="50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81786400"/>
        <c:crosses val="autoZero"/>
        <c:auto val="1"/>
        <c:lblAlgn val="ctr"/>
        <c:lblOffset val="100"/>
        <c:noMultiLvlLbl val="0"/>
      </c:catAx>
      <c:valAx>
        <c:axId val="81786400"/>
        <c:scaling>
          <c:orientation val="minMax"/>
          <c:max val="20"/>
        </c:scaling>
        <c:delete val="0"/>
        <c:axPos val="l"/>
        <c:majorGridlines>
          <c:spPr>
            <a:ln w="6350" cap="flat" cmpd="sng" algn="ctr">
              <a:solidFill>
                <a:schemeClr val="bg1">
                  <a:lumMod val="50000"/>
                </a:schemeClr>
              </a:solidFill>
              <a:prstDash val="sysDash"/>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71824272"/>
        <c:crosses val="autoZero"/>
        <c:crossBetween val="between"/>
        <c:majorUnit val="5"/>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b="1">
          <a:solidFill>
            <a:sysClr val="windowText" lastClr="000000"/>
          </a:solidFill>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1">
                <a:lumMod val="20000"/>
                <a:lumOff val="80000"/>
              </a:schemeClr>
            </a:solidFill>
          </c:spPr>
          <c:dPt>
            <c:idx val="0"/>
            <c:bubble3D val="0"/>
            <c:spPr>
              <a:solidFill>
                <a:schemeClr val="accent6"/>
              </a:solidFill>
              <a:ln w="19050">
                <a:solidFill>
                  <a:schemeClr val="lt1"/>
                </a:solidFill>
              </a:ln>
              <a:effectLst/>
            </c:spPr>
            <c:extLst>
              <c:ext xmlns:c16="http://schemas.microsoft.com/office/drawing/2014/chart" uri="{C3380CC4-5D6E-409C-BE32-E72D297353CC}">
                <c16:uniqueId val="{00000001-42DD-43BF-B5EE-E52EEA17D8A5}"/>
              </c:ext>
            </c:extLst>
          </c:dPt>
          <c:dPt>
            <c:idx val="1"/>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3-42DD-43BF-B5EE-E52EEA17D8A5}"/>
              </c:ext>
            </c:extLst>
          </c:dPt>
          <c:dPt>
            <c:idx val="2"/>
            <c:bubble3D val="0"/>
            <c:spPr>
              <a:solidFill>
                <a:schemeClr val="accent1">
                  <a:lumMod val="20000"/>
                  <a:lumOff val="80000"/>
                </a:schemeClr>
              </a:solidFill>
              <a:ln w="19050">
                <a:solidFill>
                  <a:schemeClr val="lt1"/>
                </a:solidFill>
              </a:ln>
              <a:effectLst/>
            </c:spPr>
            <c:extLst>
              <c:ext xmlns:c16="http://schemas.microsoft.com/office/drawing/2014/chart" uri="{C3380CC4-5D6E-409C-BE32-E72D297353CC}">
                <c16:uniqueId val="{00000005-42DD-43BF-B5EE-E52EEA17D8A5}"/>
              </c:ext>
            </c:extLst>
          </c:dPt>
          <c:dLbls>
            <c:dLbl>
              <c:idx val="0"/>
              <c:layout>
                <c:manualLayout>
                  <c:x val="-0.2216001037461299"/>
                  <c:y val="0.12077065849899843"/>
                </c:manualLayout>
              </c:layout>
              <c:spPr>
                <a:noFill/>
                <a:ln>
                  <a:noFill/>
                </a:ln>
                <a:effectLst/>
              </c:spPr>
              <c:txPr>
                <a:bodyPr rot="0" spcFirstLastPara="1" vertOverflow="ellipsis" vert="horz" wrap="none" lIns="38100" tIns="19050" rIns="38100" bIns="19050" anchor="ctr" anchorCtr="1">
                  <a:spAutoFit/>
                </a:bodyPr>
                <a:lstStyle/>
                <a:p>
                  <a:pPr>
                    <a:defRPr sz="4400" b="1" i="0" u="none" strike="noStrike" kern="1200" baseline="0">
                      <a:solidFill>
                        <a:sysClr val="windowText" lastClr="000000"/>
                      </a:solidFill>
                      <a:latin typeface="+mn-ea"/>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2DD-43BF-B5EE-E52EEA17D8A5}"/>
                </c:ext>
              </c:extLst>
            </c:dLbl>
            <c:spPr>
              <a:noFill/>
              <a:ln>
                <a:noFill/>
              </a:ln>
              <a:effectLst/>
            </c:spPr>
            <c:txPr>
              <a:bodyPr rot="0" spcFirstLastPara="1" vertOverflow="ellipsis" vert="horz" wrap="none" lIns="38100" tIns="19050" rIns="38100" bIns="19050" anchor="ctr" anchorCtr="1">
                <a:spAutoFit/>
              </a:bodyPr>
              <a:lstStyle/>
              <a:p>
                <a:pPr>
                  <a:defRPr sz="2000" b="1" i="0" u="none" strike="noStrike" kern="1200" baseline="0">
                    <a:solidFill>
                      <a:sysClr val="windowText" lastClr="000000"/>
                    </a:solidFill>
                    <a:latin typeface="+mn-ea"/>
                    <a:ea typeface="+mn-ea"/>
                    <a:cs typeface="+mn-cs"/>
                  </a:defRPr>
                </a:pPr>
                <a:endParaRPr lang="ja-JP"/>
              </a:p>
            </c:txPr>
            <c:dLblPos val="ct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rect">
                    <a:avLst/>
                  </a:prstGeom>
                </c15:spPr>
              </c:ext>
            </c:extLst>
          </c:dLbls>
          <c:cat>
            <c:strRef>
              <c:f>検査受診の傾向!$A$3:$A$4</c:f>
              <c:strCache>
                <c:ptCount val="2"/>
                <c:pt idx="0">
                  <c:v>健診</c:v>
                </c:pt>
                <c:pt idx="1">
                  <c:v>医療機関</c:v>
                </c:pt>
              </c:strCache>
            </c:strRef>
          </c:cat>
          <c:val>
            <c:numRef>
              <c:f>検査受診の傾向!$D$3:$D$4</c:f>
              <c:numCache>
                <c:formatCode>General</c:formatCode>
                <c:ptCount val="2"/>
                <c:pt idx="0">
                  <c:v>4827</c:v>
                </c:pt>
                <c:pt idx="1">
                  <c:v>16820</c:v>
                </c:pt>
              </c:numCache>
            </c:numRef>
          </c:val>
          <c:extLst>
            <c:ext xmlns:c16="http://schemas.microsoft.com/office/drawing/2014/chart" uri="{C3380CC4-5D6E-409C-BE32-E72D297353CC}">
              <c16:uniqueId val="{00000006-42DD-43BF-B5EE-E52EEA17D8A5}"/>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ysClr val="windowText" lastClr="000000"/>
          </a:solidFill>
        </a:defRPr>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受診の曜日!$A$18</c:f>
              <c:strCache>
                <c:ptCount val="1"/>
                <c:pt idx="0">
                  <c:v>月曜日</c:v>
                </c:pt>
              </c:strCache>
            </c:strRef>
          </c:tx>
          <c:spPr>
            <a:solidFill>
              <a:srgbClr val="DEC8EE"/>
            </a:solidFill>
            <a:ln>
              <a:noFill/>
            </a:ln>
            <a:effectLst/>
          </c:spPr>
          <c:invertIfNegative val="0"/>
          <c:cat>
            <c:strRef>
              <c:f>受診の曜日!$B$3:$C$3</c:f>
              <c:strCache>
                <c:ptCount val="2"/>
                <c:pt idx="0">
                  <c:v>ワクチン接種</c:v>
                </c:pt>
                <c:pt idx="1">
                  <c:v>抗体検査</c:v>
                </c:pt>
              </c:strCache>
            </c:strRef>
          </c:cat>
          <c:val>
            <c:numRef>
              <c:f>受診の曜日!$B$18:$C$18</c:f>
              <c:numCache>
                <c:formatCode>General</c:formatCode>
                <c:ptCount val="2"/>
                <c:pt idx="0">
                  <c:v>587</c:v>
                </c:pt>
                <c:pt idx="1">
                  <c:v>3123</c:v>
                </c:pt>
              </c:numCache>
            </c:numRef>
          </c:val>
          <c:extLst>
            <c:ext xmlns:c16="http://schemas.microsoft.com/office/drawing/2014/chart" uri="{C3380CC4-5D6E-409C-BE32-E72D297353CC}">
              <c16:uniqueId val="{00000000-8E03-4AF4-8031-CB576A0BEDE2}"/>
            </c:ext>
          </c:extLst>
        </c:ser>
        <c:ser>
          <c:idx val="1"/>
          <c:order val="1"/>
          <c:tx>
            <c:strRef>
              <c:f>受診の曜日!$A$19</c:f>
              <c:strCache>
                <c:ptCount val="1"/>
                <c:pt idx="0">
                  <c:v>火曜日</c:v>
                </c:pt>
              </c:strCache>
            </c:strRef>
          </c:tx>
          <c:spPr>
            <a:solidFill>
              <a:schemeClr val="accent2">
                <a:lumMod val="40000"/>
                <a:lumOff val="60000"/>
              </a:schemeClr>
            </a:solidFill>
            <a:ln>
              <a:noFill/>
            </a:ln>
            <a:effectLst/>
          </c:spPr>
          <c:invertIfNegative val="0"/>
          <c:cat>
            <c:strRef>
              <c:f>受診の曜日!$B$3:$C$3</c:f>
              <c:strCache>
                <c:ptCount val="2"/>
                <c:pt idx="0">
                  <c:v>ワクチン接種</c:v>
                </c:pt>
                <c:pt idx="1">
                  <c:v>抗体検査</c:v>
                </c:pt>
              </c:strCache>
            </c:strRef>
          </c:cat>
          <c:val>
            <c:numRef>
              <c:f>受診の曜日!$B$19:$C$19</c:f>
              <c:numCache>
                <c:formatCode>General</c:formatCode>
                <c:ptCount val="2"/>
                <c:pt idx="0">
                  <c:v>545</c:v>
                </c:pt>
                <c:pt idx="1">
                  <c:v>3315</c:v>
                </c:pt>
              </c:numCache>
            </c:numRef>
          </c:val>
          <c:extLst>
            <c:ext xmlns:c16="http://schemas.microsoft.com/office/drawing/2014/chart" uri="{C3380CC4-5D6E-409C-BE32-E72D297353CC}">
              <c16:uniqueId val="{00000001-8E03-4AF4-8031-CB576A0BEDE2}"/>
            </c:ext>
          </c:extLst>
        </c:ser>
        <c:ser>
          <c:idx val="2"/>
          <c:order val="2"/>
          <c:tx>
            <c:strRef>
              <c:f>受診の曜日!$A$20</c:f>
              <c:strCache>
                <c:ptCount val="1"/>
                <c:pt idx="0">
                  <c:v>水曜日</c:v>
                </c:pt>
              </c:strCache>
            </c:strRef>
          </c:tx>
          <c:spPr>
            <a:solidFill>
              <a:schemeClr val="accent6">
                <a:lumMod val="40000"/>
                <a:lumOff val="60000"/>
              </a:schemeClr>
            </a:solidFill>
            <a:ln>
              <a:noFill/>
            </a:ln>
            <a:effectLst/>
          </c:spPr>
          <c:invertIfNegative val="0"/>
          <c:cat>
            <c:strRef>
              <c:f>受診の曜日!$B$3:$C$3</c:f>
              <c:strCache>
                <c:ptCount val="2"/>
                <c:pt idx="0">
                  <c:v>ワクチン接種</c:v>
                </c:pt>
                <c:pt idx="1">
                  <c:v>抗体検査</c:v>
                </c:pt>
              </c:strCache>
            </c:strRef>
          </c:cat>
          <c:val>
            <c:numRef>
              <c:f>受診の曜日!$B$20:$C$20</c:f>
              <c:numCache>
                <c:formatCode>General</c:formatCode>
                <c:ptCount val="2"/>
                <c:pt idx="0">
                  <c:v>502</c:v>
                </c:pt>
                <c:pt idx="1">
                  <c:v>3346</c:v>
                </c:pt>
              </c:numCache>
            </c:numRef>
          </c:val>
          <c:extLst>
            <c:ext xmlns:c16="http://schemas.microsoft.com/office/drawing/2014/chart" uri="{C3380CC4-5D6E-409C-BE32-E72D297353CC}">
              <c16:uniqueId val="{00000002-8E03-4AF4-8031-CB576A0BEDE2}"/>
            </c:ext>
          </c:extLst>
        </c:ser>
        <c:ser>
          <c:idx val="3"/>
          <c:order val="3"/>
          <c:tx>
            <c:strRef>
              <c:f>受診の曜日!$A$21</c:f>
              <c:strCache>
                <c:ptCount val="1"/>
                <c:pt idx="0">
                  <c:v>木曜日</c:v>
                </c:pt>
              </c:strCache>
            </c:strRef>
          </c:tx>
          <c:spPr>
            <a:solidFill>
              <a:schemeClr val="accent3">
                <a:lumMod val="40000"/>
                <a:lumOff val="60000"/>
              </a:schemeClr>
            </a:solidFill>
            <a:ln>
              <a:noFill/>
            </a:ln>
            <a:effectLst/>
          </c:spPr>
          <c:invertIfNegative val="0"/>
          <c:cat>
            <c:strRef>
              <c:f>受診の曜日!$B$3:$C$3</c:f>
              <c:strCache>
                <c:ptCount val="2"/>
                <c:pt idx="0">
                  <c:v>ワクチン接種</c:v>
                </c:pt>
                <c:pt idx="1">
                  <c:v>抗体検査</c:v>
                </c:pt>
              </c:strCache>
            </c:strRef>
          </c:cat>
          <c:val>
            <c:numRef>
              <c:f>受診の曜日!$B$21:$C$21</c:f>
              <c:numCache>
                <c:formatCode>General</c:formatCode>
                <c:ptCount val="2"/>
                <c:pt idx="0">
                  <c:v>468</c:v>
                </c:pt>
                <c:pt idx="1">
                  <c:v>3042</c:v>
                </c:pt>
              </c:numCache>
            </c:numRef>
          </c:val>
          <c:extLst>
            <c:ext xmlns:c16="http://schemas.microsoft.com/office/drawing/2014/chart" uri="{C3380CC4-5D6E-409C-BE32-E72D297353CC}">
              <c16:uniqueId val="{00000003-8E03-4AF4-8031-CB576A0BEDE2}"/>
            </c:ext>
          </c:extLst>
        </c:ser>
        <c:ser>
          <c:idx val="4"/>
          <c:order val="4"/>
          <c:tx>
            <c:strRef>
              <c:f>受診の曜日!$A$22</c:f>
              <c:strCache>
                <c:ptCount val="1"/>
                <c:pt idx="0">
                  <c:v>金曜日</c:v>
                </c:pt>
              </c:strCache>
            </c:strRef>
          </c:tx>
          <c:spPr>
            <a:solidFill>
              <a:schemeClr val="accent4">
                <a:lumMod val="20000"/>
                <a:lumOff val="80000"/>
              </a:schemeClr>
            </a:solidFill>
            <a:ln>
              <a:noFill/>
            </a:ln>
            <a:effectLst/>
          </c:spPr>
          <c:invertIfNegative val="0"/>
          <c:cat>
            <c:strRef>
              <c:f>受診の曜日!$B$3:$C$3</c:f>
              <c:strCache>
                <c:ptCount val="2"/>
                <c:pt idx="0">
                  <c:v>ワクチン接種</c:v>
                </c:pt>
                <c:pt idx="1">
                  <c:v>抗体検査</c:v>
                </c:pt>
              </c:strCache>
            </c:strRef>
          </c:cat>
          <c:val>
            <c:numRef>
              <c:f>受診の曜日!$B$22:$C$22</c:f>
              <c:numCache>
                <c:formatCode>General</c:formatCode>
                <c:ptCount val="2"/>
                <c:pt idx="0">
                  <c:v>705</c:v>
                </c:pt>
                <c:pt idx="1">
                  <c:v>3854</c:v>
                </c:pt>
              </c:numCache>
            </c:numRef>
          </c:val>
          <c:extLst>
            <c:ext xmlns:c16="http://schemas.microsoft.com/office/drawing/2014/chart" uri="{C3380CC4-5D6E-409C-BE32-E72D297353CC}">
              <c16:uniqueId val="{00000004-8E03-4AF4-8031-CB576A0BEDE2}"/>
            </c:ext>
          </c:extLst>
        </c:ser>
        <c:ser>
          <c:idx val="5"/>
          <c:order val="5"/>
          <c:tx>
            <c:strRef>
              <c:f>受診の曜日!$A$23</c:f>
              <c:strCache>
                <c:ptCount val="1"/>
                <c:pt idx="0">
                  <c:v>土曜日</c:v>
                </c:pt>
              </c:strCache>
            </c:strRef>
          </c:tx>
          <c:spPr>
            <a:solidFill>
              <a:schemeClr val="accent1"/>
            </a:solidFill>
            <a:ln>
              <a:noFill/>
            </a:ln>
            <a:effectLst/>
          </c:spPr>
          <c:invertIfNegative val="0"/>
          <c:cat>
            <c:strRef>
              <c:f>受診の曜日!$B$3:$C$3</c:f>
              <c:strCache>
                <c:ptCount val="2"/>
                <c:pt idx="0">
                  <c:v>ワクチン接種</c:v>
                </c:pt>
                <c:pt idx="1">
                  <c:v>抗体検査</c:v>
                </c:pt>
              </c:strCache>
            </c:strRef>
          </c:cat>
          <c:val>
            <c:numRef>
              <c:f>受診の曜日!$B$23:$C$23</c:f>
              <c:numCache>
                <c:formatCode>General</c:formatCode>
                <c:ptCount val="2"/>
                <c:pt idx="0">
                  <c:v>1405</c:v>
                </c:pt>
                <c:pt idx="1">
                  <c:v>4694</c:v>
                </c:pt>
              </c:numCache>
            </c:numRef>
          </c:val>
          <c:extLst>
            <c:ext xmlns:c16="http://schemas.microsoft.com/office/drawing/2014/chart" uri="{C3380CC4-5D6E-409C-BE32-E72D297353CC}">
              <c16:uniqueId val="{00000005-8E03-4AF4-8031-CB576A0BEDE2}"/>
            </c:ext>
          </c:extLst>
        </c:ser>
        <c:ser>
          <c:idx val="6"/>
          <c:order val="6"/>
          <c:tx>
            <c:strRef>
              <c:f>受診の曜日!$A$24</c:f>
              <c:strCache>
                <c:ptCount val="1"/>
                <c:pt idx="0">
                  <c:v>日曜日</c:v>
                </c:pt>
              </c:strCache>
            </c:strRef>
          </c:tx>
          <c:spPr>
            <a:solidFill>
              <a:schemeClr val="accent2"/>
            </a:solidFill>
            <a:ln>
              <a:noFill/>
            </a:ln>
            <a:effectLst/>
          </c:spPr>
          <c:invertIfNegative val="0"/>
          <c:cat>
            <c:strRef>
              <c:f>受診の曜日!$B$3:$C$3</c:f>
              <c:strCache>
                <c:ptCount val="2"/>
                <c:pt idx="0">
                  <c:v>ワクチン接種</c:v>
                </c:pt>
                <c:pt idx="1">
                  <c:v>抗体検査</c:v>
                </c:pt>
              </c:strCache>
            </c:strRef>
          </c:cat>
          <c:val>
            <c:numRef>
              <c:f>受診の曜日!$B$24:$C$24</c:f>
              <c:numCache>
                <c:formatCode>General</c:formatCode>
                <c:ptCount val="2"/>
                <c:pt idx="0">
                  <c:v>60</c:v>
                </c:pt>
                <c:pt idx="1">
                  <c:v>273</c:v>
                </c:pt>
              </c:numCache>
            </c:numRef>
          </c:val>
          <c:extLst>
            <c:ext xmlns:c16="http://schemas.microsoft.com/office/drawing/2014/chart" uri="{C3380CC4-5D6E-409C-BE32-E72D297353CC}">
              <c16:uniqueId val="{00000006-8E03-4AF4-8031-CB576A0BEDE2}"/>
            </c:ext>
          </c:extLst>
        </c:ser>
        <c:dLbls>
          <c:showLegendKey val="0"/>
          <c:showVal val="0"/>
          <c:showCatName val="0"/>
          <c:showSerName val="0"/>
          <c:showPercent val="0"/>
          <c:showBubbleSize val="0"/>
        </c:dLbls>
        <c:gapWidth val="40"/>
        <c:overlap val="100"/>
        <c:serLines>
          <c:spPr>
            <a:ln w="9525" cap="flat" cmpd="sng" algn="ctr">
              <a:solidFill>
                <a:schemeClr val="bg1">
                  <a:lumMod val="50000"/>
                </a:schemeClr>
              </a:solidFill>
              <a:prstDash val="sysDash"/>
              <a:round/>
            </a:ln>
            <a:effectLst/>
          </c:spPr>
        </c:serLines>
        <c:axId val="170930768"/>
        <c:axId val="81773088"/>
      </c:barChart>
      <c:catAx>
        <c:axId val="170930768"/>
        <c:scaling>
          <c:orientation val="minMax"/>
        </c:scaling>
        <c:delete val="0"/>
        <c:axPos val="l"/>
        <c:numFmt formatCode="General" sourceLinked="1"/>
        <c:majorTickMark val="none"/>
        <c:minorTickMark val="none"/>
        <c:tickLblPos val="nextTo"/>
        <c:spPr>
          <a:noFill/>
          <a:ln w="6350" cap="flat" cmpd="sng" algn="ctr">
            <a:solidFill>
              <a:schemeClr val="bg1">
                <a:lumMod val="50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ja-JP"/>
          </a:p>
        </c:txPr>
        <c:crossAx val="81773088"/>
        <c:crosses val="autoZero"/>
        <c:auto val="1"/>
        <c:lblAlgn val="ctr"/>
        <c:lblOffset val="100"/>
        <c:noMultiLvlLbl val="0"/>
      </c:catAx>
      <c:valAx>
        <c:axId val="81773088"/>
        <c:scaling>
          <c:orientation val="minMax"/>
        </c:scaling>
        <c:delete val="0"/>
        <c:axPos val="b"/>
        <c:majorGridlines>
          <c:spPr>
            <a:ln w="9525" cap="flat" cmpd="sng" algn="ctr">
              <a:solidFill>
                <a:schemeClr val="bg1">
                  <a:lumMod val="50000"/>
                </a:schemeClr>
              </a:solidFill>
              <a:prstDash val="sys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ja-JP"/>
          </a:p>
        </c:txPr>
        <c:crossAx val="170930768"/>
        <c:crosses val="autoZero"/>
        <c:crossBetween val="between"/>
      </c:valAx>
      <c:spPr>
        <a:noFill/>
        <a:ln>
          <a:noFill/>
        </a:ln>
        <a:effectLst/>
      </c:spPr>
    </c:plotArea>
    <c:legend>
      <c:legendPos val="b"/>
      <c:legendEntry>
        <c:idx val="5"/>
        <c:txPr>
          <a:bodyPr rot="0" spcFirstLastPara="1" vertOverflow="ellipsis" vert="horz" wrap="square" anchor="ctr" anchorCtr="1"/>
          <a:lstStyle/>
          <a:p>
            <a:pPr>
              <a:defRPr sz="3200" b="1" i="0" u="none" strike="noStrike" kern="1200" baseline="0">
                <a:solidFill>
                  <a:sysClr val="windowText" lastClr="000000"/>
                </a:solidFill>
                <a:latin typeface="+mn-lt"/>
                <a:ea typeface="+mn-ea"/>
                <a:cs typeface="+mn-cs"/>
              </a:defRPr>
            </a:pPr>
            <a:endParaRPr lang="ja-JP"/>
          </a:p>
        </c:txPr>
      </c:legendEntry>
      <c:legendEntry>
        <c:idx val="6"/>
        <c:txPr>
          <a:bodyPr rot="0" spcFirstLastPara="1" vertOverflow="ellipsis" vert="horz" wrap="square" anchor="ctr" anchorCtr="1"/>
          <a:lstStyle/>
          <a:p>
            <a:pPr>
              <a:defRPr sz="3200" b="1" i="0" u="none" strike="noStrike" kern="1200" baseline="0">
                <a:solidFill>
                  <a:sysClr val="windowText" lastClr="000000"/>
                </a:solidFill>
                <a:latin typeface="+mn-lt"/>
                <a:ea typeface="+mn-ea"/>
                <a:cs typeface="+mn-cs"/>
              </a:defRPr>
            </a:pPr>
            <a:endParaRPr lang="ja-JP"/>
          </a:p>
        </c:txPr>
      </c:legendEntry>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b="1">
          <a:solidFill>
            <a:sysClr val="windowText" lastClr="000000"/>
          </a:solidFill>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受診の曜日!$A$18</c:f>
              <c:strCache>
                <c:ptCount val="1"/>
                <c:pt idx="0">
                  <c:v>月曜日</c:v>
                </c:pt>
              </c:strCache>
            </c:strRef>
          </c:tx>
          <c:spPr>
            <a:solidFill>
              <a:srgbClr val="DEC8EE"/>
            </a:solidFill>
            <a:ln>
              <a:noFill/>
            </a:ln>
            <a:effectLst/>
          </c:spPr>
          <c:invertIfNegative val="0"/>
          <c:cat>
            <c:strRef>
              <c:f>受診の曜日!$B$3:$C$3</c:f>
              <c:strCache>
                <c:ptCount val="2"/>
                <c:pt idx="0">
                  <c:v>ワクチン接種</c:v>
                </c:pt>
                <c:pt idx="1">
                  <c:v>抗体検査</c:v>
                </c:pt>
              </c:strCache>
            </c:strRef>
          </c:cat>
          <c:val>
            <c:numRef>
              <c:f>受診の曜日!$B$18:$C$18</c:f>
              <c:numCache>
                <c:formatCode>General</c:formatCode>
                <c:ptCount val="2"/>
                <c:pt idx="0">
                  <c:v>587</c:v>
                </c:pt>
                <c:pt idx="1">
                  <c:v>3123</c:v>
                </c:pt>
              </c:numCache>
            </c:numRef>
          </c:val>
          <c:extLst>
            <c:ext xmlns:c16="http://schemas.microsoft.com/office/drawing/2014/chart" uri="{C3380CC4-5D6E-409C-BE32-E72D297353CC}">
              <c16:uniqueId val="{00000000-8E03-4AF4-8031-CB576A0BEDE2}"/>
            </c:ext>
          </c:extLst>
        </c:ser>
        <c:ser>
          <c:idx val="1"/>
          <c:order val="1"/>
          <c:tx>
            <c:strRef>
              <c:f>受診の曜日!$A$19</c:f>
              <c:strCache>
                <c:ptCount val="1"/>
                <c:pt idx="0">
                  <c:v>火曜日</c:v>
                </c:pt>
              </c:strCache>
            </c:strRef>
          </c:tx>
          <c:spPr>
            <a:solidFill>
              <a:schemeClr val="accent2">
                <a:lumMod val="40000"/>
                <a:lumOff val="60000"/>
              </a:schemeClr>
            </a:solidFill>
            <a:ln>
              <a:noFill/>
            </a:ln>
            <a:effectLst/>
          </c:spPr>
          <c:invertIfNegative val="0"/>
          <c:cat>
            <c:strRef>
              <c:f>受診の曜日!$B$3:$C$3</c:f>
              <c:strCache>
                <c:ptCount val="2"/>
                <c:pt idx="0">
                  <c:v>ワクチン接種</c:v>
                </c:pt>
                <c:pt idx="1">
                  <c:v>抗体検査</c:v>
                </c:pt>
              </c:strCache>
            </c:strRef>
          </c:cat>
          <c:val>
            <c:numRef>
              <c:f>受診の曜日!$B$19:$C$19</c:f>
              <c:numCache>
                <c:formatCode>General</c:formatCode>
                <c:ptCount val="2"/>
                <c:pt idx="0">
                  <c:v>545</c:v>
                </c:pt>
                <c:pt idx="1">
                  <c:v>3315</c:v>
                </c:pt>
              </c:numCache>
            </c:numRef>
          </c:val>
          <c:extLst>
            <c:ext xmlns:c16="http://schemas.microsoft.com/office/drawing/2014/chart" uri="{C3380CC4-5D6E-409C-BE32-E72D297353CC}">
              <c16:uniqueId val="{00000001-8E03-4AF4-8031-CB576A0BEDE2}"/>
            </c:ext>
          </c:extLst>
        </c:ser>
        <c:ser>
          <c:idx val="2"/>
          <c:order val="2"/>
          <c:tx>
            <c:strRef>
              <c:f>受診の曜日!$A$20</c:f>
              <c:strCache>
                <c:ptCount val="1"/>
                <c:pt idx="0">
                  <c:v>水曜日</c:v>
                </c:pt>
              </c:strCache>
            </c:strRef>
          </c:tx>
          <c:spPr>
            <a:solidFill>
              <a:schemeClr val="accent6">
                <a:lumMod val="40000"/>
                <a:lumOff val="60000"/>
              </a:schemeClr>
            </a:solidFill>
            <a:ln>
              <a:noFill/>
            </a:ln>
            <a:effectLst/>
          </c:spPr>
          <c:invertIfNegative val="0"/>
          <c:cat>
            <c:strRef>
              <c:f>受診の曜日!$B$3:$C$3</c:f>
              <c:strCache>
                <c:ptCount val="2"/>
                <c:pt idx="0">
                  <c:v>ワクチン接種</c:v>
                </c:pt>
                <c:pt idx="1">
                  <c:v>抗体検査</c:v>
                </c:pt>
              </c:strCache>
            </c:strRef>
          </c:cat>
          <c:val>
            <c:numRef>
              <c:f>受診の曜日!$B$20:$C$20</c:f>
              <c:numCache>
                <c:formatCode>General</c:formatCode>
                <c:ptCount val="2"/>
                <c:pt idx="0">
                  <c:v>502</c:v>
                </c:pt>
                <c:pt idx="1">
                  <c:v>3346</c:v>
                </c:pt>
              </c:numCache>
            </c:numRef>
          </c:val>
          <c:extLst>
            <c:ext xmlns:c16="http://schemas.microsoft.com/office/drawing/2014/chart" uri="{C3380CC4-5D6E-409C-BE32-E72D297353CC}">
              <c16:uniqueId val="{00000002-8E03-4AF4-8031-CB576A0BEDE2}"/>
            </c:ext>
          </c:extLst>
        </c:ser>
        <c:ser>
          <c:idx val="3"/>
          <c:order val="3"/>
          <c:tx>
            <c:strRef>
              <c:f>受診の曜日!$A$21</c:f>
              <c:strCache>
                <c:ptCount val="1"/>
                <c:pt idx="0">
                  <c:v>木曜日</c:v>
                </c:pt>
              </c:strCache>
            </c:strRef>
          </c:tx>
          <c:spPr>
            <a:solidFill>
              <a:schemeClr val="accent3">
                <a:lumMod val="40000"/>
                <a:lumOff val="60000"/>
              </a:schemeClr>
            </a:solidFill>
            <a:ln>
              <a:noFill/>
            </a:ln>
            <a:effectLst/>
          </c:spPr>
          <c:invertIfNegative val="0"/>
          <c:cat>
            <c:strRef>
              <c:f>受診の曜日!$B$3:$C$3</c:f>
              <c:strCache>
                <c:ptCount val="2"/>
                <c:pt idx="0">
                  <c:v>ワクチン接種</c:v>
                </c:pt>
                <c:pt idx="1">
                  <c:v>抗体検査</c:v>
                </c:pt>
              </c:strCache>
            </c:strRef>
          </c:cat>
          <c:val>
            <c:numRef>
              <c:f>受診の曜日!$B$21:$C$21</c:f>
              <c:numCache>
                <c:formatCode>General</c:formatCode>
                <c:ptCount val="2"/>
                <c:pt idx="0">
                  <c:v>468</c:v>
                </c:pt>
                <c:pt idx="1">
                  <c:v>3042</c:v>
                </c:pt>
              </c:numCache>
            </c:numRef>
          </c:val>
          <c:extLst>
            <c:ext xmlns:c16="http://schemas.microsoft.com/office/drawing/2014/chart" uri="{C3380CC4-5D6E-409C-BE32-E72D297353CC}">
              <c16:uniqueId val="{00000003-8E03-4AF4-8031-CB576A0BEDE2}"/>
            </c:ext>
          </c:extLst>
        </c:ser>
        <c:ser>
          <c:idx val="4"/>
          <c:order val="4"/>
          <c:tx>
            <c:strRef>
              <c:f>受診の曜日!$A$22</c:f>
              <c:strCache>
                <c:ptCount val="1"/>
                <c:pt idx="0">
                  <c:v>金曜日</c:v>
                </c:pt>
              </c:strCache>
            </c:strRef>
          </c:tx>
          <c:spPr>
            <a:solidFill>
              <a:schemeClr val="accent4">
                <a:lumMod val="20000"/>
                <a:lumOff val="80000"/>
              </a:schemeClr>
            </a:solidFill>
            <a:ln>
              <a:noFill/>
            </a:ln>
            <a:effectLst/>
          </c:spPr>
          <c:invertIfNegative val="0"/>
          <c:cat>
            <c:strRef>
              <c:f>受診の曜日!$B$3:$C$3</c:f>
              <c:strCache>
                <c:ptCount val="2"/>
                <c:pt idx="0">
                  <c:v>ワクチン接種</c:v>
                </c:pt>
                <c:pt idx="1">
                  <c:v>抗体検査</c:v>
                </c:pt>
              </c:strCache>
            </c:strRef>
          </c:cat>
          <c:val>
            <c:numRef>
              <c:f>受診の曜日!$B$22:$C$22</c:f>
              <c:numCache>
                <c:formatCode>General</c:formatCode>
                <c:ptCount val="2"/>
                <c:pt idx="0">
                  <c:v>705</c:v>
                </c:pt>
                <c:pt idx="1">
                  <c:v>3854</c:v>
                </c:pt>
              </c:numCache>
            </c:numRef>
          </c:val>
          <c:extLst>
            <c:ext xmlns:c16="http://schemas.microsoft.com/office/drawing/2014/chart" uri="{C3380CC4-5D6E-409C-BE32-E72D297353CC}">
              <c16:uniqueId val="{00000004-8E03-4AF4-8031-CB576A0BEDE2}"/>
            </c:ext>
          </c:extLst>
        </c:ser>
        <c:ser>
          <c:idx val="5"/>
          <c:order val="5"/>
          <c:tx>
            <c:strRef>
              <c:f>受診の曜日!$A$23</c:f>
              <c:strCache>
                <c:ptCount val="1"/>
                <c:pt idx="0">
                  <c:v>土曜日</c:v>
                </c:pt>
              </c:strCache>
            </c:strRef>
          </c:tx>
          <c:spPr>
            <a:solidFill>
              <a:schemeClr val="accent1"/>
            </a:solidFill>
            <a:ln>
              <a:noFill/>
            </a:ln>
            <a:effectLst/>
          </c:spPr>
          <c:invertIfNegative val="0"/>
          <c:cat>
            <c:strRef>
              <c:f>受診の曜日!$B$3:$C$3</c:f>
              <c:strCache>
                <c:ptCount val="2"/>
                <c:pt idx="0">
                  <c:v>ワクチン接種</c:v>
                </c:pt>
                <c:pt idx="1">
                  <c:v>抗体検査</c:v>
                </c:pt>
              </c:strCache>
            </c:strRef>
          </c:cat>
          <c:val>
            <c:numRef>
              <c:f>受診の曜日!$B$23:$C$23</c:f>
              <c:numCache>
                <c:formatCode>General</c:formatCode>
                <c:ptCount val="2"/>
                <c:pt idx="0">
                  <c:v>1405</c:v>
                </c:pt>
                <c:pt idx="1">
                  <c:v>4694</c:v>
                </c:pt>
              </c:numCache>
            </c:numRef>
          </c:val>
          <c:extLst>
            <c:ext xmlns:c16="http://schemas.microsoft.com/office/drawing/2014/chart" uri="{C3380CC4-5D6E-409C-BE32-E72D297353CC}">
              <c16:uniqueId val="{00000005-8E03-4AF4-8031-CB576A0BEDE2}"/>
            </c:ext>
          </c:extLst>
        </c:ser>
        <c:ser>
          <c:idx val="6"/>
          <c:order val="6"/>
          <c:tx>
            <c:strRef>
              <c:f>受診の曜日!$A$24</c:f>
              <c:strCache>
                <c:ptCount val="1"/>
                <c:pt idx="0">
                  <c:v>日曜日</c:v>
                </c:pt>
              </c:strCache>
            </c:strRef>
          </c:tx>
          <c:spPr>
            <a:solidFill>
              <a:schemeClr val="accent2"/>
            </a:solidFill>
            <a:ln>
              <a:noFill/>
            </a:ln>
            <a:effectLst/>
          </c:spPr>
          <c:invertIfNegative val="0"/>
          <c:cat>
            <c:strRef>
              <c:f>受診の曜日!$B$3:$C$3</c:f>
              <c:strCache>
                <c:ptCount val="2"/>
                <c:pt idx="0">
                  <c:v>ワクチン接種</c:v>
                </c:pt>
                <c:pt idx="1">
                  <c:v>抗体検査</c:v>
                </c:pt>
              </c:strCache>
            </c:strRef>
          </c:cat>
          <c:val>
            <c:numRef>
              <c:f>受診の曜日!$B$24:$C$24</c:f>
              <c:numCache>
                <c:formatCode>General</c:formatCode>
                <c:ptCount val="2"/>
                <c:pt idx="0">
                  <c:v>60</c:v>
                </c:pt>
                <c:pt idx="1">
                  <c:v>273</c:v>
                </c:pt>
              </c:numCache>
            </c:numRef>
          </c:val>
          <c:extLst>
            <c:ext xmlns:c16="http://schemas.microsoft.com/office/drawing/2014/chart" uri="{C3380CC4-5D6E-409C-BE32-E72D297353CC}">
              <c16:uniqueId val="{00000006-8E03-4AF4-8031-CB576A0BEDE2}"/>
            </c:ext>
          </c:extLst>
        </c:ser>
        <c:dLbls>
          <c:showLegendKey val="0"/>
          <c:showVal val="0"/>
          <c:showCatName val="0"/>
          <c:showSerName val="0"/>
          <c:showPercent val="0"/>
          <c:showBubbleSize val="0"/>
        </c:dLbls>
        <c:gapWidth val="40"/>
        <c:overlap val="100"/>
        <c:serLines>
          <c:spPr>
            <a:ln w="9525" cap="flat" cmpd="sng" algn="ctr">
              <a:solidFill>
                <a:schemeClr val="bg1">
                  <a:lumMod val="50000"/>
                </a:schemeClr>
              </a:solidFill>
              <a:prstDash val="sysDash"/>
              <a:round/>
            </a:ln>
            <a:effectLst/>
          </c:spPr>
        </c:serLines>
        <c:axId val="170930768"/>
        <c:axId val="81773088"/>
      </c:barChart>
      <c:catAx>
        <c:axId val="170930768"/>
        <c:scaling>
          <c:orientation val="minMax"/>
        </c:scaling>
        <c:delete val="0"/>
        <c:axPos val="l"/>
        <c:numFmt formatCode="General" sourceLinked="1"/>
        <c:majorTickMark val="none"/>
        <c:minorTickMark val="none"/>
        <c:tickLblPos val="nextTo"/>
        <c:spPr>
          <a:noFill/>
          <a:ln w="6350" cap="flat" cmpd="sng" algn="ctr">
            <a:solidFill>
              <a:schemeClr val="bg1">
                <a:lumMod val="50000"/>
              </a:schemeClr>
            </a:solidFill>
            <a:round/>
          </a:ln>
          <a:effectLst/>
        </c:spPr>
        <c:txPr>
          <a:bodyPr rot="-6000000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ja-JP"/>
          </a:p>
        </c:txPr>
        <c:crossAx val="81773088"/>
        <c:crosses val="autoZero"/>
        <c:auto val="1"/>
        <c:lblAlgn val="ctr"/>
        <c:lblOffset val="100"/>
        <c:noMultiLvlLbl val="0"/>
      </c:catAx>
      <c:valAx>
        <c:axId val="81773088"/>
        <c:scaling>
          <c:orientation val="minMax"/>
        </c:scaling>
        <c:delete val="0"/>
        <c:axPos val="b"/>
        <c:majorGridlines>
          <c:spPr>
            <a:ln w="9525" cap="flat" cmpd="sng" algn="ctr">
              <a:solidFill>
                <a:schemeClr val="bg1">
                  <a:lumMod val="50000"/>
                </a:schemeClr>
              </a:solidFill>
              <a:prstDash val="sysDash"/>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ja-JP"/>
          </a:p>
        </c:txPr>
        <c:crossAx val="170930768"/>
        <c:crosses val="autoZero"/>
        <c:crossBetween val="between"/>
      </c:valAx>
      <c:spPr>
        <a:noFill/>
        <a:ln>
          <a:noFill/>
        </a:ln>
        <a:effectLst/>
      </c:spPr>
    </c:plotArea>
    <c:legend>
      <c:legendPos val="b"/>
      <c:legendEntry>
        <c:idx val="5"/>
        <c:txPr>
          <a:bodyPr rot="0" spcFirstLastPara="1" vertOverflow="ellipsis" vert="horz" wrap="square" anchor="ctr" anchorCtr="1"/>
          <a:lstStyle/>
          <a:p>
            <a:pPr>
              <a:defRPr sz="3200" b="1" i="0" u="none" strike="noStrike" kern="1200" baseline="0">
                <a:solidFill>
                  <a:sysClr val="windowText" lastClr="000000"/>
                </a:solidFill>
                <a:latin typeface="+mn-lt"/>
                <a:ea typeface="+mn-ea"/>
                <a:cs typeface="+mn-cs"/>
              </a:defRPr>
            </a:pPr>
            <a:endParaRPr lang="ja-JP"/>
          </a:p>
        </c:txPr>
      </c:legendEntry>
      <c:legendEntry>
        <c:idx val="6"/>
        <c:txPr>
          <a:bodyPr rot="0" spcFirstLastPara="1" vertOverflow="ellipsis" vert="horz" wrap="square" anchor="ctr" anchorCtr="1"/>
          <a:lstStyle/>
          <a:p>
            <a:pPr>
              <a:defRPr sz="3200" b="1" i="0" u="none" strike="noStrike" kern="1200" baseline="0">
                <a:solidFill>
                  <a:sysClr val="windowText" lastClr="000000"/>
                </a:solidFill>
                <a:latin typeface="+mn-lt"/>
                <a:ea typeface="+mn-ea"/>
                <a:cs typeface="+mn-cs"/>
              </a:defRPr>
            </a:pPr>
            <a:endParaRPr lang="ja-JP"/>
          </a:p>
        </c:txPr>
      </c:legendEntry>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2000" b="1">
          <a:solidFill>
            <a:sysClr val="windowText" lastClr="000000"/>
          </a:solidFill>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実施件数!$D$2</c:f>
              <c:strCache>
                <c:ptCount val="1"/>
                <c:pt idx="0">
                  <c:v>抗体検査</c:v>
                </c:pt>
              </c:strCache>
            </c:strRef>
          </c:tx>
          <c:spPr>
            <a:solidFill>
              <a:schemeClr val="accent1"/>
            </a:solidFill>
            <a:ln>
              <a:solidFill>
                <a:schemeClr val="tx1"/>
              </a:solidFill>
            </a:ln>
            <a:effectLst/>
          </c:spPr>
          <c:invertIfNegative val="0"/>
          <c:cat>
            <c:multiLvlStrRef>
              <c:f>実施件数!$B$6:$C$37</c:f>
              <c:multiLvlStrCache>
                <c:ptCount val="32"/>
                <c:lvl>
                  <c:pt idx="0">
                    <c:v>8</c:v>
                  </c:pt>
                  <c:pt idx="1">
                    <c:v>9</c:v>
                  </c:pt>
                  <c:pt idx="2">
                    <c:v>10</c:v>
                  </c:pt>
                  <c:pt idx="3">
                    <c:v>11</c:v>
                  </c:pt>
                  <c:pt idx="4">
                    <c:v>12</c:v>
                  </c:pt>
                  <c:pt idx="5">
                    <c:v>1</c:v>
                  </c:pt>
                  <c:pt idx="6">
                    <c:v>2</c:v>
                  </c:pt>
                  <c:pt idx="7">
                    <c:v>3</c:v>
                  </c:pt>
                  <c:pt idx="8">
                    <c:v>4</c:v>
                  </c:pt>
                  <c:pt idx="9">
                    <c:v>5</c:v>
                  </c:pt>
                  <c:pt idx="10">
                    <c:v>6</c:v>
                  </c:pt>
                  <c:pt idx="11">
                    <c:v>7</c:v>
                  </c:pt>
                  <c:pt idx="12">
                    <c:v>8</c:v>
                  </c:pt>
                  <c:pt idx="13">
                    <c:v>9</c:v>
                  </c:pt>
                  <c:pt idx="14">
                    <c:v>10</c:v>
                  </c:pt>
                  <c:pt idx="15">
                    <c:v>11</c:v>
                  </c:pt>
                  <c:pt idx="16">
                    <c:v>12</c:v>
                  </c:pt>
                  <c:pt idx="17">
                    <c:v>1</c:v>
                  </c:pt>
                  <c:pt idx="18">
                    <c:v>2</c:v>
                  </c:pt>
                  <c:pt idx="19">
                    <c:v>3</c:v>
                  </c:pt>
                  <c:pt idx="20">
                    <c:v>4</c:v>
                  </c:pt>
                  <c:pt idx="21">
                    <c:v>5</c:v>
                  </c:pt>
                  <c:pt idx="22">
                    <c:v>6</c:v>
                  </c:pt>
                  <c:pt idx="23">
                    <c:v>7</c:v>
                  </c:pt>
                  <c:pt idx="24">
                    <c:v>8</c:v>
                  </c:pt>
                  <c:pt idx="25">
                    <c:v>9</c:v>
                  </c:pt>
                  <c:pt idx="26">
                    <c:v>10</c:v>
                  </c:pt>
                  <c:pt idx="27">
                    <c:v>11</c:v>
                  </c:pt>
                  <c:pt idx="28">
                    <c:v>12</c:v>
                  </c:pt>
                  <c:pt idx="29">
                    <c:v>1</c:v>
                  </c:pt>
                  <c:pt idx="30">
                    <c:v>2</c:v>
                  </c:pt>
                  <c:pt idx="31">
                    <c:v>3</c:v>
                  </c:pt>
                </c:lvl>
                <c:lvl>
                  <c:pt idx="0">
                    <c:v>2018</c:v>
                  </c:pt>
                  <c:pt idx="5">
                    <c:v>2019</c:v>
                  </c:pt>
                  <c:pt idx="17">
                    <c:v>2020</c:v>
                  </c:pt>
                  <c:pt idx="29">
                    <c:v>2021</c:v>
                  </c:pt>
                </c:lvl>
              </c:multiLvlStrCache>
            </c:multiLvlStrRef>
          </c:cat>
          <c:val>
            <c:numRef>
              <c:f>実施件数!$D$6:$D$37</c:f>
              <c:numCache>
                <c:formatCode>General</c:formatCode>
                <c:ptCount val="32"/>
                <c:pt idx="0">
                  <c:v>1</c:v>
                </c:pt>
                <c:pt idx="1">
                  <c:v>19</c:v>
                </c:pt>
                <c:pt idx="2">
                  <c:v>665</c:v>
                </c:pt>
                <c:pt idx="3">
                  <c:v>853</c:v>
                </c:pt>
                <c:pt idx="4">
                  <c:v>732</c:v>
                </c:pt>
                <c:pt idx="5">
                  <c:v>314</c:v>
                </c:pt>
                <c:pt idx="6">
                  <c:v>285</c:v>
                </c:pt>
                <c:pt idx="7">
                  <c:v>347</c:v>
                </c:pt>
                <c:pt idx="8">
                  <c:v>321</c:v>
                </c:pt>
                <c:pt idx="9">
                  <c:v>317</c:v>
                </c:pt>
                <c:pt idx="10">
                  <c:v>399</c:v>
                </c:pt>
                <c:pt idx="11">
                  <c:v>346</c:v>
                </c:pt>
                <c:pt idx="12">
                  <c:v>361</c:v>
                </c:pt>
                <c:pt idx="13">
                  <c:v>308</c:v>
                </c:pt>
                <c:pt idx="14">
                  <c:v>297</c:v>
                </c:pt>
                <c:pt idx="15">
                  <c:v>255</c:v>
                </c:pt>
                <c:pt idx="16">
                  <c:v>153</c:v>
                </c:pt>
                <c:pt idx="17">
                  <c:v>163</c:v>
                </c:pt>
                <c:pt idx="18">
                  <c:v>183</c:v>
                </c:pt>
                <c:pt idx="19">
                  <c:v>210</c:v>
                </c:pt>
                <c:pt idx="20">
                  <c:v>98</c:v>
                </c:pt>
                <c:pt idx="21">
                  <c:v>101</c:v>
                </c:pt>
                <c:pt idx="22">
                  <c:v>245</c:v>
                </c:pt>
                <c:pt idx="23">
                  <c:v>246</c:v>
                </c:pt>
                <c:pt idx="24">
                  <c:v>186</c:v>
                </c:pt>
                <c:pt idx="25">
                  <c:v>162</c:v>
                </c:pt>
                <c:pt idx="26">
                  <c:v>0</c:v>
                </c:pt>
                <c:pt idx="27">
                  <c:v>0</c:v>
                </c:pt>
                <c:pt idx="28">
                  <c:v>0</c:v>
                </c:pt>
                <c:pt idx="29">
                  <c:v>0</c:v>
                </c:pt>
                <c:pt idx="30">
                  <c:v>0</c:v>
                </c:pt>
                <c:pt idx="31">
                  <c:v>0</c:v>
                </c:pt>
              </c:numCache>
            </c:numRef>
          </c:val>
          <c:extLst>
            <c:ext xmlns:c16="http://schemas.microsoft.com/office/drawing/2014/chart" uri="{C3380CC4-5D6E-409C-BE32-E72D297353CC}">
              <c16:uniqueId val="{00000000-CD28-4C51-AB48-FBF2ACE5134B}"/>
            </c:ext>
          </c:extLst>
        </c:ser>
        <c:ser>
          <c:idx val="1"/>
          <c:order val="1"/>
          <c:tx>
            <c:strRef>
              <c:f>実施件数!$E$2</c:f>
              <c:strCache>
                <c:ptCount val="1"/>
                <c:pt idx="0">
                  <c:v>ワクチン接種</c:v>
                </c:pt>
              </c:strCache>
            </c:strRef>
          </c:tx>
          <c:spPr>
            <a:solidFill>
              <a:srgbClr val="FF66FF"/>
            </a:solidFill>
            <a:ln>
              <a:solidFill>
                <a:schemeClr val="tx1"/>
              </a:solidFill>
            </a:ln>
            <a:effectLst/>
          </c:spPr>
          <c:invertIfNegative val="0"/>
          <c:cat>
            <c:multiLvlStrRef>
              <c:f>実施件数!$B$6:$C$37</c:f>
              <c:multiLvlStrCache>
                <c:ptCount val="32"/>
                <c:lvl>
                  <c:pt idx="0">
                    <c:v>8</c:v>
                  </c:pt>
                  <c:pt idx="1">
                    <c:v>9</c:v>
                  </c:pt>
                  <c:pt idx="2">
                    <c:v>10</c:v>
                  </c:pt>
                  <c:pt idx="3">
                    <c:v>11</c:v>
                  </c:pt>
                  <c:pt idx="4">
                    <c:v>12</c:v>
                  </c:pt>
                  <c:pt idx="5">
                    <c:v>1</c:v>
                  </c:pt>
                  <c:pt idx="6">
                    <c:v>2</c:v>
                  </c:pt>
                  <c:pt idx="7">
                    <c:v>3</c:v>
                  </c:pt>
                  <c:pt idx="8">
                    <c:v>4</c:v>
                  </c:pt>
                  <c:pt idx="9">
                    <c:v>5</c:v>
                  </c:pt>
                  <c:pt idx="10">
                    <c:v>6</c:v>
                  </c:pt>
                  <c:pt idx="11">
                    <c:v>7</c:v>
                  </c:pt>
                  <c:pt idx="12">
                    <c:v>8</c:v>
                  </c:pt>
                  <c:pt idx="13">
                    <c:v>9</c:v>
                  </c:pt>
                  <c:pt idx="14">
                    <c:v>10</c:v>
                  </c:pt>
                  <c:pt idx="15">
                    <c:v>11</c:v>
                  </c:pt>
                  <c:pt idx="16">
                    <c:v>12</c:v>
                  </c:pt>
                  <c:pt idx="17">
                    <c:v>1</c:v>
                  </c:pt>
                  <c:pt idx="18">
                    <c:v>2</c:v>
                  </c:pt>
                  <c:pt idx="19">
                    <c:v>3</c:v>
                  </c:pt>
                  <c:pt idx="20">
                    <c:v>4</c:v>
                  </c:pt>
                  <c:pt idx="21">
                    <c:v>5</c:v>
                  </c:pt>
                  <c:pt idx="22">
                    <c:v>6</c:v>
                  </c:pt>
                  <c:pt idx="23">
                    <c:v>7</c:v>
                  </c:pt>
                  <c:pt idx="24">
                    <c:v>8</c:v>
                  </c:pt>
                  <c:pt idx="25">
                    <c:v>9</c:v>
                  </c:pt>
                  <c:pt idx="26">
                    <c:v>10</c:v>
                  </c:pt>
                  <c:pt idx="27">
                    <c:v>11</c:v>
                  </c:pt>
                  <c:pt idx="28">
                    <c:v>12</c:v>
                  </c:pt>
                  <c:pt idx="29">
                    <c:v>1</c:v>
                  </c:pt>
                  <c:pt idx="30">
                    <c:v>2</c:v>
                  </c:pt>
                  <c:pt idx="31">
                    <c:v>3</c:v>
                  </c:pt>
                </c:lvl>
                <c:lvl>
                  <c:pt idx="0">
                    <c:v>2018</c:v>
                  </c:pt>
                  <c:pt idx="5">
                    <c:v>2019</c:v>
                  </c:pt>
                  <c:pt idx="17">
                    <c:v>2020</c:v>
                  </c:pt>
                  <c:pt idx="29">
                    <c:v>2021</c:v>
                  </c:pt>
                </c:lvl>
              </c:multiLvlStrCache>
            </c:multiLvlStrRef>
          </c:cat>
          <c:val>
            <c:numRef>
              <c:f>実施件数!$E$6:$E$37</c:f>
              <c:numCache>
                <c:formatCode>General</c:formatCode>
                <c:ptCount val="32"/>
                <c:pt idx="0">
                  <c:v>0</c:v>
                </c:pt>
                <c:pt idx="1">
                  <c:v>0</c:v>
                </c:pt>
                <c:pt idx="2">
                  <c:v>0</c:v>
                </c:pt>
                <c:pt idx="3">
                  <c:v>93</c:v>
                </c:pt>
                <c:pt idx="4">
                  <c:v>477</c:v>
                </c:pt>
                <c:pt idx="5">
                  <c:v>219</c:v>
                </c:pt>
                <c:pt idx="6">
                  <c:v>198</c:v>
                </c:pt>
                <c:pt idx="7">
                  <c:v>241</c:v>
                </c:pt>
                <c:pt idx="8">
                  <c:v>239</c:v>
                </c:pt>
                <c:pt idx="9">
                  <c:v>255</c:v>
                </c:pt>
                <c:pt idx="10">
                  <c:v>357</c:v>
                </c:pt>
                <c:pt idx="11">
                  <c:v>331</c:v>
                </c:pt>
                <c:pt idx="12">
                  <c:v>232</c:v>
                </c:pt>
                <c:pt idx="13">
                  <c:v>250</c:v>
                </c:pt>
                <c:pt idx="14">
                  <c:v>194</c:v>
                </c:pt>
                <c:pt idx="15">
                  <c:v>181</c:v>
                </c:pt>
                <c:pt idx="16">
                  <c:v>200</c:v>
                </c:pt>
                <c:pt idx="17">
                  <c:v>145</c:v>
                </c:pt>
                <c:pt idx="18">
                  <c:v>178</c:v>
                </c:pt>
                <c:pt idx="19">
                  <c:v>180</c:v>
                </c:pt>
                <c:pt idx="20">
                  <c:v>99</c:v>
                </c:pt>
                <c:pt idx="21">
                  <c:v>144</c:v>
                </c:pt>
                <c:pt idx="22">
                  <c:v>230</c:v>
                </c:pt>
                <c:pt idx="23">
                  <c:v>132</c:v>
                </c:pt>
                <c:pt idx="24">
                  <c:v>136</c:v>
                </c:pt>
                <c:pt idx="25">
                  <c:v>141</c:v>
                </c:pt>
                <c:pt idx="26">
                  <c:v>1</c:v>
                </c:pt>
                <c:pt idx="27">
                  <c:v>0</c:v>
                </c:pt>
                <c:pt idx="28">
                  <c:v>0</c:v>
                </c:pt>
                <c:pt idx="29">
                  <c:v>0</c:v>
                </c:pt>
                <c:pt idx="30">
                  <c:v>0</c:v>
                </c:pt>
                <c:pt idx="31">
                  <c:v>0</c:v>
                </c:pt>
              </c:numCache>
            </c:numRef>
          </c:val>
          <c:extLst>
            <c:ext xmlns:c16="http://schemas.microsoft.com/office/drawing/2014/chart" uri="{C3380CC4-5D6E-409C-BE32-E72D297353CC}">
              <c16:uniqueId val="{00000001-CD28-4C51-AB48-FBF2ACE5134B}"/>
            </c:ext>
          </c:extLst>
        </c:ser>
        <c:dLbls>
          <c:showLegendKey val="0"/>
          <c:showVal val="0"/>
          <c:showCatName val="0"/>
          <c:showSerName val="0"/>
          <c:showPercent val="0"/>
          <c:showBubbleSize val="0"/>
        </c:dLbls>
        <c:gapWidth val="120"/>
        <c:overlap val="-60"/>
        <c:axId val="193892064"/>
        <c:axId val="2092935424"/>
      </c:barChart>
      <c:catAx>
        <c:axId val="193892064"/>
        <c:scaling>
          <c:orientation val="minMax"/>
        </c:scaling>
        <c:delete val="0"/>
        <c:axPos val="b"/>
        <c:numFmt formatCode="General" sourceLinked="1"/>
        <c:majorTickMark val="none"/>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2092935424"/>
        <c:crosses val="autoZero"/>
        <c:auto val="1"/>
        <c:lblAlgn val="ctr"/>
        <c:lblOffset val="100"/>
        <c:noMultiLvlLbl val="0"/>
      </c:catAx>
      <c:valAx>
        <c:axId val="2092935424"/>
        <c:scaling>
          <c:orientation val="minMax"/>
          <c:max val="1000"/>
        </c:scaling>
        <c:delete val="0"/>
        <c:axPos val="l"/>
        <c:majorGridlines>
          <c:spPr>
            <a:ln w="6350" cap="flat" cmpd="sng" algn="ctr">
              <a:solidFill>
                <a:schemeClr val="bg1">
                  <a:lumMod val="50000"/>
                </a:schemeClr>
              </a:solidFill>
              <a:prstDash val="sys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ja-JP"/>
          </a:p>
        </c:txPr>
        <c:crossAx val="193892064"/>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b="1">
          <a:solidFill>
            <a:sysClr val="windowText" lastClr="000000"/>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347" cy="498216"/>
          </a:xfrm>
          <a:prstGeom prst="rect">
            <a:avLst/>
          </a:prstGeom>
        </p:spPr>
        <p:txBody>
          <a:bodyPr vert="horz" lIns="91870" tIns="45935" rIns="91870" bIns="4593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1343" y="0"/>
            <a:ext cx="2946347" cy="498216"/>
          </a:xfrm>
          <a:prstGeom prst="rect">
            <a:avLst/>
          </a:prstGeom>
        </p:spPr>
        <p:txBody>
          <a:bodyPr vert="horz" lIns="91870" tIns="45935" rIns="91870" bIns="45935" rtlCol="0"/>
          <a:lstStyle>
            <a:lvl1pPr algn="r">
              <a:defRPr sz="1200"/>
            </a:lvl1pPr>
          </a:lstStyle>
          <a:p>
            <a:fld id="{BB445B72-C4C6-49ED-81B5-E6131C87F816}" type="datetimeFigureOut">
              <a:rPr kumimoji="1" lang="ja-JP" altLang="en-US" smtClean="0"/>
              <a:t>2021/1/8</a:t>
            </a:fld>
            <a:endParaRPr kumimoji="1" lang="ja-JP" altLang="en-US"/>
          </a:p>
        </p:txBody>
      </p:sp>
      <p:sp>
        <p:nvSpPr>
          <p:cNvPr id="4" name="フッター プレースホルダー 3"/>
          <p:cNvSpPr>
            <a:spLocks noGrp="1"/>
          </p:cNvSpPr>
          <p:nvPr>
            <p:ph type="ftr" sz="quarter" idx="2"/>
          </p:nvPr>
        </p:nvSpPr>
        <p:spPr>
          <a:xfrm>
            <a:off x="0" y="9431602"/>
            <a:ext cx="2946347" cy="498215"/>
          </a:xfrm>
          <a:prstGeom prst="rect">
            <a:avLst/>
          </a:prstGeom>
        </p:spPr>
        <p:txBody>
          <a:bodyPr vert="horz" lIns="91870" tIns="45935" rIns="91870" bIns="4593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1343" y="9431602"/>
            <a:ext cx="2946347" cy="498215"/>
          </a:xfrm>
          <a:prstGeom prst="rect">
            <a:avLst/>
          </a:prstGeom>
        </p:spPr>
        <p:txBody>
          <a:bodyPr vert="horz" lIns="91870" tIns="45935" rIns="91870" bIns="45935" rtlCol="0" anchor="b"/>
          <a:lstStyle>
            <a:lvl1pPr algn="r">
              <a:defRPr sz="1200"/>
            </a:lvl1pPr>
          </a:lstStyle>
          <a:p>
            <a:fld id="{C34CDDB1-2857-4C7B-B97E-0DC7CF8DDDDA}" type="slidenum">
              <a:rPr kumimoji="1" lang="ja-JP" altLang="en-US" smtClean="0"/>
              <a:t>‹#›</a:t>
            </a:fld>
            <a:endParaRPr kumimoji="1" lang="ja-JP" altLang="en-US"/>
          </a:p>
        </p:txBody>
      </p:sp>
    </p:spTree>
    <p:extLst>
      <p:ext uri="{BB962C8B-B14F-4D97-AF65-F5344CB8AC3E}">
        <p14:creationId xmlns:p14="http://schemas.microsoft.com/office/powerpoint/2010/main" val="1969502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347" cy="49808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342" y="0"/>
            <a:ext cx="2946347" cy="498087"/>
          </a:xfrm>
          <a:prstGeom prst="rect">
            <a:avLst/>
          </a:prstGeom>
        </p:spPr>
        <p:txBody>
          <a:bodyPr vert="horz" lIns="91440" tIns="45720" rIns="91440" bIns="45720" rtlCol="0"/>
          <a:lstStyle>
            <a:lvl1pPr algn="r">
              <a:defRPr sz="1200"/>
            </a:lvl1pPr>
          </a:lstStyle>
          <a:p>
            <a:fld id="{395787BE-5AFB-4867-BBC3-69AE14751BB8}" type="datetimeFigureOut">
              <a:rPr kumimoji="1" lang="ja-JP" altLang="en-US" smtClean="0"/>
              <a:t>2021/1/8</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927" y="4778125"/>
            <a:ext cx="5439410" cy="39112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31726"/>
            <a:ext cx="2946347" cy="4980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342" y="9431726"/>
            <a:ext cx="2946347" cy="498087"/>
          </a:xfrm>
          <a:prstGeom prst="rect">
            <a:avLst/>
          </a:prstGeom>
        </p:spPr>
        <p:txBody>
          <a:bodyPr vert="horz" lIns="91440" tIns="45720" rIns="91440" bIns="45720" rtlCol="0" anchor="b"/>
          <a:lstStyle>
            <a:lvl1pPr algn="r">
              <a:defRPr sz="1200"/>
            </a:lvl1pPr>
          </a:lstStyle>
          <a:p>
            <a:fld id="{C961F2FE-5E33-4694-8CAD-835AF31A1223}" type="slidenum">
              <a:rPr kumimoji="1" lang="ja-JP" altLang="en-US" smtClean="0"/>
              <a:t>‹#›</a:t>
            </a:fld>
            <a:endParaRPr kumimoji="1" lang="ja-JP" altLang="en-US"/>
          </a:p>
        </p:txBody>
      </p:sp>
    </p:spTree>
    <p:extLst>
      <p:ext uri="{BB962C8B-B14F-4D97-AF65-F5344CB8AC3E}">
        <p14:creationId xmlns:p14="http://schemas.microsoft.com/office/powerpoint/2010/main" val="30320592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3</a:t>
            </a:fld>
            <a:endParaRPr kumimoji="1" lang="ja-JP" altLang="en-US"/>
          </a:p>
        </p:txBody>
      </p:sp>
    </p:spTree>
    <p:extLst>
      <p:ext uri="{BB962C8B-B14F-4D97-AF65-F5344CB8AC3E}">
        <p14:creationId xmlns:p14="http://schemas.microsoft.com/office/powerpoint/2010/main" val="569417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24</a:t>
            </a:fld>
            <a:endParaRPr kumimoji="1" lang="ja-JP" altLang="en-US"/>
          </a:p>
        </p:txBody>
      </p:sp>
    </p:spTree>
    <p:extLst>
      <p:ext uri="{BB962C8B-B14F-4D97-AF65-F5344CB8AC3E}">
        <p14:creationId xmlns:p14="http://schemas.microsoft.com/office/powerpoint/2010/main" val="230946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25</a:t>
            </a:fld>
            <a:endParaRPr kumimoji="1" lang="ja-JP" altLang="en-US"/>
          </a:p>
        </p:txBody>
      </p:sp>
    </p:spTree>
    <p:extLst>
      <p:ext uri="{BB962C8B-B14F-4D97-AF65-F5344CB8AC3E}">
        <p14:creationId xmlns:p14="http://schemas.microsoft.com/office/powerpoint/2010/main" val="3991092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26</a:t>
            </a:fld>
            <a:endParaRPr kumimoji="1" lang="ja-JP" altLang="en-US"/>
          </a:p>
        </p:txBody>
      </p:sp>
    </p:spTree>
    <p:extLst>
      <p:ext uri="{BB962C8B-B14F-4D97-AF65-F5344CB8AC3E}">
        <p14:creationId xmlns:p14="http://schemas.microsoft.com/office/powerpoint/2010/main" val="177984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27</a:t>
            </a:fld>
            <a:endParaRPr kumimoji="1" lang="ja-JP" altLang="en-US"/>
          </a:p>
        </p:txBody>
      </p:sp>
    </p:spTree>
    <p:extLst>
      <p:ext uri="{BB962C8B-B14F-4D97-AF65-F5344CB8AC3E}">
        <p14:creationId xmlns:p14="http://schemas.microsoft.com/office/powerpoint/2010/main" val="848500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28</a:t>
            </a:fld>
            <a:endParaRPr kumimoji="1" lang="ja-JP" altLang="en-US"/>
          </a:p>
        </p:txBody>
      </p:sp>
    </p:spTree>
    <p:extLst>
      <p:ext uri="{BB962C8B-B14F-4D97-AF65-F5344CB8AC3E}">
        <p14:creationId xmlns:p14="http://schemas.microsoft.com/office/powerpoint/2010/main" val="3120916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29</a:t>
            </a:fld>
            <a:endParaRPr kumimoji="1" lang="ja-JP" altLang="en-US"/>
          </a:p>
        </p:txBody>
      </p:sp>
    </p:spTree>
    <p:extLst>
      <p:ext uri="{BB962C8B-B14F-4D97-AF65-F5344CB8AC3E}">
        <p14:creationId xmlns:p14="http://schemas.microsoft.com/office/powerpoint/2010/main" val="2588743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30</a:t>
            </a:fld>
            <a:endParaRPr kumimoji="1" lang="ja-JP" altLang="en-US"/>
          </a:p>
        </p:txBody>
      </p:sp>
    </p:spTree>
    <p:extLst>
      <p:ext uri="{BB962C8B-B14F-4D97-AF65-F5344CB8AC3E}">
        <p14:creationId xmlns:p14="http://schemas.microsoft.com/office/powerpoint/2010/main" val="78669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4</a:t>
            </a:fld>
            <a:endParaRPr kumimoji="1" lang="ja-JP" altLang="en-US"/>
          </a:p>
        </p:txBody>
      </p:sp>
    </p:spTree>
    <p:extLst>
      <p:ext uri="{BB962C8B-B14F-4D97-AF65-F5344CB8AC3E}">
        <p14:creationId xmlns:p14="http://schemas.microsoft.com/office/powerpoint/2010/main" val="315040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5</a:t>
            </a:fld>
            <a:endParaRPr kumimoji="1" lang="ja-JP" altLang="en-US"/>
          </a:p>
        </p:txBody>
      </p:sp>
    </p:spTree>
    <p:extLst>
      <p:ext uri="{BB962C8B-B14F-4D97-AF65-F5344CB8AC3E}">
        <p14:creationId xmlns:p14="http://schemas.microsoft.com/office/powerpoint/2010/main" val="4190096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13</a:t>
            </a:fld>
            <a:endParaRPr kumimoji="1" lang="ja-JP" altLang="en-US"/>
          </a:p>
        </p:txBody>
      </p:sp>
    </p:spTree>
    <p:extLst>
      <p:ext uri="{BB962C8B-B14F-4D97-AF65-F5344CB8AC3E}">
        <p14:creationId xmlns:p14="http://schemas.microsoft.com/office/powerpoint/2010/main" val="2392100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平日のデータで示す</a:t>
            </a:r>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14</a:t>
            </a:fld>
            <a:endParaRPr kumimoji="1" lang="ja-JP" altLang="en-US"/>
          </a:p>
        </p:txBody>
      </p:sp>
    </p:spTree>
    <p:extLst>
      <p:ext uri="{BB962C8B-B14F-4D97-AF65-F5344CB8AC3E}">
        <p14:creationId xmlns:p14="http://schemas.microsoft.com/office/powerpoint/2010/main" val="219317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18</a:t>
            </a:fld>
            <a:endParaRPr kumimoji="1" lang="ja-JP" altLang="en-US"/>
          </a:p>
        </p:txBody>
      </p:sp>
    </p:spTree>
    <p:extLst>
      <p:ext uri="{BB962C8B-B14F-4D97-AF65-F5344CB8AC3E}">
        <p14:creationId xmlns:p14="http://schemas.microsoft.com/office/powerpoint/2010/main" val="3230503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19</a:t>
            </a:fld>
            <a:endParaRPr kumimoji="1" lang="ja-JP" altLang="en-US"/>
          </a:p>
        </p:txBody>
      </p:sp>
    </p:spTree>
    <p:extLst>
      <p:ext uri="{BB962C8B-B14F-4D97-AF65-F5344CB8AC3E}">
        <p14:creationId xmlns:p14="http://schemas.microsoft.com/office/powerpoint/2010/main" val="424136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22</a:t>
            </a:fld>
            <a:endParaRPr kumimoji="1" lang="ja-JP" altLang="en-US"/>
          </a:p>
        </p:txBody>
      </p:sp>
    </p:spTree>
    <p:extLst>
      <p:ext uri="{BB962C8B-B14F-4D97-AF65-F5344CB8AC3E}">
        <p14:creationId xmlns:p14="http://schemas.microsoft.com/office/powerpoint/2010/main" val="3176649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961F2FE-5E33-4694-8CAD-835AF31A1223}" type="slidenum">
              <a:rPr kumimoji="1" lang="ja-JP" altLang="en-US" smtClean="0"/>
              <a:t>23</a:t>
            </a:fld>
            <a:endParaRPr kumimoji="1" lang="ja-JP" altLang="en-US"/>
          </a:p>
        </p:txBody>
      </p:sp>
    </p:spTree>
    <p:extLst>
      <p:ext uri="{BB962C8B-B14F-4D97-AF65-F5344CB8AC3E}">
        <p14:creationId xmlns:p14="http://schemas.microsoft.com/office/powerpoint/2010/main" val="329562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9E78C83-66E8-4887-818F-ABEF77F72446}" type="datetimeFigureOut">
              <a:rPr kumimoji="1" lang="ja-JP" altLang="en-US" smtClean="0"/>
              <a:t>2021/1/8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2807537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E78C83-66E8-4887-818F-ABEF77F72446}" type="datetimeFigureOut">
              <a:rPr kumimoji="1" lang="ja-JP" altLang="en-US" smtClean="0"/>
              <a:t>2021/1/8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169963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E78C83-66E8-4887-818F-ABEF77F72446}" type="datetimeFigureOut">
              <a:rPr kumimoji="1" lang="ja-JP" altLang="en-US" smtClean="0"/>
              <a:t>2021/1/8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1691148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E78C83-66E8-4887-818F-ABEF77F72446}" type="datetimeFigureOut">
              <a:rPr kumimoji="1" lang="ja-JP" altLang="en-US" smtClean="0"/>
              <a:t>2021/1/8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227881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E78C83-66E8-4887-818F-ABEF77F72446}" type="datetimeFigureOut">
              <a:rPr kumimoji="1" lang="ja-JP" altLang="en-US" smtClean="0"/>
              <a:t>2021/1/8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20888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E78C83-66E8-4887-818F-ABEF77F72446}" type="datetimeFigureOut">
              <a:rPr kumimoji="1" lang="ja-JP" altLang="en-US" smtClean="0"/>
              <a:t>2021/1/8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79838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9E78C83-66E8-4887-818F-ABEF77F72446}" type="datetimeFigureOut">
              <a:rPr kumimoji="1" lang="ja-JP" altLang="en-US" smtClean="0"/>
              <a:t>2021/1/8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2630407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9E78C83-66E8-4887-818F-ABEF77F72446}" type="datetimeFigureOut">
              <a:rPr kumimoji="1" lang="ja-JP" altLang="en-US" smtClean="0"/>
              <a:t>2021/1/8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265502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78C83-66E8-4887-818F-ABEF77F72446}" type="datetimeFigureOut">
              <a:rPr kumimoji="1" lang="ja-JP" altLang="en-US" smtClean="0"/>
              <a:t>2021/1/8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2111618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E78C83-66E8-4887-818F-ABEF77F72446}" type="datetimeFigureOut">
              <a:rPr kumimoji="1" lang="ja-JP" altLang="en-US" smtClean="0"/>
              <a:t>2021/1/8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233256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E78C83-66E8-4887-818F-ABEF77F72446}" type="datetimeFigureOut">
              <a:rPr kumimoji="1" lang="ja-JP" altLang="en-US" smtClean="0"/>
              <a:t>2021/1/8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12308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78C83-66E8-4887-818F-ABEF77F72446}" type="datetimeFigureOut">
              <a:rPr kumimoji="1" lang="ja-JP" altLang="en-US" smtClean="0"/>
              <a:t>2021/1/8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BD231-219D-4ED8-90A8-C5181479C790}" type="slidenum">
              <a:rPr kumimoji="1" lang="ja-JP" altLang="en-US" smtClean="0"/>
              <a:t>‹#›</a:t>
            </a:fld>
            <a:endParaRPr kumimoji="1" lang="ja-JP" altLang="en-US"/>
          </a:p>
        </p:txBody>
      </p:sp>
    </p:spTree>
    <p:extLst>
      <p:ext uri="{BB962C8B-B14F-4D97-AF65-F5344CB8AC3E}">
        <p14:creationId xmlns:p14="http://schemas.microsoft.com/office/powerpoint/2010/main" val="358488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chart" Target="../charts/chart5.xml"/><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chart" Target="../charts/char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chart" Target="../charts/chart9.xml"/><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chart" Target="../charts/chart13.xml"/><Relationship Id="rId4" Type="http://schemas.openxmlformats.org/officeDocument/2006/relationships/chart" Target="../charts/char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chart" Target="../charts/chart15.xml"/><Relationship Id="rId4" Type="http://schemas.openxmlformats.org/officeDocument/2006/relationships/chart" Target="../charts/chart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chart" Target="../charts/chart16.xml"/><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chart" Target="../charts/chart17.xml"/><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chart" Target="../charts/chart18.xml"/><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803310" y="1027900"/>
            <a:ext cx="8062174" cy="1077218"/>
          </a:xfrm>
          <a:prstGeom prst="rect">
            <a:avLst/>
          </a:prstGeom>
        </p:spPr>
        <p:txBody>
          <a:bodyPr wrap="square">
            <a:spAutoFit/>
          </a:bodyPr>
          <a:lstStyle/>
          <a:p>
            <a:pPr algn="ctr"/>
            <a:r>
              <a:rPr lang="ja-JP" altLang="en-US" sz="3200" dirty="0"/>
              <a:t>千葉市風疹対策共同研究から見える</a:t>
            </a:r>
            <a:endParaRPr lang="en-US" altLang="ja-JP" sz="3200" dirty="0"/>
          </a:p>
          <a:p>
            <a:pPr algn="ctr"/>
            <a:r>
              <a:rPr lang="en-US" altLang="ja-JP" sz="3200" dirty="0"/>
              <a:t>MR</a:t>
            </a:r>
            <a:r>
              <a:rPr lang="ja-JP" altLang="en-US" sz="3200" dirty="0"/>
              <a:t>ワクチン</a:t>
            </a:r>
            <a:r>
              <a:rPr lang="en-US" altLang="ja-JP" sz="3200" dirty="0"/>
              <a:t>5</a:t>
            </a:r>
            <a:r>
              <a:rPr lang="ja-JP" altLang="en-US" sz="3200" dirty="0"/>
              <a:t>期定期接種事業の課題</a:t>
            </a:r>
            <a:endParaRPr lang="ja-JP" altLang="ja-JP" sz="3200" dirty="0"/>
          </a:p>
        </p:txBody>
      </p:sp>
      <p:sp>
        <p:nvSpPr>
          <p:cNvPr id="6" name="テキスト ボックス 5"/>
          <p:cNvSpPr txBox="1"/>
          <p:nvPr/>
        </p:nvSpPr>
        <p:spPr>
          <a:xfrm>
            <a:off x="2011549" y="4209622"/>
            <a:ext cx="8168903" cy="2246769"/>
          </a:xfrm>
          <a:prstGeom prst="rect">
            <a:avLst/>
          </a:prstGeom>
          <a:noFill/>
        </p:spPr>
        <p:txBody>
          <a:bodyPr wrap="none" rtlCol="0">
            <a:spAutoFit/>
          </a:bodyPr>
          <a:lstStyle/>
          <a:p>
            <a:pPr defTabSz="180000"/>
            <a:r>
              <a:rPr lang="ja-JP" altLang="ja-JP" sz="2000" dirty="0"/>
              <a:t>竹下</a:t>
            </a:r>
            <a:r>
              <a:rPr lang="ja-JP" altLang="en-US" sz="2000" dirty="0"/>
              <a:t>　</a:t>
            </a:r>
            <a:r>
              <a:rPr lang="ja-JP" altLang="ja-JP" sz="2000" dirty="0"/>
              <a:t>健一</a:t>
            </a:r>
            <a:r>
              <a:rPr lang="en-US" altLang="ja-JP" sz="2000" baseline="30000" dirty="0"/>
              <a:t>1</a:t>
            </a:r>
            <a:r>
              <a:rPr lang="ja-JP" altLang="ja-JP" sz="2000" baseline="30000" dirty="0"/>
              <a:t>）</a:t>
            </a:r>
            <a:r>
              <a:rPr lang="en-US" altLang="ja-JP" sz="2000" dirty="0"/>
              <a:t>		</a:t>
            </a:r>
            <a:r>
              <a:rPr lang="ja-JP" altLang="en-US" sz="2000" dirty="0"/>
              <a:t>竹</a:t>
            </a:r>
            <a:r>
              <a:rPr lang="ja-JP" altLang="ja-JP" sz="2000" dirty="0"/>
              <a:t>内　典子</a:t>
            </a:r>
            <a:r>
              <a:rPr lang="en-US" altLang="ja-JP" sz="2000" baseline="30000" dirty="0"/>
              <a:t>1</a:t>
            </a:r>
            <a:r>
              <a:rPr lang="ja-JP" altLang="ja-JP" sz="2000" baseline="30000" dirty="0"/>
              <a:t>）</a:t>
            </a:r>
            <a:r>
              <a:rPr lang="en-US" altLang="ja-JP" sz="2000" dirty="0"/>
              <a:t>		</a:t>
            </a:r>
            <a:r>
              <a:rPr lang="ja-JP" altLang="en-US" sz="2000" dirty="0"/>
              <a:t>大</a:t>
            </a:r>
            <a:r>
              <a:rPr lang="ja-JP" altLang="ja-JP" sz="2000" dirty="0"/>
              <a:t>畑美穂子</a:t>
            </a:r>
            <a:r>
              <a:rPr lang="en-US" altLang="ja-JP" sz="2000" baseline="30000" dirty="0"/>
              <a:t>1</a:t>
            </a:r>
            <a:r>
              <a:rPr lang="ja-JP" altLang="ja-JP" sz="2000" baseline="30000" dirty="0"/>
              <a:t>）</a:t>
            </a:r>
            <a:r>
              <a:rPr lang="en-US" altLang="ja-JP" sz="2000" baseline="30000" dirty="0"/>
              <a:t>	</a:t>
            </a:r>
            <a:r>
              <a:rPr lang="ja-JP" altLang="en-US" sz="2000" dirty="0"/>
              <a:t>大</a:t>
            </a:r>
            <a:r>
              <a:rPr lang="ja-JP" altLang="ja-JP" sz="2000" dirty="0"/>
              <a:t>楠美佐子</a:t>
            </a:r>
            <a:r>
              <a:rPr lang="en-US" altLang="ja-JP" sz="2000" baseline="30000" dirty="0"/>
              <a:t>1</a:t>
            </a:r>
            <a:r>
              <a:rPr lang="ja-JP" altLang="ja-JP" sz="2000" baseline="30000" dirty="0"/>
              <a:t>）</a:t>
            </a:r>
            <a:r>
              <a:rPr lang="en-US" altLang="ja-JP" sz="2000" baseline="30000" dirty="0"/>
              <a:t>	</a:t>
            </a:r>
            <a:r>
              <a:rPr lang="ja-JP" altLang="ja-JP" sz="2000" dirty="0"/>
              <a:t>前嶋　寿</a:t>
            </a:r>
            <a:r>
              <a:rPr lang="en-US" altLang="ja-JP" sz="2000" baseline="30000" dirty="0"/>
              <a:t>2</a:t>
            </a:r>
            <a:r>
              <a:rPr lang="ja-JP" altLang="ja-JP" sz="2000" baseline="30000" dirty="0"/>
              <a:t>）</a:t>
            </a:r>
            <a:r>
              <a:rPr lang="en-US" altLang="ja-JP" sz="2000" dirty="0"/>
              <a:t>		</a:t>
            </a:r>
          </a:p>
          <a:p>
            <a:pPr defTabSz="180000"/>
            <a:r>
              <a:rPr lang="ja-JP" altLang="en-US" sz="2000" dirty="0"/>
              <a:t>田中加代子</a:t>
            </a:r>
            <a:r>
              <a:rPr lang="en-US" altLang="ja-JP" sz="2000" baseline="30000" dirty="0"/>
              <a:t>2)		</a:t>
            </a:r>
            <a:r>
              <a:rPr lang="ja-JP" altLang="en-US" sz="2000" dirty="0"/>
              <a:t>末</a:t>
            </a:r>
            <a:r>
              <a:rPr lang="ja-JP" altLang="ja-JP" sz="2000" dirty="0"/>
              <a:t>廣真美子</a:t>
            </a:r>
            <a:r>
              <a:rPr lang="en-US" altLang="ja-JP" sz="2000" baseline="30000" dirty="0"/>
              <a:t>2</a:t>
            </a:r>
            <a:r>
              <a:rPr lang="ja-JP" altLang="ja-JP" sz="2000" baseline="30000" dirty="0"/>
              <a:t>）</a:t>
            </a:r>
            <a:r>
              <a:rPr lang="en-US" altLang="ja-JP" sz="2000" baseline="30000" dirty="0"/>
              <a:t>	</a:t>
            </a:r>
            <a:r>
              <a:rPr lang="ja-JP" altLang="en-US" sz="2000" dirty="0"/>
              <a:t>椎名　政昭</a:t>
            </a:r>
            <a:r>
              <a:rPr lang="en-US" altLang="ja-JP" sz="2000" baseline="30000" dirty="0"/>
              <a:t>2)		</a:t>
            </a:r>
            <a:r>
              <a:rPr lang="ja-JP" altLang="en-US" sz="2000" dirty="0"/>
              <a:t>阿</a:t>
            </a:r>
            <a:r>
              <a:rPr lang="ja-JP" altLang="ja-JP" sz="2000" dirty="0"/>
              <a:t>部　博紀</a:t>
            </a:r>
            <a:r>
              <a:rPr lang="en-US" altLang="ja-JP" sz="2000" baseline="30000" dirty="0"/>
              <a:t>3</a:t>
            </a:r>
            <a:r>
              <a:rPr lang="ja-JP" altLang="ja-JP" sz="2000" baseline="30000" dirty="0"/>
              <a:t>）</a:t>
            </a:r>
            <a:r>
              <a:rPr lang="en-US" altLang="ja-JP" sz="2000" dirty="0"/>
              <a:t>		</a:t>
            </a:r>
            <a:r>
              <a:rPr lang="ja-JP" altLang="en-US" sz="2000" dirty="0"/>
              <a:t>太田　</a:t>
            </a:r>
            <a:r>
              <a:rPr lang="ja-JP" altLang="ja-JP" sz="2000" dirty="0"/>
              <a:t>文夫</a:t>
            </a:r>
            <a:r>
              <a:rPr lang="en-US" altLang="ja-JP" sz="2000" baseline="30000" dirty="0"/>
              <a:t>3</a:t>
            </a:r>
            <a:r>
              <a:rPr lang="ja-JP" altLang="ja-JP" sz="2000" baseline="30000" dirty="0"/>
              <a:t>）</a:t>
            </a:r>
            <a:endParaRPr lang="en-US" altLang="ja-JP" sz="2000" baseline="30000" dirty="0"/>
          </a:p>
          <a:p>
            <a:pPr defTabSz="180000"/>
            <a:r>
              <a:rPr lang="ja-JP" altLang="en-US" sz="2000" dirty="0"/>
              <a:t>大</a:t>
            </a:r>
            <a:r>
              <a:rPr lang="ja-JP" altLang="ja-JP" sz="2000" dirty="0"/>
              <a:t>濱　洋一</a:t>
            </a:r>
            <a:r>
              <a:rPr lang="en-US" altLang="ja-JP" sz="2000" baseline="30000" dirty="0"/>
              <a:t>3</a:t>
            </a:r>
            <a:r>
              <a:rPr lang="ja-JP" altLang="ja-JP" sz="2000" baseline="30000" dirty="0"/>
              <a:t>）</a:t>
            </a:r>
            <a:r>
              <a:rPr lang="ja-JP" altLang="ja-JP" sz="2000" dirty="0"/>
              <a:t>　</a:t>
            </a:r>
            <a:r>
              <a:rPr lang="en-US" altLang="ja-JP" sz="2000" dirty="0"/>
              <a:t>	</a:t>
            </a:r>
            <a:r>
              <a:rPr lang="ja-JP" altLang="en-US" sz="2000" dirty="0"/>
              <a:t>玉井</a:t>
            </a:r>
            <a:r>
              <a:rPr lang="ja-JP" altLang="ja-JP" sz="2000" dirty="0"/>
              <a:t>　和人</a:t>
            </a:r>
            <a:r>
              <a:rPr lang="en-US" altLang="ja-JP" sz="2000" baseline="30000" dirty="0"/>
              <a:t>3</a:t>
            </a:r>
            <a:r>
              <a:rPr lang="ja-JP" altLang="ja-JP" sz="2000" baseline="30000" dirty="0"/>
              <a:t>）</a:t>
            </a:r>
            <a:r>
              <a:rPr lang="en-US" altLang="ja-JP" sz="2000" baseline="30000" dirty="0"/>
              <a:t>		</a:t>
            </a:r>
            <a:r>
              <a:rPr lang="ja-JP" altLang="ja-JP" sz="2000" dirty="0"/>
              <a:t>原木　真名</a:t>
            </a:r>
            <a:r>
              <a:rPr lang="en-US" altLang="ja-JP" sz="2000" baseline="30000" dirty="0"/>
              <a:t>3</a:t>
            </a:r>
            <a:r>
              <a:rPr lang="ja-JP" altLang="ja-JP" sz="2000" baseline="30000" dirty="0"/>
              <a:t>）</a:t>
            </a:r>
            <a:r>
              <a:rPr lang="en-US" altLang="ja-JP" sz="2000" dirty="0"/>
              <a:t>		</a:t>
            </a:r>
            <a:r>
              <a:rPr lang="ja-JP" altLang="en-US" sz="2000" dirty="0"/>
              <a:t>石</a:t>
            </a:r>
            <a:r>
              <a:rPr lang="ja-JP" altLang="ja-JP" sz="2000" dirty="0"/>
              <a:t>和田稔彦</a:t>
            </a:r>
            <a:r>
              <a:rPr lang="en-US" altLang="ja-JP" sz="2000" baseline="30000" dirty="0"/>
              <a:t>1</a:t>
            </a:r>
            <a:r>
              <a:rPr lang="ja-JP" altLang="ja-JP" sz="2000" baseline="30000" dirty="0"/>
              <a:t>）</a:t>
            </a:r>
            <a:endParaRPr lang="ja-JP" altLang="ja-JP" sz="2000" dirty="0"/>
          </a:p>
          <a:p>
            <a:pPr defTabSz="180000"/>
            <a:r>
              <a:rPr lang="en-US" altLang="ja-JP" sz="2000" dirty="0"/>
              <a:t> </a:t>
            </a:r>
            <a:endParaRPr lang="ja-JP" altLang="ja-JP" sz="2000" dirty="0"/>
          </a:p>
          <a:p>
            <a:pPr defTabSz="180000"/>
            <a:r>
              <a:rPr lang="en-US" altLang="ja-JP" sz="2000" dirty="0"/>
              <a:t>1</a:t>
            </a:r>
            <a:r>
              <a:rPr lang="ja-JP" altLang="ja-JP" sz="2000" dirty="0"/>
              <a:t>）千葉大学　真菌医学研究センター　感染症制御分野　</a:t>
            </a:r>
          </a:p>
          <a:p>
            <a:pPr defTabSz="180000"/>
            <a:r>
              <a:rPr lang="en-US" altLang="ja-JP" sz="2000" dirty="0"/>
              <a:t>2</a:t>
            </a:r>
            <a:r>
              <a:rPr lang="ja-JP" altLang="ja-JP" sz="2000" dirty="0"/>
              <a:t>）千葉市保健所　感染症対策課</a:t>
            </a:r>
          </a:p>
          <a:p>
            <a:pPr defTabSz="180000"/>
            <a:r>
              <a:rPr lang="en-US" altLang="ja-JP" sz="2000" dirty="0"/>
              <a:t>3</a:t>
            </a:r>
            <a:r>
              <a:rPr lang="ja-JP" altLang="ja-JP" sz="2000" dirty="0"/>
              <a:t>）千葉市医師会</a:t>
            </a:r>
          </a:p>
        </p:txBody>
      </p:sp>
      <p:pic>
        <p:nvPicPr>
          <p:cNvPr id="2" name="図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72397" y="2296087"/>
            <a:ext cx="1524000" cy="1552575"/>
          </a:xfrm>
          <a:prstGeom prst="rect">
            <a:avLst/>
          </a:prstGeom>
        </p:spPr>
      </p:pic>
      <p:pic>
        <p:nvPicPr>
          <p:cNvPr id="7" name="図 6"/>
          <p:cNvPicPr>
            <a:picLocks noChangeAspect="1"/>
          </p:cNvPicPr>
          <p:nvPr/>
        </p:nvPicPr>
        <p:blipFill rotWithShape="1">
          <a:blip r:embed="rId5" cstate="screen">
            <a:extLst>
              <a:ext uri="{28A0092B-C50C-407E-A947-70E740481C1C}">
                <a14:useLocalDpi xmlns:a14="http://schemas.microsoft.com/office/drawing/2010/main"/>
              </a:ext>
            </a:extLst>
          </a:blip>
          <a:srcRect l="23720" t="15087" r="24156" b="11740"/>
          <a:stretch/>
        </p:blipFill>
        <p:spPr>
          <a:xfrm>
            <a:off x="2971128" y="2296086"/>
            <a:ext cx="1811360" cy="1722568"/>
          </a:xfrm>
          <a:prstGeom prst="rect">
            <a:avLst/>
          </a:prstGeom>
        </p:spPr>
      </p:pic>
      <p:pic>
        <p:nvPicPr>
          <p:cNvPr id="8" name="図 7"/>
          <p:cNvPicPr>
            <a:picLocks noChangeAspect="1"/>
          </p:cNvPicPr>
          <p:nvPr/>
        </p:nvPicPr>
        <p:blipFill rotWithShape="1">
          <a:blip r:embed="rId6" cstate="screen">
            <a:extLst>
              <a:ext uri="{28A0092B-C50C-407E-A947-70E740481C1C}">
                <a14:useLocalDpi xmlns:a14="http://schemas.microsoft.com/office/drawing/2010/main"/>
              </a:ext>
            </a:extLst>
          </a:blip>
          <a:srcRect r="58315" b="33841"/>
          <a:stretch/>
        </p:blipFill>
        <p:spPr>
          <a:xfrm>
            <a:off x="6886307" y="2381084"/>
            <a:ext cx="2010231" cy="1552575"/>
          </a:xfrm>
          <a:prstGeom prst="rect">
            <a:avLst/>
          </a:prstGeom>
        </p:spPr>
      </p:pic>
      <p:sp>
        <p:nvSpPr>
          <p:cNvPr id="3" name="テキスト ボックス 2">
            <a:extLst>
              <a:ext uri="{FF2B5EF4-FFF2-40B4-BE49-F238E27FC236}">
                <a16:creationId xmlns:a16="http://schemas.microsoft.com/office/drawing/2014/main" id="{AE37F613-25B5-423F-B9EB-EBDBA4FC7B1B}"/>
              </a:ext>
            </a:extLst>
          </p:cNvPr>
          <p:cNvSpPr txBox="1"/>
          <p:nvPr/>
        </p:nvSpPr>
        <p:spPr>
          <a:xfrm>
            <a:off x="5628903" y="200274"/>
            <a:ext cx="6357831" cy="369332"/>
          </a:xfrm>
          <a:prstGeom prst="rect">
            <a:avLst/>
          </a:prstGeom>
          <a:noFill/>
        </p:spPr>
        <p:txBody>
          <a:bodyPr wrap="none" rtlCol="0">
            <a:spAutoFit/>
          </a:bodyPr>
          <a:lstStyle/>
          <a:p>
            <a:r>
              <a:rPr lang="en-US" altLang="ja-JP" sz="1800" dirty="0">
                <a:effectLst/>
                <a:cs typeface="Times New Roman" panose="02020603050405020304" pitchFamily="18" charset="0"/>
              </a:rPr>
              <a:t>2020</a:t>
            </a:r>
            <a:r>
              <a:rPr lang="ja-JP" altLang="en-US" sz="1800" dirty="0">
                <a:effectLst/>
                <a:cs typeface="Times New Roman" panose="02020603050405020304" pitchFamily="18" charset="0"/>
              </a:rPr>
              <a:t>年</a:t>
            </a:r>
            <a:r>
              <a:rPr lang="en-US" altLang="ja-JP" sz="1800" dirty="0">
                <a:effectLst/>
                <a:cs typeface="Times New Roman" panose="02020603050405020304" pitchFamily="18" charset="0"/>
              </a:rPr>
              <a:t>12</a:t>
            </a:r>
            <a:r>
              <a:rPr lang="ja-JP" altLang="en-US" sz="1800" dirty="0">
                <a:effectLst/>
                <a:cs typeface="Times New Roman" panose="02020603050405020304" pitchFamily="18" charset="0"/>
              </a:rPr>
              <a:t>月</a:t>
            </a:r>
            <a:r>
              <a:rPr lang="en-US" altLang="ja-JP" sz="1800" dirty="0">
                <a:effectLst/>
                <a:cs typeface="Times New Roman" panose="02020603050405020304" pitchFamily="18" charset="0"/>
              </a:rPr>
              <a:t>19</a:t>
            </a:r>
            <a:r>
              <a:rPr lang="ja-JP" altLang="en-US" sz="1800" dirty="0">
                <a:effectLst/>
                <a:cs typeface="Times New Roman" panose="02020603050405020304" pitchFamily="18" charset="0"/>
              </a:rPr>
              <a:t>日　</a:t>
            </a:r>
            <a:r>
              <a:rPr lang="ja-JP" altLang="ja-JP" sz="1800" dirty="0">
                <a:effectLst/>
                <a:cs typeface="Times New Roman" panose="02020603050405020304" pitchFamily="18" charset="0"/>
              </a:rPr>
              <a:t>第</a:t>
            </a:r>
            <a:r>
              <a:rPr lang="en-US" altLang="ja-JP" sz="1800" dirty="0">
                <a:effectLst/>
                <a:cs typeface="Times New Roman" panose="02020603050405020304" pitchFamily="18" charset="0"/>
              </a:rPr>
              <a:t>24</a:t>
            </a:r>
            <a:r>
              <a:rPr lang="ja-JP" altLang="ja-JP" sz="1800" dirty="0">
                <a:effectLst/>
                <a:cs typeface="Times New Roman" panose="02020603050405020304" pitchFamily="18" charset="0"/>
              </a:rPr>
              <a:t>回日本ワクチン学会学術集会</a:t>
            </a:r>
            <a:r>
              <a:rPr kumimoji="1" lang="ja-JP" altLang="en-US" sz="1800" dirty="0">
                <a:effectLst/>
                <a:cs typeface="Times New Roman" panose="02020603050405020304" pitchFamily="18" charset="0"/>
              </a:rPr>
              <a:t>発表演題</a:t>
            </a:r>
            <a:endParaRPr kumimoji="1" lang="ja-JP" altLang="en-US" dirty="0"/>
          </a:p>
        </p:txBody>
      </p:sp>
      <p:pic>
        <p:nvPicPr>
          <p:cNvPr id="14" name="オーディオ 13">
            <a:hlinkClick r:id="" action="ppaction://media"/>
            <a:extLst>
              <a:ext uri="{FF2B5EF4-FFF2-40B4-BE49-F238E27FC236}">
                <a16:creationId xmlns:a16="http://schemas.microsoft.com/office/drawing/2014/main" id="{22E21581-8CFD-4390-AE24-000C43F49C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61090366"/>
      </p:ext>
    </p:extLst>
  </p:cSld>
  <p:clrMapOvr>
    <a:masterClrMapping/>
  </p:clrMapOvr>
  <mc:AlternateContent xmlns:mc="http://schemas.openxmlformats.org/markup-compatibility/2006" xmlns:p14="http://schemas.microsoft.com/office/powerpoint/2010/main">
    <mc:Choice Requires="p14">
      <p:transition spd="slow" p14:dur="2000" advTm="24791"/>
    </mc:Choice>
    <mc:Fallback xmlns="">
      <p:transition spd="slow" advTm="24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グラフ 17">
            <a:extLst>
              <a:ext uri="{FF2B5EF4-FFF2-40B4-BE49-F238E27FC236}">
                <a16:creationId xmlns:a16="http://schemas.microsoft.com/office/drawing/2014/main" id="{82CD80D7-F9BC-4976-A089-978240C5B458}"/>
              </a:ext>
            </a:extLst>
          </p:cNvPr>
          <p:cNvGraphicFramePr>
            <a:graphicFrameLocks/>
          </p:cNvGraphicFramePr>
          <p:nvPr/>
        </p:nvGraphicFramePr>
        <p:xfrm>
          <a:off x="437584" y="1002239"/>
          <a:ext cx="11188358" cy="3510384"/>
        </p:xfrm>
        <a:graphic>
          <a:graphicData uri="http://schemas.openxmlformats.org/drawingml/2006/chart">
            <c:chart xmlns:c="http://schemas.openxmlformats.org/drawingml/2006/chart" xmlns:r="http://schemas.openxmlformats.org/officeDocument/2006/relationships" r:id="rId4"/>
          </a:graphicData>
        </a:graphic>
      </p:graphicFrame>
      <p:sp>
        <p:nvSpPr>
          <p:cNvPr id="7" name="テキスト ボックス 6"/>
          <p:cNvSpPr txBox="1"/>
          <p:nvPr/>
        </p:nvSpPr>
        <p:spPr>
          <a:xfrm>
            <a:off x="4793629" y="221717"/>
            <a:ext cx="2698175" cy="523220"/>
          </a:xfrm>
          <a:prstGeom prst="rect">
            <a:avLst/>
          </a:prstGeom>
          <a:noFill/>
        </p:spPr>
        <p:txBody>
          <a:bodyPr wrap="none" rtlCol="0">
            <a:spAutoFit/>
          </a:bodyPr>
          <a:lstStyle/>
          <a:p>
            <a:r>
              <a:rPr lang="ja-JP" altLang="en-US" sz="2800" dirty="0"/>
              <a:t>月別の実施件数</a:t>
            </a:r>
            <a:endParaRPr lang="en-US" altLang="ja-JP" sz="2800" dirty="0"/>
          </a:p>
        </p:txBody>
      </p:sp>
      <p:sp>
        <p:nvSpPr>
          <p:cNvPr id="11" name="テキスト ボックス 10"/>
          <p:cNvSpPr txBox="1"/>
          <p:nvPr/>
        </p:nvSpPr>
        <p:spPr>
          <a:xfrm>
            <a:off x="8726917" y="221717"/>
            <a:ext cx="2755883" cy="707886"/>
          </a:xfrm>
          <a:prstGeom prst="rect">
            <a:avLst/>
          </a:prstGeom>
          <a:solidFill>
            <a:schemeClr val="bg1"/>
          </a:solidFill>
          <a:ln>
            <a:solidFill>
              <a:schemeClr val="bg1">
                <a:lumMod val="75000"/>
              </a:schemeClr>
            </a:solidFill>
          </a:ln>
        </p:spPr>
        <p:txBody>
          <a:bodyPr wrap="none" rtlCol="0">
            <a:spAutoFit/>
          </a:bodyPr>
          <a:lstStyle/>
          <a:p>
            <a:r>
              <a:rPr lang="ja-JP" altLang="en-US" sz="2000" dirty="0">
                <a:solidFill>
                  <a:schemeClr val="accent6"/>
                </a:solidFill>
              </a:rPr>
              <a:t>■</a:t>
            </a:r>
            <a:r>
              <a:rPr lang="ja-JP" altLang="en-US" sz="2000" dirty="0"/>
              <a:t>国事業：抗体検査</a:t>
            </a:r>
            <a:endParaRPr lang="en-US" altLang="ja-JP" sz="2000" dirty="0"/>
          </a:p>
          <a:p>
            <a:r>
              <a:rPr lang="ja-JP" altLang="en-US" sz="2000" dirty="0">
                <a:solidFill>
                  <a:schemeClr val="accent4"/>
                </a:solidFill>
              </a:rPr>
              <a:t>■</a:t>
            </a:r>
            <a:r>
              <a:rPr lang="ja-JP" altLang="en-US" sz="2000" dirty="0"/>
              <a:t>国事業：ワクチン接種</a:t>
            </a:r>
          </a:p>
        </p:txBody>
      </p:sp>
      <p:sp>
        <p:nvSpPr>
          <p:cNvPr id="6" name="テキスト ボックス 5">
            <a:extLst>
              <a:ext uri="{FF2B5EF4-FFF2-40B4-BE49-F238E27FC236}">
                <a16:creationId xmlns:a16="http://schemas.microsoft.com/office/drawing/2014/main" id="{3D8A3A1D-E9B2-48D5-8170-EA27B5B12F38}"/>
              </a:ext>
            </a:extLst>
          </p:cNvPr>
          <p:cNvSpPr txBox="1"/>
          <p:nvPr/>
        </p:nvSpPr>
        <p:spPr>
          <a:xfrm>
            <a:off x="437584" y="221717"/>
            <a:ext cx="1107996" cy="461665"/>
          </a:xfrm>
          <a:prstGeom prst="rect">
            <a:avLst/>
          </a:prstGeom>
          <a:noFill/>
          <a:ln w="19050">
            <a:solidFill>
              <a:schemeClr val="accent6"/>
            </a:solidFill>
          </a:ln>
        </p:spPr>
        <p:txBody>
          <a:bodyPr wrap="none" rtlCol="0">
            <a:spAutoFit/>
          </a:bodyPr>
          <a:lstStyle/>
          <a:p>
            <a:pPr algn="ctr"/>
            <a:r>
              <a:rPr lang="ja-JP" altLang="en-US" sz="2400" dirty="0"/>
              <a:t>国事業</a:t>
            </a:r>
            <a:endParaRPr lang="en-US" altLang="ja-JP" sz="2400" dirty="0"/>
          </a:p>
        </p:txBody>
      </p:sp>
      <p:sp>
        <p:nvSpPr>
          <p:cNvPr id="8" name="吹き出し: 線 7">
            <a:extLst>
              <a:ext uri="{FF2B5EF4-FFF2-40B4-BE49-F238E27FC236}">
                <a16:creationId xmlns:a16="http://schemas.microsoft.com/office/drawing/2014/main" id="{051FCFFA-B053-40D6-B04F-9F4316FCEFDB}"/>
              </a:ext>
            </a:extLst>
          </p:cNvPr>
          <p:cNvSpPr/>
          <p:nvPr/>
        </p:nvSpPr>
        <p:spPr>
          <a:xfrm>
            <a:off x="180163" y="5147875"/>
            <a:ext cx="4403943" cy="707886"/>
          </a:xfrm>
          <a:prstGeom prst="borderCallout1">
            <a:avLst>
              <a:gd name="adj1" fmla="val 1319"/>
              <a:gd name="adj2" fmla="val 64637"/>
              <a:gd name="adj3" fmla="val -150759"/>
              <a:gd name="adj4" fmla="val 9055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2019</a:t>
            </a:r>
            <a:r>
              <a:rPr lang="ja-JP" altLang="en-US" dirty="0">
                <a:solidFill>
                  <a:schemeClr val="tx1"/>
                </a:solidFill>
              </a:rPr>
              <a:t>年</a:t>
            </a:r>
            <a:r>
              <a:rPr lang="en-US" altLang="ja-JP" dirty="0">
                <a:solidFill>
                  <a:schemeClr val="tx1"/>
                </a:solidFill>
              </a:rPr>
              <a:t>5</a:t>
            </a:r>
            <a:r>
              <a:rPr lang="ja-JP" altLang="en-US" dirty="0">
                <a:solidFill>
                  <a:schemeClr val="tx1"/>
                </a:solidFill>
              </a:rPr>
              <a:t>月</a:t>
            </a:r>
            <a:endParaRPr lang="en-US" altLang="ja-JP" dirty="0">
              <a:solidFill>
                <a:schemeClr val="tx1"/>
              </a:solidFill>
            </a:endParaRPr>
          </a:p>
          <a:p>
            <a:pPr algn="ctr"/>
            <a:r>
              <a:rPr lang="ja-JP" altLang="en-US" dirty="0">
                <a:solidFill>
                  <a:schemeClr val="tx1"/>
                </a:solidFill>
              </a:rPr>
              <a:t>①</a:t>
            </a:r>
            <a:r>
              <a:rPr lang="en-US" altLang="ja-JP" dirty="0">
                <a:solidFill>
                  <a:schemeClr val="tx1"/>
                </a:solidFill>
              </a:rPr>
              <a:t>S54.4.1</a:t>
            </a:r>
            <a:r>
              <a:rPr lang="ja-JP" altLang="en-US" dirty="0">
                <a:solidFill>
                  <a:schemeClr val="tx1"/>
                </a:solidFill>
              </a:rPr>
              <a:t>～</a:t>
            </a:r>
            <a:r>
              <a:rPr lang="en-US" altLang="ja-JP" dirty="0">
                <a:solidFill>
                  <a:schemeClr val="tx1"/>
                </a:solidFill>
              </a:rPr>
              <a:t>S47.4.2</a:t>
            </a:r>
            <a:r>
              <a:rPr lang="ja-JP" altLang="en-US" dirty="0">
                <a:solidFill>
                  <a:schemeClr val="tx1"/>
                </a:solidFill>
              </a:rPr>
              <a:t>生男性にクーポン配布</a:t>
            </a:r>
            <a:endParaRPr lang="ja-JP" altLang="en-US" dirty="0"/>
          </a:p>
        </p:txBody>
      </p:sp>
      <p:pic>
        <p:nvPicPr>
          <p:cNvPr id="9" name="オーディオ 8">
            <a:hlinkClick r:id="" action="ppaction://media"/>
            <a:extLst>
              <a:ext uri="{FF2B5EF4-FFF2-40B4-BE49-F238E27FC236}">
                <a16:creationId xmlns:a16="http://schemas.microsoft.com/office/drawing/2014/main" id="{AE307652-A586-4ED6-BB19-BB8D2FD93B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49811806"/>
      </p:ext>
    </p:extLst>
  </p:cSld>
  <p:clrMapOvr>
    <a:masterClrMapping/>
  </p:clrMapOvr>
  <mc:AlternateContent xmlns:mc="http://schemas.openxmlformats.org/markup-compatibility/2006" xmlns:p14="http://schemas.microsoft.com/office/powerpoint/2010/main">
    <mc:Choice Requires="p14">
      <p:transition spd="slow" p14:dur="2000" advTm="13151"/>
    </mc:Choice>
    <mc:Fallback xmlns="">
      <p:transition spd="slow" advTm="13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グラフ 17">
            <a:extLst>
              <a:ext uri="{FF2B5EF4-FFF2-40B4-BE49-F238E27FC236}">
                <a16:creationId xmlns:a16="http://schemas.microsoft.com/office/drawing/2014/main" id="{82CD80D7-F9BC-4976-A089-978240C5B458}"/>
              </a:ext>
            </a:extLst>
          </p:cNvPr>
          <p:cNvGraphicFramePr>
            <a:graphicFrameLocks/>
          </p:cNvGraphicFramePr>
          <p:nvPr/>
        </p:nvGraphicFramePr>
        <p:xfrm>
          <a:off x="437584" y="1002239"/>
          <a:ext cx="11188358" cy="3510384"/>
        </p:xfrm>
        <a:graphic>
          <a:graphicData uri="http://schemas.openxmlformats.org/drawingml/2006/chart">
            <c:chart xmlns:c="http://schemas.openxmlformats.org/drawingml/2006/chart" xmlns:r="http://schemas.openxmlformats.org/officeDocument/2006/relationships" r:id="rId4"/>
          </a:graphicData>
        </a:graphic>
      </p:graphicFrame>
      <p:sp>
        <p:nvSpPr>
          <p:cNvPr id="7" name="テキスト ボックス 6"/>
          <p:cNvSpPr txBox="1"/>
          <p:nvPr/>
        </p:nvSpPr>
        <p:spPr>
          <a:xfrm>
            <a:off x="4793629" y="221717"/>
            <a:ext cx="2698175" cy="523220"/>
          </a:xfrm>
          <a:prstGeom prst="rect">
            <a:avLst/>
          </a:prstGeom>
          <a:noFill/>
        </p:spPr>
        <p:txBody>
          <a:bodyPr wrap="none" rtlCol="0">
            <a:spAutoFit/>
          </a:bodyPr>
          <a:lstStyle/>
          <a:p>
            <a:r>
              <a:rPr lang="ja-JP" altLang="en-US" sz="2800" dirty="0"/>
              <a:t>月別の実施件数</a:t>
            </a:r>
            <a:endParaRPr lang="en-US" altLang="ja-JP" sz="2800" dirty="0"/>
          </a:p>
        </p:txBody>
      </p:sp>
      <p:sp>
        <p:nvSpPr>
          <p:cNvPr id="11" name="テキスト ボックス 10"/>
          <p:cNvSpPr txBox="1"/>
          <p:nvPr/>
        </p:nvSpPr>
        <p:spPr>
          <a:xfrm>
            <a:off x="8726917" y="221717"/>
            <a:ext cx="2755883" cy="707886"/>
          </a:xfrm>
          <a:prstGeom prst="rect">
            <a:avLst/>
          </a:prstGeom>
          <a:solidFill>
            <a:schemeClr val="bg1"/>
          </a:solidFill>
          <a:ln>
            <a:solidFill>
              <a:schemeClr val="bg1">
                <a:lumMod val="75000"/>
              </a:schemeClr>
            </a:solidFill>
          </a:ln>
        </p:spPr>
        <p:txBody>
          <a:bodyPr wrap="none" rtlCol="0">
            <a:spAutoFit/>
          </a:bodyPr>
          <a:lstStyle/>
          <a:p>
            <a:r>
              <a:rPr lang="ja-JP" altLang="en-US" sz="2000" dirty="0">
                <a:solidFill>
                  <a:schemeClr val="accent6"/>
                </a:solidFill>
              </a:rPr>
              <a:t>■</a:t>
            </a:r>
            <a:r>
              <a:rPr lang="ja-JP" altLang="en-US" sz="2000" dirty="0"/>
              <a:t>国事業：抗体検査</a:t>
            </a:r>
            <a:endParaRPr lang="en-US" altLang="ja-JP" sz="2000" dirty="0"/>
          </a:p>
          <a:p>
            <a:r>
              <a:rPr lang="ja-JP" altLang="en-US" sz="2000" dirty="0">
                <a:solidFill>
                  <a:schemeClr val="accent4"/>
                </a:solidFill>
              </a:rPr>
              <a:t>■</a:t>
            </a:r>
            <a:r>
              <a:rPr lang="ja-JP" altLang="en-US" sz="2000" dirty="0"/>
              <a:t>国事業：ワクチン接種</a:t>
            </a:r>
          </a:p>
        </p:txBody>
      </p:sp>
      <p:sp>
        <p:nvSpPr>
          <p:cNvPr id="6" name="テキスト ボックス 5">
            <a:extLst>
              <a:ext uri="{FF2B5EF4-FFF2-40B4-BE49-F238E27FC236}">
                <a16:creationId xmlns:a16="http://schemas.microsoft.com/office/drawing/2014/main" id="{3D8A3A1D-E9B2-48D5-8170-EA27B5B12F38}"/>
              </a:ext>
            </a:extLst>
          </p:cNvPr>
          <p:cNvSpPr txBox="1"/>
          <p:nvPr/>
        </p:nvSpPr>
        <p:spPr>
          <a:xfrm>
            <a:off x="437584" y="221717"/>
            <a:ext cx="1107996" cy="461665"/>
          </a:xfrm>
          <a:prstGeom prst="rect">
            <a:avLst/>
          </a:prstGeom>
          <a:noFill/>
          <a:ln w="19050">
            <a:solidFill>
              <a:schemeClr val="accent6"/>
            </a:solidFill>
          </a:ln>
        </p:spPr>
        <p:txBody>
          <a:bodyPr wrap="none" rtlCol="0">
            <a:spAutoFit/>
          </a:bodyPr>
          <a:lstStyle/>
          <a:p>
            <a:pPr algn="ctr"/>
            <a:r>
              <a:rPr lang="ja-JP" altLang="en-US" sz="2400" dirty="0"/>
              <a:t>国事業</a:t>
            </a:r>
            <a:endParaRPr lang="en-US" altLang="ja-JP" sz="2400" dirty="0"/>
          </a:p>
        </p:txBody>
      </p:sp>
      <p:sp>
        <p:nvSpPr>
          <p:cNvPr id="8" name="吹き出し: 線 7">
            <a:extLst>
              <a:ext uri="{FF2B5EF4-FFF2-40B4-BE49-F238E27FC236}">
                <a16:creationId xmlns:a16="http://schemas.microsoft.com/office/drawing/2014/main" id="{051FCFFA-B053-40D6-B04F-9F4316FCEFDB}"/>
              </a:ext>
            </a:extLst>
          </p:cNvPr>
          <p:cNvSpPr/>
          <p:nvPr/>
        </p:nvSpPr>
        <p:spPr>
          <a:xfrm>
            <a:off x="180163" y="5147875"/>
            <a:ext cx="4403943" cy="707886"/>
          </a:xfrm>
          <a:prstGeom prst="borderCallout1">
            <a:avLst>
              <a:gd name="adj1" fmla="val 1319"/>
              <a:gd name="adj2" fmla="val 64637"/>
              <a:gd name="adj3" fmla="val -150759"/>
              <a:gd name="adj4" fmla="val 9055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2019</a:t>
            </a:r>
            <a:r>
              <a:rPr lang="ja-JP" altLang="en-US" dirty="0">
                <a:solidFill>
                  <a:schemeClr val="tx1"/>
                </a:solidFill>
              </a:rPr>
              <a:t>年</a:t>
            </a:r>
            <a:r>
              <a:rPr lang="en-US" altLang="ja-JP" dirty="0">
                <a:solidFill>
                  <a:schemeClr val="tx1"/>
                </a:solidFill>
              </a:rPr>
              <a:t>5</a:t>
            </a:r>
            <a:r>
              <a:rPr lang="ja-JP" altLang="en-US" dirty="0">
                <a:solidFill>
                  <a:schemeClr val="tx1"/>
                </a:solidFill>
              </a:rPr>
              <a:t>月</a:t>
            </a:r>
            <a:endParaRPr lang="en-US" altLang="ja-JP" dirty="0">
              <a:solidFill>
                <a:schemeClr val="tx1"/>
              </a:solidFill>
            </a:endParaRPr>
          </a:p>
          <a:p>
            <a:pPr algn="ctr"/>
            <a:r>
              <a:rPr lang="ja-JP" altLang="en-US" dirty="0">
                <a:solidFill>
                  <a:schemeClr val="tx1"/>
                </a:solidFill>
              </a:rPr>
              <a:t>①</a:t>
            </a:r>
            <a:r>
              <a:rPr lang="en-US" altLang="ja-JP" dirty="0">
                <a:solidFill>
                  <a:schemeClr val="tx1"/>
                </a:solidFill>
              </a:rPr>
              <a:t>S54.4.1</a:t>
            </a:r>
            <a:r>
              <a:rPr lang="ja-JP" altLang="en-US" dirty="0">
                <a:solidFill>
                  <a:schemeClr val="tx1"/>
                </a:solidFill>
              </a:rPr>
              <a:t>～</a:t>
            </a:r>
            <a:r>
              <a:rPr lang="en-US" altLang="ja-JP" dirty="0">
                <a:solidFill>
                  <a:schemeClr val="tx1"/>
                </a:solidFill>
              </a:rPr>
              <a:t>S47.4.2</a:t>
            </a:r>
            <a:r>
              <a:rPr lang="ja-JP" altLang="en-US" dirty="0">
                <a:solidFill>
                  <a:schemeClr val="tx1"/>
                </a:solidFill>
              </a:rPr>
              <a:t>生男性にクーポン配布</a:t>
            </a:r>
            <a:endParaRPr lang="ja-JP" altLang="en-US" dirty="0"/>
          </a:p>
        </p:txBody>
      </p:sp>
      <p:sp>
        <p:nvSpPr>
          <p:cNvPr id="13" name="吹き出し: 線 12">
            <a:extLst>
              <a:ext uri="{FF2B5EF4-FFF2-40B4-BE49-F238E27FC236}">
                <a16:creationId xmlns:a16="http://schemas.microsoft.com/office/drawing/2014/main" id="{A03ED243-2920-420A-8F6F-8DE775B5265F}"/>
              </a:ext>
            </a:extLst>
          </p:cNvPr>
          <p:cNvSpPr/>
          <p:nvPr/>
        </p:nvSpPr>
        <p:spPr>
          <a:xfrm>
            <a:off x="4876915" y="4945297"/>
            <a:ext cx="2786744" cy="877113"/>
          </a:xfrm>
          <a:prstGeom prst="borderCallout1">
            <a:avLst>
              <a:gd name="adj1" fmla="val -1712"/>
              <a:gd name="adj2" fmla="val 71301"/>
              <a:gd name="adj3" fmla="val -91958"/>
              <a:gd name="adj4" fmla="val 9904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2020</a:t>
            </a:r>
            <a:r>
              <a:rPr lang="ja-JP" altLang="en-US" dirty="0">
                <a:solidFill>
                  <a:schemeClr val="tx1"/>
                </a:solidFill>
              </a:rPr>
              <a:t>年</a:t>
            </a:r>
            <a:r>
              <a:rPr lang="en-US" altLang="ja-JP" dirty="0">
                <a:solidFill>
                  <a:schemeClr val="tx1"/>
                </a:solidFill>
              </a:rPr>
              <a:t>4</a:t>
            </a:r>
            <a:r>
              <a:rPr lang="ja-JP" altLang="en-US" dirty="0">
                <a:solidFill>
                  <a:schemeClr val="tx1"/>
                </a:solidFill>
              </a:rPr>
              <a:t>月</a:t>
            </a:r>
            <a:endParaRPr lang="en-US" altLang="ja-JP" dirty="0">
              <a:solidFill>
                <a:schemeClr val="tx1"/>
              </a:solidFill>
            </a:endParaRPr>
          </a:p>
          <a:p>
            <a:pPr algn="ctr"/>
            <a:r>
              <a:rPr lang="ja-JP" altLang="en-US" dirty="0">
                <a:solidFill>
                  <a:schemeClr val="tx1"/>
                </a:solidFill>
              </a:rPr>
              <a:t>新型コロナウイルス感染症</a:t>
            </a:r>
            <a:endParaRPr lang="en-US" altLang="ja-JP" dirty="0">
              <a:solidFill>
                <a:schemeClr val="tx1"/>
              </a:solidFill>
            </a:endParaRPr>
          </a:p>
          <a:p>
            <a:pPr algn="ctr"/>
            <a:r>
              <a:rPr lang="ja-JP" altLang="en-US" dirty="0">
                <a:solidFill>
                  <a:schemeClr val="tx1"/>
                </a:solidFill>
              </a:rPr>
              <a:t>緊急事態宣言</a:t>
            </a:r>
            <a:endParaRPr lang="en-US" altLang="ja-JP" dirty="0">
              <a:solidFill>
                <a:schemeClr val="tx1"/>
              </a:solidFill>
            </a:endParaRPr>
          </a:p>
        </p:txBody>
      </p:sp>
      <p:pic>
        <p:nvPicPr>
          <p:cNvPr id="9" name="オーディオ 8">
            <a:hlinkClick r:id="" action="ppaction://media"/>
            <a:extLst>
              <a:ext uri="{FF2B5EF4-FFF2-40B4-BE49-F238E27FC236}">
                <a16:creationId xmlns:a16="http://schemas.microsoft.com/office/drawing/2014/main" id="{B6C8C186-A307-4675-BAD7-F1DDB00550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17211211"/>
      </p:ext>
    </p:extLst>
  </p:cSld>
  <p:clrMapOvr>
    <a:masterClrMapping/>
  </p:clrMapOvr>
  <mc:AlternateContent xmlns:mc="http://schemas.openxmlformats.org/markup-compatibility/2006" xmlns:p14="http://schemas.microsoft.com/office/powerpoint/2010/main">
    <mc:Choice Requires="p14">
      <p:transition spd="slow" p14:dur="2000" advTm="6882"/>
    </mc:Choice>
    <mc:Fallback xmlns="">
      <p:transition spd="slow" advTm="6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グラフ 17">
            <a:extLst>
              <a:ext uri="{FF2B5EF4-FFF2-40B4-BE49-F238E27FC236}">
                <a16:creationId xmlns:a16="http://schemas.microsoft.com/office/drawing/2014/main" id="{82CD80D7-F9BC-4976-A089-978240C5B458}"/>
              </a:ext>
            </a:extLst>
          </p:cNvPr>
          <p:cNvGraphicFramePr>
            <a:graphicFrameLocks/>
          </p:cNvGraphicFramePr>
          <p:nvPr/>
        </p:nvGraphicFramePr>
        <p:xfrm>
          <a:off x="437584" y="1002239"/>
          <a:ext cx="11188358" cy="3510384"/>
        </p:xfrm>
        <a:graphic>
          <a:graphicData uri="http://schemas.openxmlformats.org/drawingml/2006/chart">
            <c:chart xmlns:c="http://schemas.openxmlformats.org/drawingml/2006/chart" xmlns:r="http://schemas.openxmlformats.org/officeDocument/2006/relationships" r:id="rId4"/>
          </a:graphicData>
        </a:graphic>
      </p:graphicFrame>
      <p:sp>
        <p:nvSpPr>
          <p:cNvPr id="7" name="テキスト ボックス 6"/>
          <p:cNvSpPr txBox="1"/>
          <p:nvPr/>
        </p:nvSpPr>
        <p:spPr>
          <a:xfrm>
            <a:off x="4793629" y="221717"/>
            <a:ext cx="2698175" cy="523220"/>
          </a:xfrm>
          <a:prstGeom prst="rect">
            <a:avLst/>
          </a:prstGeom>
          <a:noFill/>
        </p:spPr>
        <p:txBody>
          <a:bodyPr wrap="none" rtlCol="0">
            <a:spAutoFit/>
          </a:bodyPr>
          <a:lstStyle/>
          <a:p>
            <a:r>
              <a:rPr lang="ja-JP" altLang="en-US" sz="2800" dirty="0"/>
              <a:t>月別の実施件数</a:t>
            </a:r>
            <a:endParaRPr lang="en-US" altLang="ja-JP" sz="2800" dirty="0"/>
          </a:p>
        </p:txBody>
      </p:sp>
      <p:sp>
        <p:nvSpPr>
          <p:cNvPr id="11" name="テキスト ボックス 10"/>
          <p:cNvSpPr txBox="1"/>
          <p:nvPr/>
        </p:nvSpPr>
        <p:spPr>
          <a:xfrm>
            <a:off x="8726917" y="221717"/>
            <a:ext cx="2755883" cy="707886"/>
          </a:xfrm>
          <a:prstGeom prst="rect">
            <a:avLst/>
          </a:prstGeom>
          <a:solidFill>
            <a:schemeClr val="bg1"/>
          </a:solidFill>
          <a:ln>
            <a:solidFill>
              <a:schemeClr val="bg1">
                <a:lumMod val="75000"/>
              </a:schemeClr>
            </a:solidFill>
          </a:ln>
        </p:spPr>
        <p:txBody>
          <a:bodyPr wrap="none" rtlCol="0">
            <a:spAutoFit/>
          </a:bodyPr>
          <a:lstStyle/>
          <a:p>
            <a:r>
              <a:rPr lang="ja-JP" altLang="en-US" sz="2000" dirty="0">
                <a:solidFill>
                  <a:schemeClr val="accent6"/>
                </a:solidFill>
              </a:rPr>
              <a:t>■</a:t>
            </a:r>
            <a:r>
              <a:rPr lang="ja-JP" altLang="en-US" sz="2000" dirty="0"/>
              <a:t>国事業：抗体検査</a:t>
            </a:r>
            <a:endParaRPr lang="en-US" altLang="ja-JP" sz="2000" dirty="0"/>
          </a:p>
          <a:p>
            <a:r>
              <a:rPr lang="ja-JP" altLang="en-US" sz="2000" dirty="0">
                <a:solidFill>
                  <a:schemeClr val="accent4"/>
                </a:solidFill>
              </a:rPr>
              <a:t>■</a:t>
            </a:r>
            <a:r>
              <a:rPr lang="ja-JP" altLang="en-US" sz="2000" dirty="0"/>
              <a:t>国事業：ワクチン接種</a:t>
            </a:r>
          </a:p>
        </p:txBody>
      </p:sp>
      <p:sp>
        <p:nvSpPr>
          <p:cNvPr id="6" name="テキスト ボックス 5">
            <a:extLst>
              <a:ext uri="{FF2B5EF4-FFF2-40B4-BE49-F238E27FC236}">
                <a16:creationId xmlns:a16="http://schemas.microsoft.com/office/drawing/2014/main" id="{3D8A3A1D-E9B2-48D5-8170-EA27B5B12F38}"/>
              </a:ext>
            </a:extLst>
          </p:cNvPr>
          <p:cNvSpPr txBox="1"/>
          <p:nvPr/>
        </p:nvSpPr>
        <p:spPr>
          <a:xfrm>
            <a:off x="437584" y="221717"/>
            <a:ext cx="1107996" cy="461665"/>
          </a:xfrm>
          <a:prstGeom prst="rect">
            <a:avLst/>
          </a:prstGeom>
          <a:noFill/>
          <a:ln w="19050">
            <a:solidFill>
              <a:schemeClr val="accent6"/>
            </a:solidFill>
          </a:ln>
        </p:spPr>
        <p:txBody>
          <a:bodyPr wrap="none" rtlCol="0">
            <a:spAutoFit/>
          </a:bodyPr>
          <a:lstStyle/>
          <a:p>
            <a:pPr algn="ctr"/>
            <a:r>
              <a:rPr lang="ja-JP" altLang="en-US" sz="2400" dirty="0"/>
              <a:t>国事業</a:t>
            </a:r>
            <a:endParaRPr lang="en-US" altLang="ja-JP" sz="2400" dirty="0"/>
          </a:p>
        </p:txBody>
      </p:sp>
      <p:sp>
        <p:nvSpPr>
          <p:cNvPr id="8" name="吹き出し: 線 7">
            <a:extLst>
              <a:ext uri="{FF2B5EF4-FFF2-40B4-BE49-F238E27FC236}">
                <a16:creationId xmlns:a16="http://schemas.microsoft.com/office/drawing/2014/main" id="{051FCFFA-B053-40D6-B04F-9F4316FCEFDB}"/>
              </a:ext>
            </a:extLst>
          </p:cNvPr>
          <p:cNvSpPr/>
          <p:nvPr/>
        </p:nvSpPr>
        <p:spPr>
          <a:xfrm>
            <a:off x="180163" y="5147875"/>
            <a:ext cx="4403943" cy="707886"/>
          </a:xfrm>
          <a:prstGeom prst="borderCallout1">
            <a:avLst>
              <a:gd name="adj1" fmla="val 1319"/>
              <a:gd name="adj2" fmla="val 64637"/>
              <a:gd name="adj3" fmla="val -150759"/>
              <a:gd name="adj4" fmla="val 9055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2019</a:t>
            </a:r>
            <a:r>
              <a:rPr lang="ja-JP" altLang="en-US" dirty="0">
                <a:solidFill>
                  <a:schemeClr val="tx1"/>
                </a:solidFill>
              </a:rPr>
              <a:t>年</a:t>
            </a:r>
            <a:r>
              <a:rPr lang="en-US" altLang="ja-JP" dirty="0">
                <a:solidFill>
                  <a:schemeClr val="tx1"/>
                </a:solidFill>
              </a:rPr>
              <a:t>5</a:t>
            </a:r>
            <a:r>
              <a:rPr lang="ja-JP" altLang="en-US" dirty="0">
                <a:solidFill>
                  <a:schemeClr val="tx1"/>
                </a:solidFill>
              </a:rPr>
              <a:t>月</a:t>
            </a:r>
            <a:endParaRPr lang="en-US" altLang="ja-JP" dirty="0">
              <a:solidFill>
                <a:schemeClr val="tx1"/>
              </a:solidFill>
            </a:endParaRPr>
          </a:p>
          <a:p>
            <a:pPr algn="ctr"/>
            <a:r>
              <a:rPr lang="ja-JP" altLang="en-US" dirty="0">
                <a:solidFill>
                  <a:schemeClr val="tx1"/>
                </a:solidFill>
              </a:rPr>
              <a:t>①</a:t>
            </a:r>
            <a:r>
              <a:rPr lang="en-US" altLang="ja-JP" dirty="0">
                <a:solidFill>
                  <a:schemeClr val="tx1"/>
                </a:solidFill>
              </a:rPr>
              <a:t>S54.4.1</a:t>
            </a:r>
            <a:r>
              <a:rPr lang="ja-JP" altLang="en-US" dirty="0">
                <a:solidFill>
                  <a:schemeClr val="tx1"/>
                </a:solidFill>
              </a:rPr>
              <a:t>～</a:t>
            </a:r>
            <a:r>
              <a:rPr lang="en-US" altLang="ja-JP" dirty="0">
                <a:solidFill>
                  <a:schemeClr val="tx1"/>
                </a:solidFill>
              </a:rPr>
              <a:t>S47.4.2</a:t>
            </a:r>
            <a:r>
              <a:rPr lang="ja-JP" altLang="en-US" dirty="0">
                <a:solidFill>
                  <a:schemeClr val="tx1"/>
                </a:solidFill>
              </a:rPr>
              <a:t>生男性にクーポン配布</a:t>
            </a:r>
            <a:endParaRPr lang="ja-JP" altLang="en-US" dirty="0"/>
          </a:p>
        </p:txBody>
      </p:sp>
      <p:sp>
        <p:nvSpPr>
          <p:cNvPr id="13" name="吹き出し: 線 12">
            <a:extLst>
              <a:ext uri="{FF2B5EF4-FFF2-40B4-BE49-F238E27FC236}">
                <a16:creationId xmlns:a16="http://schemas.microsoft.com/office/drawing/2014/main" id="{A03ED243-2920-420A-8F6F-8DE775B5265F}"/>
              </a:ext>
            </a:extLst>
          </p:cNvPr>
          <p:cNvSpPr/>
          <p:nvPr/>
        </p:nvSpPr>
        <p:spPr>
          <a:xfrm>
            <a:off x="4876915" y="4945297"/>
            <a:ext cx="2786744" cy="877113"/>
          </a:xfrm>
          <a:prstGeom prst="borderCallout1">
            <a:avLst>
              <a:gd name="adj1" fmla="val -1712"/>
              <a:gd name="adj2" fmla="val 71301"/>
              <a:gd name="adj3" fmla="val -91958"/>
              <a:gd name="adj4" fmla="val 9904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2020</a:t>
            </a:r>
            <a:r>
              <a:rPr lang="ja-JP" altLang="en-US" dirty="0">
                <a:solidFill>
                  <a:schemeClr val="tx1"/>
                </a:solidFill>
              </a:rPr>
              <a:t>年</a:t>
            </a:r>
            <a:r>
              <a:rPr lang="en-US" altLang="ja-JP" dirty="0">
                <a:solidFill>
                  <a:schemeClr val="tx1"/>
                </a:solidFill>
              </a:rPr>
              <a:t>4</a:t>
            </a:r>
            <a:r>
              <a:rPr lang="ja-JP" altLang="en-US" dirty="0">
                <a:solidFill>
                  <a:schemeClr val="tx1"/>
                </a:solidFill>
              </a:rPr>
              <a:t>月</a:t>
            </a:r>
            <a:endParaRPr lang="en-US" altLang="ja-JP" dirty="0">
              <a:solidFill>
                <a:schemeClr val="tx1"/>
              </a:solidFill>
            </a:endParaRPr>
          </a:p>
          <a:p>
            <a:pPr algn="ctr"/>
            <a:r>
              <a:rPr lang="ja-JP" altLang="en-US" dirty="0">
                <a:solidFill>
                  <a:schemeClr val="tx1"/>
                </a:solidFill>
              </a:rPr>
              <a:t>新型コロナウイルス感染症</a:t>
            </a:r>
            <a:endParaRPr lang="en-US" altLang="ja-JP" dirty="0">
              <a:solidFill>
                <a:schemeClr val="tx1"/>
              </a:solidFill>
            </a:endParaRPr>
          </a:p>
          <a:p>
            <a:pPr algn="ctr"/>
            <a:r>
              <a:rPr lang="ja-JP" altLang="en-US" dirty="0">
                <a:solidFill>
                  <a:schemeClr val="tx1"/>
                </a:solidFill>
              </a:rPr>
              <a:t>緊急事態宣言</a:t>
            </a:r>
            <a:endParaRPr lang="en-US" altLang="ja-JP" dirty="0">
              <a:solidFill>
                <a:schemeClr val="tx1"/>
              </a:solidFill>
            </a:endParaRPr>
          </a:p>
        </p:txBody>
      </p:sp>
      <p:sp>
        <p:nvSpPr>
          <p:cNvPr id="15" name="吹き出し: 線 14">
            <a:extLst>
              <a:ext uri="{FF2B5EF4-FFF2-40B4-BE49-F238E27FC236}">
                <a16:creationId xmlns:a16="http://schemas.microsoft.com/office/drawing/2014/main" id="{1845430D-CB5A-4AFC-874D-6BDE0DCBA377}"/>
              </a:ext>
            </a:extLst>
          </p:cNvPr>
          <p:cNvSpPr/>
          <p:nvPr/>
        </p:nvSpPr>
        <p:spPr>
          <a:xfrm>
            <a:off x="6328138" y="5985754"/>
            <a:ext cx="4639294" cy="707886"/>
          </a:xfrm>
          <a:prstGeom prst="borderCallout1">
            <a:avLst>
              <a:gd name="adj1" fmla="val -5391"/>
              <a:gd name="adj2" fmla="val 31490"/>
              <a:gd name="adj3" fmla="val -266514"/>
              <a:gd name="adj4" fmla="val 3706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2020</a:t>
            </a:r>
            <a:r>
              <a:rPr lang="ja-JP" altLang="en-US" dirty="0">
                <a:solidFill>
                  <a:schemeClr val="tx1"/>
                </a:solidFill>
              </a:rPr>
              <a:t>年</a:t>
            </a:r>
            <a:r>
              <a:rPr lang="en-US" altLang="ja-JP" dirty="0">
                <a:solidFill>
                  <a:schemeClr val="tx1"/>
                </a:solidFill>
              </a:rPr>
              <a:t>5</a:t>
            </a:r>
            <a:r>
              <a:rPr lang="ja-JP" altLang="en-US" dirty="0">
                <a:solidFill>
                  <a:schemeClr val="tx1"/>
                </a:solidFill>
              </a:rPr>
              <a:t>月</a:t>
            </a:r>
            <a:endParaRPr lang="en-US" altLang="ja-JP" dirty="0">
              <a:solidFill>
                <a:schemeClr val="tx1"/>
              </a:solidFill>
            </a:endParaRPr>
          </a:p>
          <a:p>
            <a:pPr algn="ctr"/>
            <a:r>
              <a:rPr lang="ja-JP" altLang="en-US" dirty="0">
                <a:solidFill>
                  <a:schemeClr val="tx1"/>
                </a:solidFill>
              </a:rPr>
              <a:t>②③</a:t>
            </a:r>
            <a:r>
              <a:rPr lang="en-US" altLang="ja-JP" dirty="0">
                <a:solidFill>
                  <a:schemeClr val="tx1"/>
                </a:solidFill>
              </a:rPr>
              <a:t>S47.4.1</a:t>
            </a:r>
            <a:r>
              <a:rPr lang="ja-JP" altLang="en-US" dirty="0">
                <a:solidFill>
                  <a:schemeClr val="tx1"/>
                </a:solidFill>
              </a:rPr>
              <a:t>～</a:t>
            </a:r>
            <a:r>
              <a:rPr lang="en-US" altLang="ja-JP" dirty="0">
                <a:solidFill>
                  <a:schemeClr val="tx1"/>
                </a:solidFill>
              </a:rPr>
              <a:t>S37.4.2</a:t>
            </a:r>
            <a:r>
              <a:rPr lang="ja-JP" altLang="en-US" dirty="0">
                <a:solidFill>
                  <a:schemeClr val="tx1"/>
                </a:solidFill>
              </a:rPr>
              <a:t>生男性にクーポン配布</a:t>
            </a:r>
            <a:endParaRPr lang="ja-JP" altLang="en-US" dirty="0"/>
          </a:p>
        </p:txBody>
      </p:sp>
      <p:sp>
        <p:nvSpPr>
          <p:cNvPr id="16" name="吹き出し: 線 15">
            <a:extLst>
              <a:ext uri="{FF2B5EF4-FFF2-40B4-BE49-F238E27FC236}">
                <a16:creationId xmlns:a16="http://schemas.microsoft.com/office/drawing/2014/main" id="{E288C8AF-BEF9-4F16-8667-00E37441A246}"/>
              </a:ext>
            </a:extLst>
          </p:cNvPr>
          <p:cNvSpPr/>
          <p:nvPr/>
        </p:nvSpPr>
        <p:spPr>
          <a:xfrm>
            <a:off x="7956468" y="5029910"/>
            <a:ext cx="4055369" cy="707886"/>
          </a:xfrm>
          <a:prstGeom prst="borderCallout1">
            <a:avLst>
              <a:gd name="adj1" fmla="val -2037"/>
              <a:gd name="adj2" fmla="val 47211"/>
              <a:gd name="adj3" fmla="val -137339"/>
              <a:gd name="adj4" fmla="val 19666"/>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rPr>
              <a:t>2020</a:t>
            </a:r>
            <a:r>
              <a:rPr lang="ja-JP" altLang="en-US" dirty="0">
                <a:solidFill>
                  <a:schemeClr val="tx1"/>
                </a:solidFill>
              </a:rPr>
              <a:t>年</a:t>
            </a:r>
            <a:r>
              <a:rPr lang="en-US" altLang="ja-JP" dirty="0">
                <a:solidFill>
                  <a:schemeClr val="tx1"/>
                </a:solidFill>
              </a:rPr>
              <a:t>7</a:t>
            </a:r>
            <a:r>
              <a:rPr lang="ja-JP" altLang="en-US" dirty="0">
                <a:solidFill>
                  <a:schemeClr val="tx1"/>
                </a:solidFill>
              </a:rPr>
              <a:t>月</a:t>
            </a:r>
            <a:endParaRPr lang="en-US" altLang="ja-JP" dirty="0">
              <a:solidFill>
                <a:schemeClr val="tx1"/>
              </a:solidFill>
            </a:endParaRPr>
          </a:p>
          <a:p>
            <a:pPr algn="ctr"/>
            <a:r>
              <a:rPr lang="ja-JP" altLang="en-US" dirty="0">
                <a:solidFill>
                  <a:schemeClr val="tx1"/>
                </a:solidFill>
              </a:rPr>
              <a:t>①</a:t>
            </a:r>
            <a:r>
              <a:rPr lang="en-US" altLang="ja-JP" dirty="0">
                <a:solidFill>
                  <a:schemeClr val="tx1"/>
                </a:solidFill>
              </a:rPr>
              <a:t>S54.4.1</a:t>
            </a:r>
            <a:r>
              <a:rPr lang="ja-JP" altLang="en-US" dirty="0">
                <a:solidFill>
                  <a:schemeClr val="tx1"/>
                </a:solidFill>
              </a:rPr>
              <a:t>～</a:t>
            </a:r>
            <a:r>
              <a:rPr lang="en-US" altLang="ja-JP" dirty="0">
                <a:solidFill>
                  <a:schemeClr val="tx1"/>
                </a:solidFill>
              </a:rPr>
              <a:t>S47.4.2</a:t>
            </a:r>
            <a:r>
              <a:rPr lang="ja-JP" altLang="en-US" dirty="0">
                <a:solidFill>
                  <a:schemeClr val="tx1"/>
                </a:solidFill>
              </a:rPr>
              <a:t>生男性に追加勧奨</a:t>
            </a:r>
            <a:endParaRPr lang="ja-JP" altLang="en-US" dirty="0"/>
          </a:p>
        </p:txBody>
      </p:sp>
      <p:pic>
        <p:nvPicPr>
          <p:cNvPr id="5" name="オーディオ 4">
            <a:hlinkClick r:id="" action="ppaction://media"/>
            <a:extLst>
              <a:ext uri="{FF2B5EF4-FFF2-40B4-BE49-F238E27FC236}">
                <a16:creationId xmlns:a16="http://schemas.microsoft.com/office/drawing/2014/main" id="{DD1575C6-AC2A-476C-9165-BBB80C08F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22126747"/>
      </p:ext>
    </p:extLst>
  </p:cSld>
  <p:clrMapOvr>
    <a:masterClrMapping/>
  </p:clrMapOvr>
  <mc:AlternateContent xmlns:mc="http://schemas.openxmlformats.org/markup-compatibility/2006" xmlns:p14="http://schemas.microsoft.com/office/powerpoint/2010/main">
    <mc:Choice Requires="p14">
      <p:transition spd="slow" p14:dur="2000" advTm="14289"/>
    </mc:Choice>
    <mc:Fallback xmlns="">
      <p:transition spd="slow" advTm="1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グラフ 12">
            <a:extLst>
              <a:ext uri="{FF2B5EF4-FFF2-40B4-BE49-F238E27FC236}">
                <a16:creationId xmlns:a16="http://schemas.microsoft.com/office/drawing/2014/main" id="{E5FAA0E0-3CBA-4C3F-BF74-12F6667E38A0}"/>
              </a:ext>
            </a:extLst>
          </p:cNvPr>
          <p:cNvGraphicFramePr>
            <a:graphicFrameLocks/>
          </p:cNvGraphicFramePr>
          <p:nvPr/>
        </p:nvGraphicFramePr>
        <p:xfrm>
          <a:off x="332509" y="1341040"/>
          <a:ext cx="8585859" cy="4287275"/>
        </p:xfrm>
        <a:graphic>
          <a:graphicData uri="http://schemas.openxmlformats.org/drawingml/2006/chart">
            <c:chart xmlns:c="http://schemas.openxmlformats.org/drawingml/2006/chart" xmlns:r="http://schemas.openxmlformats.org/officeDocument/2006/relationships" r:id="rId5"/>
          </a:graphicData>
        </a:graphic>
      </p:graphicFrame>
      <p:sp>
        <p:nvSpPr>
          <p:cNvPr id="6" name="四角形: 角を丸くする 5">
            <a:extLst>
              <a:ext uri="{FF2B5EF4-FFF2-40B4-BE49-F238E27FC236}">
                <a16:creationId xmlns:a16="http://schemas.microsoft.com/office/drawing/2014/main" id="{A1004B34-1F41-4D71-8DE2-E5F5BB244D94}"/>
              </a:ext>
            </a:extLst>
          </p:cNvPr>
          <p:cNvSpPr/>
          <p:nvPr/>
        </p:nvSpPr>
        <p:spPr>
          <a:xfrm>
            <a:off x="8762936" y="581891"/>
            <a:ext cx="3057247" cy="4643252"/>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4595749" y="160162"/>
            <a:ext cx="3057247" cy="523220"/>
          </a:xfrm>
          <a:prstGeom prst="rect">
            <a:avLst/>
          </a:prstGeom>
          <a:noFill/>
        </p:spPr>
        <p:txBody>
          <a:bodyPr wrap="none" rtlCol="0">
            <a:spAutoFit/>
          </a:bodyPr>
          <a:lstStyle/>
          <a:p>
            <a:r>
              <a:rPr lang="ja-JP" altLang="en-US" sz="2800" dirty="0"/>
              <a:t>実施者割合の推移</a:t>
            </a:r>
            <a:endParaRPr lang="en-US" altLang="ja-JP" sz="2800" dirty="0"/>
          </a:p>
        </p:txBody>
      </p:sp>
      <p:sp>
        <p:nvSpPr>
          <p:cNvPr id="5" name="テキスト ボックス 4">
            <a:extLst>
              <a:ext uri="{FF2B5EF4-FFF2-40B4-BE49-F238E27FC236}">
                <a16:creationId xmlns:a16="http://schemas.microsoft.com/office/drawing/2014/main" id="{BA07F462-7456-4653-AA4F-950256100D49}"/>
              </a:ext>
            </a:extLst>
          </p:cNvPr>
          <p:cNvSpPr txBox="1"/>
          <p:nvPr/>
        </p:nvSpPr>
        <p:spPr>
          <a:xfrm>
            <a:off x="8918368" y="744398"/>
            <a:ext cx="2766950" cy="3785652"/>
          </a:xfrm>
          <a:prstGeom prst="rect">
            <a:avLst/>
          </a:prstGeom>
          <a:noFill/>
        </p:spPr>
        <p:txBody>
          <a:bodyPr wrap="square" rtlCol="0">
            <a:spAutoFit/>
          </a:bodyPr>
          <a:lstStyle/>
          <a:p>
            <a:r>
              <a:rPr lang="en-US" altLang="ja-JP" sz="2400" dirty="0"/>
              <a:t>2020</a:t>
            </a:r>
            <a:r>
              <a:rPr lang="ja-JP" altLang="en-US" sz="2400" dirty="0"/>
              <a:t>年</a:t>
            </a:r>
            <a:r>
              <a:rPr lang="en-US" altLang="ja-JP" sz="2400" dirty="0"/>
              <a:t>8</a:t>
            </a:r>
            <a:r>
              <a:rPr lang="ja-JP" altLang="en-US" sz="2400" dirty="0"/>
              <a:t>月末時点</a:t>
            </a:r>
            <a:endParaRPr lang="en-US" altLang="ja-JP" sz="2400" dirty="0"/>
          </a:p>
          <a:p>
            <a:r>
              <a:rPr lang="ja-JP" altLang="en-US" sz="2400" dirty="0"/>
              <a:t>での実施者割合</a:t>
            </a:r>
            <a:r>
              <a:rPr lang="en-US" altLang="ja-JP" sz="2400" baseline="30000" dirty="0"/>
              <a:t>※</a:t>
            </a:r>
          </a:p>
          <a:p>
            <a:endParaRPr lang="en-US" altLang="ja-JP" sz="2400" dirty="0"/>
          </a:p>
          <a:p>
            <a:r>
              <a:rPr lang="ja-JP" altLang="en-US" sz="2400" dirty="0"/>
              <a:t>抗体検査　</a:t>
            </a:r>
            <a:endParaRPr lang="en-US" altLang="ja-JP" sz="2400" dirty="0"/>
          </a:p>
          <a:p>
            <a:r>
              <a:rPr lang="en-US" altLang="ja-JP" sz="3600" dirty="0"/>
              <a:t>	15.6%</a:t>
            </a:r>
            <a:endParaRPr lang="en-US" altLang="ja-JP" sz="3200" dirty="0"/>
          </a:p>
          <a:p>
            <a:endParaRPr lang="en-US" altLang="ja-JP" sz="2400" dirty="0"/>
          </a:p>
          <a:p>
            <a:endParaRPr lang="en-US" altLang="ja-JP" sz="2400" dirty="0"/>
          </a:p>
          <a:p>
            <a:r>
              <a:rPr lang="ja-JP" altLang="en-US" sz="2400" dirty="0"/>
              <a:t>ワクチン接種</a:t>
            </a:r>
            <a:endParaRPr lang="en-US" altLang="ja-JP" sz="2400" dirty="0"/>
          </a:p>
          <a:p>
            <a:r>
              <a:rPr lang="en-US" altLang="ja-JP" sz="3600" dirty="0"/>
              <a:t>	3.1%</a:t>
            </a:r>
            <a:endParaRPr lang="ja-JP" altLang="en-US" sz="2400" dirty="0"/>
          </a:p>
        </p:txBody>
      </p:sp>
      <p:sp>
        <p:nvSpPr>
          <p:cNvPr id="9" name="テキスト ボックス 8">
            <a:extLst>
              <a:ext uri="{FF2B5EF4-FFF2-40B4-BE49-F238E27FC236}">
                <a16:creationId xmlns:a16="http://schemas.microsoft.com/office/drawing/2014/main" id="{986B2B9F-643F-489C-911D-7F920A87EAC0}"/>
              </a:ext>
            </a:extLst>
          </p:cNvPr>
          <p:cNvSpPr txBox="1"/>
          <p:nvPr/>
        </p:nvSpPr>
        <p:spPr>
          <a:xfrm>
            <a:off x="437584" y="221717"/>
            <a:ext cx="1107996" cy="461665"/>
          </a:xfrm>
          <a:prstGeom prst="rect">
            <a:avLst/>
          </a:prstGeom>
          <a:noFill/>
          <a:ln w="19050">
            <a:solidFill>
              <a:schemeClr val="accent6"/>
            </a:solidFill>
          </a:ln>
        </p:spPr>
        <p:txBody>
          <a:bodyPr wrap="none" rtlCol="0">
            <a:spAutoFit/>
          </a:bodyPr>
          <a:lstStyle/>
          <a:p>
            <a:pPr algn="ctr"/>
            <a:r>
              <a:rPr lang="ja-JP" altLang="en-US" sz="2400" dirty="0"/>
              <a:t>国事業</a:t>
            </a:r>
            <a:endParaRPr lang="en-US" altLang="ja-JP" sz="2400" dirty="0"/>
          </a:p>
        </p:txBody>
      </p:sp>
      <p:sp>
        <p:nvSpPr>
          <p:cNvPr id="2" name="テキスト ボックス 1">
            <a:extLst>
              <a:ext uri="{FF2B5EF4-FFF2-40B4-BE49-F238E27FC236}">
                <a16:creationId xmlns:a16="http://schemas.microsoft.com/office/drawing/2014/main" id="{A31B9BF5-4B6C-4630-97AE-50455B3D7234}"/>
              </a:ext>
            </a:extLst>
          </p:cNvPr>
          <p:cNvSpPr txBox="1"/>
          <p:nvPr/>
        </p:nvSpPr>
        <p:spPr>
          <a:xfrm>
            <a:off x="332509" y="1042989"/>
            <a:ext cx="543739" cy="369332"/>
          </a:xfrm>
          <a:prstGeom prst="rect">
            <a:avLst/>
          </a:prstGeom>
          <a:noFill/>
        </p:spPr>
        <p:txBody>
          <a:bodyPr wrap="none" rtlCol="0">
            <a:spAutoFit/>
          </a:bodyPr>
          <a:lstStyle/>
          <a:p>
            <a:r>
              <a:rPr kumimoji="1" lang="en-US" altLang="ja-JP" b="1" dirty="0"/>
              <a:t>(%)</a:t>
            </a:r>
            <a:endParaRPr kumimoji="1" lang="ja-JP" altLang="en-US" b="1" dirty="0"/>
          </a:p>
        </p:txBody>
      </p:sp>
      <p:sp>
        <p:nvSpPr>
          <p:cNvPr id="12" name="テキスト ボックス 11">
            <a:extLst>
              <a:ext uri="{FF2B5EF4-FFF2-40B4-BE49-F238E27FC236}">
                <a16:creationId xmlns:a16="http://schemas.microsoft.com/office/drawing/2014/main" id="{497BCA15-17A5-457E-8708-EFEB535269CB}"/>
              </a:ext>
            </a:extLst>
          </p:cNvPr>
          <p:cNvSpPr txBox="1"/>
          <p:nvPr/>
        </p:nvSpPr>
        <p:spPr>
          <a:xfrm>
            <a:off x="876248" y="6002481"/>
            <a:ext cx="11220027" cy="738664"/>
          </a:xfrm>
          <a:prstGeom prst="rect">
            <a:avLst/>
          </a:prstGeom>
          <a:solidFill>
            <a:schemeClr val="bg1"/>
          </a:solidFill>
          <a:ln>
            <a:noFill/>
          </a:ln>
        </p:spPr>
        <p:txBody>
          <a:bodyPr wrap="square" rtlCol="0">
            <a:spAutoFit/>
          </a:bodyPr>
          <a:lstStyle/>
          <a:p>
            <a:r>
              <a:rPr lang="en-US" altLang="ja-JP" sz="1400" dirty="0"/>
              <a:t>※2020</a:t>
            </a:r>
            <a:r>
              <a:rPr lang="ja-JP" altLang="en-US" sz="1400" dirty="0"/>
              <a:t>年</a:t>
            </a:r>
            <a:r>
              <a:rPr lang="en-US" altLang="ja-JP" sz="1400" dirty="0"/>
              <a:t>3</a:t>
            </a:r>
            <a:r>
              <a:rPr lang="ja-JP" altLang="en-US" sz="1400" dirty="0"/>
              <a:t>月末時点の千葉市内</a:t>
            </a:r>
            <a:r>
              <a:rPr lang="en-US" altLang="ja-JP" sz="1400" dirty="0">
                <a:solidFill>
                  <a:schemeClr val="tx1"/>
                </a:solidFill>
              </a:rPr>
              <a:t>S54.4.1</a:t>
            </a:r>
            <a:r>
              <a:rPr lang="ja-JP" altLang="en-US" sz="1400" dirty="0">
                <a:solidFill>
                  <a:schemeClr val="tx1"/>
                </a:solidFill>
              </a:rPr>
              <a:t>～</a:t>
            </a:r>
            <a:r>
              <a:rPr lang="en-US" altLang="ja-JP" sz="1400" dirty="0">
                <a:solidFill>
                  <a:schemeClr val="tx1"/>
                </a:solidFill>
              </a:rPr>
              <a:t>S37.4.2</a:t>
            </a:r>
            <a:r>
              <a:rPr lang="ja-JP" altLang="en-US" sz="1400" dirty="0">
                <a:solidFill>
                  <a:schemeClr val="tx1"/>
                </a:solidFill>
              </a:rPr>
              <a:t>生男性人口</a:t>
            </a:r>
            <a:r>
              <a:rPr lang="en-US" altLang="ja-JP" sz="1400" dirty="0"/>
              <a:t>138,946</a:t>
            </a:r>
            <a:r>
              <a:rPr lang="ja-JP" altLang="en-US" sz="1400" dirty="0"/>
              <a:t>人を分母とする</a:t>
            </a:r>
            <a:endParaRPr lang="en-US" altLang="ja-JP" sz="1400" dirty="0"/>
          </a:p>
          <a:p>
            <a:r>
              <a:rPr lang="ja-JP" altLang="en-US" sz="1400" dirty="0"/>
              <a:t>＊</a:t>
            </a:r>
            <a:r>
              <a:rPr lang="en-US" altLang="ja-JP" sz="1400" dirty="0"/>
              <a:t>2020</a:t>
            </a:r>
            <a:r>
              <a:rPr lang="ja-JP" altLang="en-US" sz="1400" dirty="0"/>
              <a:t>年</a:t>
            </a:r>
            <a:r>
              <a:rPr lang="en-US" altLang="ja-JP" sz="1400" dirty="0"/>
              <a:t>9</a:t>
            </a:r>
            <a:r>
              <a:rPr lang="ja-JP" altLang="en-US" sz="1400" dirty="0"/>
              <a:t>月までの全国のクーポン券使用分と自治体実施分の合計を</a:t>
            </a:r>
            <a:r>
              <a:rPr lang="en-US" altLang="ja-JP" sz="1400" dirty="0"/>
              <a:t>2019</a:t>
            </a:r>
            <a:r>
              <a:rPr lang="ja-JP" altLang="en-US" sz="1400" dirty="0"/>
              <a:t>年</a:t>
            </a:r>
            <a:r>
              <a:rPr lang="en-US" altLang="ja-JP" sz="1400" dirty="0"/>
              <a:t>4</a:t>
            </a:r>
            <a:r>
              <a:rPr lang="ja-JP" altLang="en-US" sz="1400" dirty="0"/>
              <a:t>月</a:t>
            </a:r>
            <a:r>
              <a:rPr lang="en-US" altLang="ja-JP" sz="1400" dirty="0"/>
              <a:t>1</a:t>
            </a:r>
            <a:r>
              <a:rPr lang="ja-JP" altLang="en-US" sz="1400" dirty="0"/>
              <a:t>日時点の</a:t>
            </a:r>
            <a:r>
              <a:rPr lang="en-US" altLang="ja-JP" sz="1400" dirty="0">
                <a:solidFill>
                  <a:schemeClr val="tx1"/>
                </a:solidFill>
              </a:rPr>
              <a:t>S54.4.1</a:t>
            </a:r>
            <a:r>
              <a:rPr lang="ja-JP" altLang="en-US" sz="1400" dirty="0">
                <a:solidFill>
                  <a:schemeClr val="tx1"/>
                </a:solidFill>
              </a:rPr>
              <a:t>～</a:t>
            </a:r>
            <a:r>
              <a:rPr lang="en-US" altLang="ja-JP" sz="1400" dirty="0">
                <a:solidFill>
                  <a:schemeClr val="tx1"/>
                </a:solidFill>
              </a:rPr>
              <a:t>S37.4.2</a:t>
            </a:r>
            <a:r>
              <a:rPr lang="ja-JP" altLang="en-US" sz="1400" dirty="0">
                <a:solidFill>
                  <a:schemeClr val="tx1"/>
                </a:solidFill>
              </a:rPr>
              <a:t>生男性人口を分母として計算した値</a:t>
            </a:r>
            <a:endParaRPr lang="en-US" altLang="ja-JP" sz="1400" dirty="0">
              <a:solidFill>
                <a:schemeClr val="tx1"/>
              </a:solidFill>
            </a:endParaRPr>
          </a:p>
          <a:p>
            <a:pPr algn="r"/>
            <a:r>
              <a:rPr lang="ja-JP" altLang="en-US" sz="1400" dirty="0"/>
              <a:t>　</a:t>
            </a:r>
            <a:r>
              <a:rPr lang="ja-JP" altLang="en-US" sz="1400" dirty="0">
                <a:solidFill>
                  <a:schemeClr val="tx1"/>
                </a:solidFill>
              </a:rPr>
              <a:t>（引用：国立感染症研究所 </a:t>
            </a:r>
            <a:r>
              <a:rPr lang="ja-JP" altLang="en-US" sz="1400" dirty="0"/>
              <a:t>感染症疫学センター</a:t>
            </a:r>
            <a:r>
              <a:rPr lang="en-US" altLang="ja-JP" sz="1400" dirty="0"/>
              <a:t>. </a:t>
            </a:r>
            <a:r>
              <a:rPr lang="ja-JP" altLang="en-US" sz="1400" dirty="0"/>
              <a:t>風疹に関する疫学情報</a:t>
            </a:r>
            <a:r>
              <a:rPr lang="en-US" altLang="ja-JP" sz="1400" dirty="0"/>
              <a:t>. 2020.12.8</a:t>
            </a:r>
            <a:r>
              <a:rPr lang="ja-JP" altLang="en-US" sz="1400" dirty="0">
                <a:solidFill>
                  <a:schemeClr val="tx1"/>
                </a:solidFill>
              </a:rPr>
              <a:t>）</a:t>
            </a:r>
            <a:endParaRPr lang="ja-JP" altLang="en-US" sz="1400" dirty="0"/>
          </a:p>
        </p:txBody>
      </p:sp>
      <p:sp>
        <p:nvSpPr>
          <p:cNvPr id="8" name="テキスト ボックス 7">
            <a:extLst>
              <a:ext uri="{FF2B5EF4-FFF2-40B4-BE49-F238E27FC236}">
                <a16:creationId xmlns:a16="http://schemas.microsoft.com/office/drawing/2014/main" id="{FFA9D353-78E2-4DE9-9C65-214B07F5D997}"/>
              </a:ext>
            </a:extLst>
          </p:cNvPr>
          <p:cNvSpPr txBox="1"/>
          <p:nvPr/>
        </p:nvSpPr>
        <p:spPr>
          <a:xfrm>
            <a:off x="935626" y="1114269"/>
            <a:ext cx="3281668" cy="400110"/>
          </a:xfrm>
          <a:prstGeom prst="rect">
            <a:avLst/>
          </a:prstGeom>
          <a:solidFill>
            <a:schemeClr val="bg1"/>
          </a:solidFill>
          <a:ln>
            <a:solidFill>
              <a:schemeClr val="bg1">
                <a:lumMod val="75000"/>
              </a:schemeClr>
            </a:solidFill>
          </a:ln>
        </p:spPr>
        <p:txBody>
          <a:bodyPr wrap="none" rtlCol="0">
            <a:spAutoFit/>
          </a:bodyPr>
          <a:lstStyle/>
          <a:p>
            <a:r>
              <a:rPr lang="ja-JP" altLang="en-US" sz="2000" dirty="0">
                <a:solidFill>
                  <a:schemeClr val="accent6"/>
                </a:solidFill>
              </a:rPr>
              <a:t>■</a:t>
            </a:r>
            <a:r>
              <a:rPr lang="ja-JP" altLang="en-US" sz="2000" dirty="0"/>
              <a:t>抗体検査</a:t>
            </a:r>
            <a:r>
              <a:rPr lang="ja-JP" altLang="en-US" sz="2000" dirty="0">
                <a:solidFill>
                  <a:schemeClr val="accent6"/>
                </a:solidFill>
              </a:rPr>
              <a:t> </a:t>
            </a:r>
            <a:r>
              <a:rPr lang="ja-JP" altLang="en-US" sz="2000" dirty="0">
                <a:solidFill>
                  <a:schemeClr val="accent4"/>
                </a:solidFill>
              </a:rPr>
              <a:t>■</a:t>
            </a:r>
            <a:r>
              <a:rPr lang="en-US" altLang="ja-JP" sz="2000" dirty="0">
                <a:solidFill>
                  <a:schemeClr val="tx1"/>
                </a:solidFill>
              </a:rPr>
              <a:t> </a:t>
            </a:r>
            <a:r>
              <a:rPr lang="ja-JP" altLang="en-US" sz="2000" dirty="0"/>
              <a:t>ワクチン接種</a:t>
            </a:r>
            <a:endParaRPr lang="en-US" altLang="ja-JP" sz="2000" dirty="0"/>
          </a:p>
        </p:txBody>
      </p:sp>
      <p:sp>
        <p:nvSpPr>
          <p:cNvPr id="14" name="テキスト ボックス 13">
            <a:extLst>
              <a:ext uri="{FF2B5EF4-FFF2-40B4-BE49-F238E27FC236}">
                <a16:creationId xmlns:a16="http://schemas.microsoft.com/office/drawing/2014/main" id="{61677B05-6B74-4C6D-9918-86EC4072027D}"/>
              </a:ext>
            </a:extLst>
          </p:cNvPr>
          <p:cNvSpPr txBox="1"/>
          <p:nvPr/>
        </p:nvSpPr>
        <p:spPr>
          <a:xfrm>
            <a:off x="8783501" y="2813471"/>
            <a:ext cx="3222451" cy="2185214"/>
          </a:xfrm>
          <a:prstGeom prst="rect">
            <a:avLst/>
          </a:prstGeom>
          <a:noFill/>
        </p:spPr>
        <p:txBody>
          <a:bodyPr wrap="square" rtlCol="0">
            <a:spAutoFit/>
          </a:bodyPr>
          <a:lstStyle/>
          <a:p>
            <a:pPr defTabSz="144000"/>
            <a:r>
              <a:rPr lang="ja-JP" altLang="en-US" sz="2400" dirty="0"/>
              <a:t>（全国平均*</a:t>
            </a:r>
            <a:r>
              <a:rPr lang="en-US" altLang="ja-JP" sz="2400" dirty="0"/>
              <a:t>	</a:t>
            </a:r>
            <a:r>
              <a:rPr lang="en-US" altLang="ja-JP" sz="2800" dirty="0"/>
              <a:t>17.1%</a:t>
            </a:r>
            <a:r>
              <a:rPr lang="ja-JP" altLang="en-US" sz="2400" dirty="0"/>
              <a:t>）</a:t>
            </a:r>
            <a:endParaRPr lang="en-US" altLang="ja-JP" sz="2400" dirty="0"/>
          </a:p>
          <a:p>
            <a:pPr defTabSz="144000"/>
            <a:endParaRPr lang="en-US" altLang="ja-JP" sz="800" dirty="0"/>
          </a:p>
          <a:p>
            <a:pPr defTabSz="144000"/>
            <a:endParaRPr lang="en-US" altLang="ja-JP" sz="2400" dirty="0"/>
          </a:p>
          <a:p>
            <a:pPr defTabSz="144000"/>
            <a:endParaRPr lang="en-US" altLang="ja-JP" sz="2400" dirty="0"/>
          </a:p>
          <a:p>
            <a:pPr defTabSz="144000"/>
            <a:endParaRPr lang="en-US" altLang="ja-JP" sz="2400" dirty="0"/>
          </a:p>
          <a:p>
            <a:pPr defTabSz="144000"/>
            <a:r>
              <a:rPr lang="ja-JP" altLang="en-US" sz="2400" dirty="0"/>
              <a:t>（全国平均*</a:t>
            </a:r>
            <a:r>
              <a:rPr lang="en-US" altLang="ja-JP" sz="2400" dirty="0"/>
              <a:t>		</a:t>
            </a:r>
            <a:r>
              <a:rPr lang="en-US" altLang="ja-JP" sz="2800" dirty="0"/>
              <a:t>3.4%</a:t>
            </a:r>
            <a:r>
              <a:rPr lang="ja-JP" altLang="en-US" sz="2400" dirty="0"/>
              <a:t>）</a:t>
            </a:r>
          </a:p>
        </p:txBody>
      </p:sp>
      <p:pic>
        <p:nvPicPr>
          <p:cNvPr id="10" name="オーディオ 9">
            <a:hlinkClick r:id="" action="ppaction://media"/>
            <a:extLst>
              <a:ext uri="{FF2B5EF4-FFF2-40B4-BE49-F238E27FC236}">
                <a16:creationId xmlns:a16="http://schemas.microsoft.com/office/drawing/2014/main" id="{1C427ADC-C564-4770-8E5A-2F23AC449A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41787535"/>
      </p:ext>
    </p:extLst>
  </p:cSld>
  <p:clrMapOvr>
    <a:masterClrMapping/>
  </p:clrMapOvr>
  <mc:AlternateContent xmlns:mc="http://schemas.openxmlformats.org/markup-compatibility/2006" xmlns:p14="http://schemas.microsoft.com/office/powerpoint/2010/main">
    <mc:Choice Requires="p14">
      <p:transition spd="slow" p14:dur="2000" advTm="31366"/>
    </mc:Choice>
    <mc:Fallback xmlns="">
      <p:transition spd="slow" advTm="31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D3B8409-8DC4-4DF3-9D06-EA260EBD02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62491" y="794033"/>
            <a:ext cx="6867016" cy="5909205"/>
          </a:xfrm>
          <a:prstGeom prst="rect">
            <a:avLst/>
          </a:prstGeom>
        </p:spPr>
      </p:pic>
      <p:sp>
        <p:nvSpPr>
          <p:cNvPr id="2" name="テキスト ボックス 1"/>
          <p:cNvSpPr txBox="1"/>
          <p:nvPr/>
        </p:nvSpPr>
        <p:spPr>
          <a:xfrm>
            <a:off x="3277859" y="178713"/>
            <a:ext cx="5984894" cy="523220"/>
          </a:xfrm>
          <a:prstGeom prst="rect">
            <a:avLst/>
          </a:prstGeom>
          <a:noFill/>
        </p:spPr>
        <p:txBody>
          <a:bodyPr wrap="square" rtlCol="0">
            <a:spAutoFit/>
          </a:bodyPr>
          <a:lstStyle/>
          <a:p>
            <a:r>
              <a:rPr lang="ja-JP" altLang="en-US" sz="2800" dirty="0"/>
              <a:t>国事業の特徴：受診医療機関の立地</a:t>
            </a:r>
          </a:p>
        </p:txBody>
      </p:sp>
      <p:sp>
        <p:nvSpPr>
          <p:cNvPr id="10" name="矢印: 右 9">
            <a:extLst>
              <a:ext uri="{FF2B5EF4-FFF2-40B4-BE49-F238E27FC236}">
                <a16:creationId xmlns:a16="http://schemas.microsoft.com/office/drawing/2014/main" id="{DF8EA0B5-AE11-41B3-B588-C6296CAD24AE}"/>
              </a:ext>
            </a:extLst>
          </p:cNvPr>
          <p:cNvSpPr/>
          <p:nvPr/>
        </p:nvSpPr>
        <p:spPr>
          <a:xfrm rot="12286509">
            <a:off x="2966103" y="2257738"/>
            <a:ext cx="988300" cy="776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四角形: 角を丸くする 10">
            <a:extLst>
              <a:ext uri="{FF2B5EF4-FFF2-40B4-BE49-F238E27FC236}">
                <a16:creationId xmlns:a16="http://schemas.microsoft.com/office/drawing/2014/main" id="{62180B92-E316-4B62-98CB-BF573BCE7642}"/>
              </a:ext>
            </a:extLst>
          </p:cNvPr>
          <p:cNvSpPr/>
          <p:nvPr/>
        </p:nvSpPr>
        <p:spPr>
          <a:xfrm>
            <a:off x="663758" y="1086511"/>
            <a:ext cx="2945081" cy="11215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市外での受診</a:t>
            </a:r>
            <a:endParaRPr lang="en-US" altLang="ja-JP" sz="3200" dirty="0"/>
          </a:p>
          <a:p>
            <a:pPr algn="ctr"/>
            <a:r>
              <a:rPr lang="en-US" altLang="ja-JP" sz="3200" dirty="0"/>
              <a:t>14</a:t>
            </a:r>
            <a:r>
              <a:rPr lang="ja-JP" altLang="en-US" sz="3200" dirty="0"/>
              <a:t>％</a:t>
            </a:r>
          </a:p>
        </p:txBody>
      </p:sp>
      <p:sp>
        <p:nvSpPr>
          <p:cNvPr id="23" name="四角形: 角を丸くする 22">
            <a:extLst>
              <a:ext uri="{FF2B5EF4-FFF2-40B4-BE49-F238E27FC236}">
                <a16:creationId xmlns:a16="http://schemas.microsoft.com/office/drawing/2014/main" id="{B26650D0-7925-4749-BE83-D8787169131A}"/>
              </a:ext>
            </a:extLst>
          </p:cNvPr>
          <p:cNvSpPr/>
          <p:nvPr/>
        </p:nvSpPr>
        <p:spPr>
          <a:xfrm>
            <a:off x="1079395" y="4015240"/>
            <a:ext cx="3538847" cy="112156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都市部での受診</a:t>
            </a:r>
            <a:endParaRPr lang="en-US" altLang="ja-JP" sz="3200" dirty="0"/>
          </a:p>
          <a:p>
            <a:pPr algn="ctr"/>
            <a:r>
              <a:rPr lang="en-US" altLang="ja-JP" sz="3200" dirty="0"/>
              <a:t>59</a:t>
            </a:r>
            <a:r>
              <a:rPr lang="ja-JP" altLang="en-US" sz="3200" dirty="0"/>
              <a:t>％</a:t>
            </a:r>
          </a:p>
        </p:txBody>
      </p:sp>
      <p:sp>
        <p:nvSpPr>
          <p:cNvPr id="13" name="テキスト ボックス 12">
            <a:extLst>
              <a:ext uri="{FF2B5EF4-FFF2-40B4-BE49-F238E27FC236}">
                <a16:creationId xmlns:a16="http://schemas.microsoft.com/office/drawing/2014/main" id="{28BBAF8A-09D3-4ACA-8ADB-4F0821291F25}"/>
              </a:ext>
            </a:extLst>
          </p:cNvPr>
          <p:cNvSpPr txBox="1"/>
          <p:nvPr/>
        </p:nvSpPr>
        <p:spPr>
          <a:xfrm>
            <a:off x="380009" y="185540"/>
            <a:ext cx="1107996" cy="461665"/>
          </a:xfrm>
          <a:prstGeom prst="rect">
            <a:avLst/>
          </a:prstGeom>
          <a:noFill/>
          <a:ln w="19050">
            <a:solidFill>
              <a:schemeClr val="accent6"/>
            </a:solidFill>
          </a:ln>
        </p:spPr>
        <p:txBody>
          <a:bodyPr wrap="none" rtlCol="0">
            <a:spAutoFit/>
          </a:bodyPr>
          <a:lstStyle/>
          <a:p>
            <a:pPr algn="ctr"/>
            <a:r>
              <a:rPr lang="ja-JP" altLang="en-US" sz="2400" dirty="0"/>
              <a:t>国事業</a:t>
            </a:r>
            <a:endParaRPr lang="en-US" altLang="ja-JP" sz="2400" dirty="0"/>
          </a:p>
        </p:txBody>
      </p:sp>
      <p:sp>
        <p:nvSpPr>
          <p:cNvPr id="14" name="四角形: 角を丸くする 13">
            <a:extLst>
              <a:ext uri="{FF2B5EF4-FFF2-40B4-BE49-F238E27FC236}">
                <a16:creationId xmlns:a16="http://schemas.microsoft.com/office/drawing/2014/main" id="{97D19299-ADAD-41B3-B50A-05EB436A5A18}"/>
              </a:ext>
            </a:extLst>
          </p:cNvPr>
          <p:cNvSpPr/>
          <p:nvPr/>
        </p:nvSpPr>
        <p:spPr>
          <a:xfrm>
            <a:off x="7006826" y="1660061"/>
            <a:ext cx="3538847" cy="11215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t>郊外での受診</a:t>
            </a:r>
            <a:endParaRPr lang="en-US" altLang="ja-JP" sz="3200" dirty="0"/>
          </a:p>
          <a:p>
            <a:pPr algn="ctr"/>
            <a:r>
              <a:rPr lang="en-US" altLang="ja-JP" sz="3200" dirty="0"/>
              <a:t>27</a:t>
            </a:r>
            <a:r>
              <a:rPr lang="ja-JP" altLang="en-US" sz="3200" dirty="0"/>
              <a:t>％</a:t>
            </a:r>
          </a:p>
        </p:txBody>
      </p:sp>
      <p:sp>
        <p:nvSpPr>
          <p:cNvPr id="9" name="楕円 8">
            <a:extLst>
              <a:ext uri="{FF2B5EF4-FFF2-40B4-BE49-F238E27FC236}">
                <a16:creationId xmlns:a16="http://schemas.microsoft.com/office/drawing/2014/main" id="{455E2F3F-9691-497F-8C34-AC085228A426}"/>
              </a:ext>
            </a:extLst>
          </p:cNvPr>
          <p:cNvSpPr/>
          <p:nvPr/>
        </p:nvSpPr>
        <p:spPr>
          <a:xfrm>
            <a:off x="380009" y="3429000"/>
            <a:ext cx="4923217" cy="22314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オーディオ 15">
            <a:hlinkClick r:id="" action="ppaction://media"/>
            <a:extLst>
              <a:ext uri="{FF2B5EF4-FFF2-40B4-BE49-F238E27FC236}">
                <a16:creationId xmlns:a16="http://schemas.microsoft.com/office/drawing/2014/main" id="{C8AC9334-32F5-4DE9-B80C-11D877C987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48195303"/>
      </p:ext>
    </p:extLst>
  </p:cSld>
  <p:clrMapOvr>
    <a:masterClrMapping/>
  </p:clrMapOvr>
  <mc:AlternateContent xmlns:mc="http://schemas.openxmlformats.org/markup-compatibility/2006" xmlns:p14="http://schemas.microsoft.com/office/powerpoint/2010/main">
    <mc:Choice Requires="p14">
      <p:transition spd="slow" p14:dur="2000" advTm="15157"/>
    </mc:Choice>
    <mc:Fallback xmlns="">
      <p:transition spd="slow" advTm="15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74575" y="237371"/>
            <a:ext cx="9382697" cy="830997"/>
          </a:xfrm>
          <a:prstGeom prst="rect">
            <a:avLst/>
          </a:prstGeom>
          <a:noFill/>
        </p:spPr>
        <p:txBody>
          <a:bodyPr wrap="none" rtlCol="0">
            <a:spAutoFit/>
          </a:bodyPr>
          <a:lstStyle/>
          <a:p>
            <a:r>
              <a:rPr lang="ja-JP" altLang="en-US" sz="2800" dirty="0"/>
              <a:t>国事業の特徴：抗体検査事業のうち健康診断を利用した割合</a:t>
            </a:r>
            <a:endParaRPr lang="en-US" altLang="ja-JP" sz="2800" dirty="0"/>
          </a:p>
          <a:p>
            <a:pPr algn="r"/>
            <a:r>
              <a:rPr lang="ja-JP" altLang="en-US" sz="2000" dirty="0"/>
              <a:t>（検査番号から推定）</a:t>
            </a:r>
          </a:p>
        </p:txBody>
      </p:sp>
      <p:sp>
        <p:nvSpPr>
          <p:cNvPr id="7" name="テキスト ボックス 6">
            <a:extLst>
              <a:ext uri="{FF2B5EF4-FFF2-40B4-BE49-F238E27FC236}">
                <a16:creationId xmlns:a16="http://schemas.microsoft.com/office/drawing/2014/main" id="{EA22C248-6848-42CC-933E-B8980C2F7F9F}"/>
              </a:ext>
            </a:extLst>
          </p:cNvPr>
          <p:cNvSpPr txBox="1"/>
          <p:nvPr/>
        </p:nvSpPr>
        <p:spPr>
          <a:xfrm>
            <a:off x="380009" y="185540"/>
            <a:ext cx="1107996" cy="461665"/>
          </a:xfrm>
          <a:prstGeom prst="rect">
            <a:avLst/>
          </a:prstGeom>
          <a:noFill/>
          <a:ln w="19050">
            <a:solidFill>
              <a:schemeClr val="accent6"/>
            </a:solidFill>
          </a:ln>
        </p:spPr>
        <p:txBody>
          <a:bodyPr wrap="none" rtlCol="0">
            <a:spAutoFit/>
          </a:bodyPr>
          <a:lstStyle/>
          <a:p>
            <a:pPr algn="ctr"/>
            <a:r>
              <a:rPr lang="ja-JP" altLang="en-US" sz="2400" dirty="0"/>
              <a:t>国事業</a:t>
            </a:r>
            <a:endParaRPr lang="en-US" altLang="ja-JP" sz="2400" dirty="0"/>
          </a:p>
        </p:txBody>
      </p:sp>
      <p:graphicFrame>
        <p:nvGraphicFramePr>
          <p:cNvPr id="11" name="グラフ 10">
            <a:extLst>
              <a:ext uri="{FF2B5EF4-FFF2-40B4-BE49-F238E27FC236}">
                <a16:creationId xmlns:a16="http://schemas.microsoft.com/office/drawing/2014/main" id="{E5AA039B-EB92-4CBF-8FC2-DBE18105F511}"/>
              </a:ext>
            </a:extLst>
          </p:cNvPr>
          <p:cNvGraphicFramePr>
            <a:graphicFrameLocks/>
          </p:cNvGraphicFramePr>
          <p:nvPr>
            <p:extLst>
              <p:ext uri="{D42A27DB-BD31-4B8C-83A1-F6EECF244321}">
                <p14:modId xmlns:p14="http://schemas.microsoft.com/office/powerpoint/2010/main" val="2882963117"/>
              </p:ext>
            </p:extLst>
          </p:nvPr>
        </p:nvGraphicFramePr>
        <p:xfrm>
          <a:off x="3418367" y="1120610"/>
          <a:ext cx="5767926" cy="4933599"/>
        </p:xfrm>
        <a:graphic>
          <a:graphicData uri="http://schemas.openxmlformats.org/drawingml/2006/chart">
            <c:chart xmlns:c="http://schemas.openxmlformats.org/drawingml/2006/chart" xmlns:r="http://schemas.openxmlformats.org/officeDocument/2006/relationships" r:id="rId4"/>
          </a:graphicData>
        </a:graphic>
      </p:graphicFrame>
      <p:sp>
        <p:nvSpPr>
          <p:cNvPr id="6" name="楕円 5">
            <a:extLst>
              <a:ext uri="{FF2B5EF4-FFF2-40B4-BE49-F238E27FC236}">
                <a16:creationId xmlns:a16="http://schemas.microsoft.com/office/drawing/2014/main" id="{24F526DF-7A9E-4398-928D-1C539E010BB6}"/>
              </a:ext>
            </a:extLst>
          </p:cNvPr>
          <p:cNvSpPr/>
          <p:nvPr/>
        </p:nvSpPr>
        <p:spPr>
          <a:xfrm>
            <a:off x="6142370" y="1653717"/>
            <a:ext cx="2029952" cy="7862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151024A3-DB5D-4185-A6EC-1F7632B43D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47009169"/>
      </p:ext>
    </p:extLst>
  </p:cSld>
  <p:clrMapOvr>
    <a:masterClrMapping/>
  </p:clrMapOvr>
  <mc:AlternateContent xmlns:mc="http://schemas.openxmlformats.org/markup-compatibility/2006" xmlns:p14="http://schemas.microsoft.com/office/powerpoint/2010/main">
    <mc:Choice Requires="p14">
      <p:transition spd="slow" p14:dur="2000" advTm="9738"/>
    </mc:Choice>
    <mc:Fallback xmlns="">
      <p:transition spd="slow" advTm="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09835" y="349429"/>
            <a:ext cx="4937489" cy="523220"/>
          </a:xfrm>
          <a:prstGeom prst="rect">
            <a:avLst/>
          </a:prstGeom>
          <a:noFill/>
        </p:spPr>
        <p:txBody>
          <a:bodyPr wrap="square" rtlCol="0">
            <a:spAutoFit/>
          </a:bodyPr>
          <a:lstStyle/>
          <a:p>
            <a:r>
              <a:rPr lang="ja-JP" altLang="en-US" sz="2800" dirty="0"/>
              <a:t>国事業の特徴：受診の曜日</a:t>
            </a:r>
          </a:p>
        </p:txBody>
      </p:sp>
      <p:sp>
        <p:nvSpPr>
          <p:cNvPr id="6" name="テキスト ボックス 5">
            <a:extLst>
              <a:ext uri="{FF2B5EF4-FFF2-40B4-BE49-F238E27FC236}">
                <a16:creationId xmlns:a16="http://schemas.microsoft.com/office/drawing/2014/main" id="{E5B15EAE-DDED-4EB8-B5C0-21418D11F0C3}"/>
              </a:ext>
            </a:extLst>
          </p:cNvPr>
          <p:cNvSpPr txBox="1"/>
          <p:nvPr/>
        </p:nvSpPr>
        <p:spPr>
          <a:xfrm>
            <a:off x="380009" y="185540"/>
            <a:ext cx="1107996" cy="461665"/>
          </a:xfrm>
          <a:prstGeom prst="rect">
            <a:avLst/>
          </a:prstGeom>
          <a:noFill/>
          <a:ln w="19050">
            <a:solidFill>
              <a:schemeClr val="accent6"/>
            </a:solidFill>
          </a:ln>
        </p:spPr>
        <p:txBody>
          <a:bodyPr wrap="none" rtlCol="0">
            <a:spAutoFit/>
          </a:bodyPr>
          <a:lstStyle/>
          <a:p>
            <a:pPr algn="ctr"/>
            <a:r>
              <a:rPr lang="ja-JP" altLang="en-US" sz="2400" dirty="0"/>
              <a:t>国事業</a:t>
            </a:r>
            <a:endParaRPr lang="en-US" altLang="ja-JP" sz="2400" dirty="0"/>
          </a:p>
        </p:txBody>
      </p:sp>
      <p:graphicFrame>
        <p:nvGraphicFramePr>
          <p:cNvPr id="8" name="グラフ 7">
            <a:extLst>
              <a:ext uri="{FF2B5EF4-FFF2-40B4-BE49-F238E27FC236}">
                <a16:creationId xmlns:a16="http://schemas.microsoft.com/office/drawing/2014/main" id="{0C0A8891-EF5D-420F-9C23-4E122E17E107}"/>
              </a:ext>
            </a:extLst>
          </p:cNvPr>
          <p:cNvGraphicFramePr>
            <a:graphicFrameLocks/>
          </p:cNvGraphicFramePr>
          <p:nvPr>
            <p:extLst>
              <p:ext uri="{D42A27DB-BD31-4B8C-83A1-F6EECF244321}">
                <p14:modId xmlns:p14="http://schemas.microsoft.com/office/powerpoint/2010/main" val="3589510886"/>
              </p:ext>
            </p:extLst>
          </p:nvPr>
        </p:nvGraphicFramePr>
        <p:xfrm>
          <a:off x="380009" y="1098092"/>
          <a:ext cx="11388437" cy="4566438"/>
        </p:xfrm>
        <a:graphic>
          <a:graphicData uri="http://schemas.openxmlformats.org/drawingml/2006/chart">
            <c:chart xmlns:c="http://schemas.openxmlformats.org/drawingml/2006/chart" xmlns:r="http://schemas.openxmlformats.org/officeDocument/2006/relationships" r:id="rId4"/>
          </a:graphicData>
        </a:graphic>
      </p:graphicFrame>
      <p:sp>
        <p:nvSpPr>
          <p:cNvPr id="5" name="楕円 4">
            <a:extLst>
              <a:ext uri="{FF2B5EF4-FFF2-40B4-BE49-F238E27FC236}">
                <a16:creationId xmlns:a16="http://schemas.microsoft.com/office/drawing/2014/main" id="{D3205F96-E343-43FD-8866-FCDE78E657E9}"/>
              </a:ext>
            </a:extLst>
          </p:cNvPr>
          <p:cNvSpPr/>
          <p:nvPr/>
        </p:nvSpPr>
        <p:spPr>
          <a:xfrm>
            <a:off x="7476707" y="4931305"/>
            <a:ext cx="2029952" cy="7862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0DFDB4D-88FF-41E2-BA0E-713492A95BF1}"/>
              </a:ext>
            </a:extLst>
          </p:cNvPr>
          <p:cNvSpPr txBox="1"/>
          <p:nvPr/>
        </p:nvSpPr>
        <p:spPr>
          <a:xfrm>
            <a:off x="774918" y="2547072"/>
            <a:ext cx="1641796" cy="400110"/>
          </a:xfrm>
          <a:prstGeom prst="rect">
            <a:avLst/>
          </a:prstGeom>
          <a:noFill/>
        </p:spPr>
        <p:txBody>
          <a:bodyPr wrap="none" rtlCol="0">
            <a:spAutoFit/>
          </a:bodyPr>
          <a:lstStyle/>
          <a:p>
            <a:r>
              <a:rPr kumimoji="1" lang="ja-JP" altLang="en-US" sz="2000" dirty="0">
                <a:latin typeface="+mn-ea"/>
              </a:rPr>
              <a:t>（１回目受診）</a:t>
            </a:r>
          </a:p>
        </p:txBody>
      </p:sp>
      <p:sp>
        <p:nvSpPr>
          <p:cNvPr id="7" name="テキスト ボックス 6">
            <a:extLst>
              <a:ext uri="{FF2B5EF4-FFF2-40B4-BE49-F238E27FC236}">
                <a16:creationId xmlns:a16="http://schemas.microsoft.com/office/drawing/2014/main" id="{427F605C-8B85-49D7-A4F8-DA8874C6E898}"/>
              </a:ext>
            </a:extLst>
          </p:cNvPr>
          <p:cNvSpPr txBox="1"/>
          <p:nvPr/>
        </p:nvSpPr>
        <p:spPr>
          <a:xfrm>
            <a:off x="774918" y="4196107"/>
            <a:ext cx="1641796" cy="400110"/>
          </a:xfrm>
          <a:prstGeom prst="rect">
            <a:avLst/>
          </a:prstGeom>
          <a:noFill/>
        </p:spPr>
        <p:txBody>
          <a:bodyPr wrap="none" rtlCol="0">
            <a:spAutoFit/>
          </a:bodyPr>
          <a:lstStyle/>
          <a:p>
            <a:r>
              <a:rPr kumimoji="1" lang="ja-JP" altLang="en-US" sz="2000" dirty="0">
                <a:latin typeface="+mn-ea"/>
              </a:rPr>
              <a:t>（２回目受診）</a:t>
            </a:r>
          </a:p>
        </p:txBody>
      </p:sp>
      <p:pic>
        <p:nvPicPr>
          <p:cNvPr id="4" name="オーディオ 3">
            <a:hlinkClick r:id="" action="ppaction://media"/>
            <a:extLst>
              <a:ext uri="{FF2B5EF4-FFF2-40B4-BE49-F238E27FC236}">
                <a16:creationId xmlns:a16="http://schemas.microsoft.com/office/drawing/2014/main" id="{53A6A237-9662-46C2-9C95-218E1C6D11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17457020"/>
      </p:ext>
    </p:extLst>
  </p:cSld>
  <p:clrMapOvr>
    <a:masterClrMapping/>
  </p:clrMapOvr>
  <mc:AlternateContent xmlns:mc="http://schemas.openxmlformats.org/markup-compatibility/2006" xmlns:p14="http://schemas.microsoft.com/office/powerpoint/2010/main">
    <mc:Choice Requires="p14">
      <p:transition spd="slow" p14:dur="2000" advTm="19312"/>
    </mc:Choice>
    <mc:Fallback xmlns="">
      <p:transition spd="slow" advTm="19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809835" y="349429"/>
            <a:ext cx="4937489" cy="523220"/>
          </a:xfrm>
          <a:prstGeom prst="rect">
            <a:avLst/>
          </a:prstGeom>
          <a:noFill/>
        </p:spPr>
        <p:txBody>
          <a:bodyPr wrap="square" rtlCol="0">
            <a:spAutoFit/>
          </a:bodyPr>
          <a:lstStyle/>
          <a:p>
            <a:r>
              <a:rPr lang="ja-JP" altLang="en-US" sz="2800" dirty="0"/>
              <a:t>国事業の特徴：受診の曜日</a:t>
            </a:r>
          </a:p>
        </p:txBody>
      </p:sp>
      <p:sp>
        <p:nvSpPr>
          <p:cNvPr id="6" name="テキスト ボックス 5">
            <a:extLst>
              <a:ext uri="{FF2B5EF4-FFF2-40B4-BE49-F238E27FC236}">
                <a16:creationId xmlns:a16="http://schemas.microsoft.com/office/drawing/2014/main" id="{E5B15EAE-DDED-4EB8-B5C0-21418D11F0C3}"/>
              </a:ext>
            </a:extLst>
          </p:cNvPr>
          <p:cNvSpPr txBox="1"/>
          <p:nvPr/>
        </p:nvSpPr>
        <p:spPr>
          <a:xfrm>
            <a:off x="380009" y="185540"/>
            <a:ext cx="1107996" cy="461665"/>
          </a:xfrm>
          <a:prstGeom prst="rect">
            <a:avLst/>
          </a:prstGeom>
          <a:noFill/>
          <a:ln w="19050">
            <a:solidFill>
              <a:schemeClr val="accent6"/>
            </a:solidFill>
          </a:ln>
        </p:spPr>
        <p:txBody>
          <a:bodyPr wrap="none" rtlCol="0">
            <a:spAutoFit/>
          </a:bodyPr>
          <a:lstStyle/>
          <a:p>
            <a:pPr algn="ctr"/>
            <a:r>
              <a:rPr lang="ja-JP" altLang="en-US" sz="2400" dirty="0"/>
              <a:t>国事業</a:t>
            </a:r>
            <a:endParaRPr lang="en-US" altLang="ja-JP" sz="2400" dirty="0"/>
          </a:p>
        </p:txBody>
      </p:sp>
      <p:graphicFrame>
        <p:nvGraphicFramePr>
          <p:cNvPr id="8" name="グラフ 7">
            <a:extLst>
              <a:ext uri="{FF2B5EF4-FFF2-40B4-BE49-F238E27FC236}">
                <a16:creationId xmlns:a16="http://schemas.microsoft.com/office/drawing/2014/main" id="{0C0A8891-EF5D-420F-9C23-4E122E17E107}"/>
              </a:ext>
            </a:extLst>
          </p:cNvPr>
          <p:cNvGraphicFramePr>
            <a:graphicFrameLocks/>
          </p:cNvGraphicFramePr>
          <p:nvPr>
            <p:extLst>
              <p:ext uri="{D42A27DB-BD31-4B8C-83A1-F6EECF244321}">
                <p14:modId xmlns:p14="http://schemas.microsoft.com/office/powerpoint/2010/main" val="3080650410"/>
              </p:ext>
            </p:extLst>
          </p:nvPr>
        </p:nvGraphicFramePr>
        <p:xfrm>
          <a:off x="380009" y="1098092"/>
          <a:ext cx="11388437" cy="4566438"/>
        </p:xfrm>
        <a:graphic>
          <a:graphicData uri="http://schemas.openxmlformats.org/drawingml/2006/chart">
            <c:chart xmlns:c="http://schemas.openxmlformats.org/drawingml/2006/chart" xmlns:r="http://schemas.openxmlformats.org/officeDocument/2006/relationships" r:id="rId4"/>
          </a:graphicData>
        </a:graphic>
      </p:graphicFrame>
      <p:sp>
        <p:nvSpPr>
          <p:cNvPr id="3" name="楕円 2">
            <a:extLst>
              <a:ext uri="{FF2B5EF4-FFF2-40B4-BE49-F238E27FC236}">
                <a16:creationId xmlns:a16="http://schemas.microsoft.com/office/drawing/2014/main" id="{3A86E0F3-810D-43D2-B9D5-93D96F9D059B}"/>
              </a:ext>
            </a:extLst>
          </p:cNvPr>
          <p:cNvSpPr/>
          <p:nvPr/>
        </p:nvSpPr>
        <p:spPr>
          <a:xfrm>
            <a:off x="7476707" y="4931305"/>
            <a:ext cx="2029952" cy="7862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18C16F31-B8D5-4AB2-9B97-D721B84E623C}"/>
              </a:ext>
            </a:extLst>
          </p:cNvPr>
          <p:cNvSpPr txBox="1"/>
          <p:nvPr/>
        </p:nvSpPr>
        <p:spPr>
          <a:xfrm>
            <a:off x="2057388" y="5909555"/>
            <a:ext cx="8442384" cy="584775"/>
          </a:xfrm>
          <a:prstGeom prst="rect">
            <a:avLst/>
          </a:prstGeom>
          <a:solidFill>
            <a:schemeClr val="bg1"/>
          </a:solidFill>
          <a:ln>
            <a:noFill/>
          </a:ln>
        </p:spPr>
        <p:txBody>
          <a:bodyPr wrap="square" rtlCol="0">
            <a:spAutoFit/>
          </a:bodyPr>
          <a:lstStyle/>
          <a:p>
            <a:pPr algn="ctr"/>
            <a:r>
              <a:rPr kumimoji="1" lang="ja-JP" altLang="en-US" sz="3200" dirty="0"/>
              <a:t>国事業：勤労世代ゆえに利便性を求める傾向</a:t>
            </a:r>
          </a:p>
        </p:txBody>
      </p:sp>
      <p:sp>
        <p:nvSpPr>
          <p:cNvPr id="9" name="矢印: 下 8">
            <a:extLst>
              <a:ext uri="{FF2B5EF4-FFF2-40B4-BE49-F238E27FC236}">
                <a16:creationId xmlns:a16="http://schemas.microsoft.com/office/drawing/2014/main" id="{3B0D3DFD-02CB-4A33-B16A-DBE0089A30C9}"/>
              </a:ext>
            </a:extLst>
          </p:cNvPr>
          <p:cNvSpPr/>
          <p:nvPr/>
        </p:nvSpPr>
        <p:spPr>
          <a:xfrm rot="16200000">
            <a:off x="1816777" y="6005135"/>
            <a:ext cx="481221" cy="39361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311CC25-1A01-4720-B49D-B798375B4043}"/>
              </a:ext>
            </a:extLst>
          </p:cNvPr>
          <p:cNvSpPr txBox="1"/>
          <p:nvPr/>
        </p:nvSpPr>
        <p:spPr>
          <a:xfrm>
            <a:off x="774918" y="2547072"/>
            <a:ext cx="1641796" cy="400110"/>
          </a:xfrm>
          <a:prstGeom prst="rect">
            <a:avLst/>
          </a:prstGeom>
          <a:noFill/>
        </p:spPr>
        <p:txBody>
          <a:bodyPr wrap="none" rtlCol="0">
            <a:spAutoFit/>
          </a:bodyPr>
          <a:lstStyle/>
          <a:p>
            <a:r>
              <a:rPr kumimoji="1" lang="ja-JP" altLang="en-US" sz="2000" dirty="0">
                <a:latin typeface="+mn-ea"/>
              </a:rPr>
              <a:t>（１回目受診）</a:t>
            </a:r>
          </a:p>
        </p:txBody>
      </p:sp>
      <p:sp>
        <p:nvSpPr>
          <p:cNvPr id="12" name="テキスト ボックス 11">
            <a:extLst>
              <a:ext uri="{FF2B5EF4-FFF2-40B4-BE49-F238E27FC236}">
                <a16:creationId xmlns:a16="http://schemas.microsoft.com/office/drawing/2014/main" id="{C1881DDE-0740-457A-9E3F-355160008AB4}"/>
              </a:ext>
            </a:extLst>
          </p:cNvPr>
          <p:cNvSpPr txBox="1"/>
          <p:nvPr/>
        </p:nvSpPr>
        <p:spPr>
          <a:xfrm>
            <a:off x="774918" y="4196107"/>
            <a:ext cx="1641796" cy="400110"/>
          </a:xfrm>
          <a:prstGeom prst="rect">
            <a:avLst/>
          </a:prstGeom>
          <a:noFill/>
        </p:spPr>
        <p:txBody>
          <a:bodyPr wrap="none" rtlCol="0">
            <a:spAutoFit/>
          </a:bodyPr>
          <a:lstStyle/>
          <a:p>
            <a:r>
              <a:rPr kumimoji="1" lang="ja-JP" altLang="en-US" sz="2000" dirty="0">
                <a:latin typeface="+mn-ea"/>
              </a:rPr>
              <a:t>（２回目受診）</a:t>
            </a:r>
          </a:p>
        </p:txBody>
      </p:sp>
      <p:pic>
        <p:nvPicPr>
          <p:cNvPr id="4" name="オーディオ 3">
            <a:hlinkClick r:id="" action="ppaction://media"/>
            <a:extLst>
              <a:ext uri="{FF2B5EF4-FFF2-40B4-BE49-F238E27FC236}">
                <a16:creationId xmlns:a16="http://schemas.microsoft.com/office/drawing/2014/main" id="{99468414-185D-4F45-9F23-4E2271857A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38423889"/>
      </p:ext>
    </p:extLst>
  </p:cSld>
  <p:clrMapOvr>
    <a:masterClrMapping/>
  </p:clrMapOvr>
  <mc:AlternateContent xmlns:mc="http://schemas.openxmlformats.org/markup-compatibility/2006" xmlns:p14="http://schemas.microsoft.com/office/powerpoint/2010/main">
    <mc:Choice Requires="p14">
      <p:transition spd="slow" p14:dur="2000" advTm="7532"/>
    </mc:Choice>
    <mc:Fallback xmlns="">
      <p:transition spd="slow" advTm="7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793629" y="221717"/>
            <a:ext cx="2698175" cy="523220"/>
          </a:xfrm>
          <a:prstGeom prst="rect">
            <a:avLst/>
          </a:prstGeom>
          <a:noFill/>
        </p:spPr>
        <p:txBody>
          <a:bodyPr wrap="none" rtlCol="0">
            <a:spAutoFit/>
          </a:bodyPr>
          <a:lstStyle/>
          <a:p>
            <a:r>
              <a:rPr lang="ja-JP" altLang="en-US" sz="2800" dirty="0"/>
              <a:t>月別の実施件数</a:t>
            </a:r>
            <a:endParaRPr lang="en-US" altLang="ja-JP" sz="2800" dirty="0"/>
          </a:p>
        </p:txBody>
      </p:sp>
      <p:sp>
        <p:nvSpPr>
          <p:cNvPr id="6" name="テキスト ボックス 5">
            <a:extLst>
              <a:ext uri="{FF2B5EF4-FFF2-40B4-BE49-F238E27FC236}">
                <a16:creationId xmlns:a16="http://schemas.microsoft.com/office/drawing/2014/main" id="{3D8A3A1D-E9B2-48D5-8170-EA27B5B12F38}"/>
              </a:ext>
            </a:extLst>
          </p:cNvPr>
          <p:cNvSpPr txBox="1"/>
          <p:nvPr/>
        </p:nvSpPr>
        <p:spPr>
          <a:xfrm>
            <a:off x="129809" y="221717"/>
            <a:ext cx="1723550" cy="461665"/>
          </a:xfrm>
          <a:prstGeom prst="rect">
            <a:avLst/>
          </a:prstGeom>
          <a:noFill/>
          <a:ln w="19050">
            <a:solidFill>
              <a:schemeClr val="accent1"/>
            </a:solidFill>
          </a:ln>
        </p:spPr>
        <p:txBody>
          <a:bodyPr wrap="none" rtlCol="0">
            <a:spAutoFit/>
          </a:bodyPr>
          <a:lstStyle/>
          <a:p>
            <a:pPr algn="ctr"/>
            <a:r>
              <a:rPr lang="ja-JP" altLang="en-US" sz="2400" dirty="0"/>
              <a:t>千葉市事業</a:t>
            </a:r>
            <a:endParaRPr lang="en-US" altLang="ja-JP" sz="2400" dirty="0"/>
          </a:p>
        </p:txBody>
      </p:sp>
      <p:sp>
        <p:nvSpPr>
          <p:cNvPr id="9" name="テキスト ボックス 8">
            <a:extLst>
              <a:ext uri="{FF2B5EF4-FFF2-40B4-BE49-F238E27FC236}">
                <a16:creationId xmlns:a16="http://schemas.microsoft.com/office/drawing/2014/main" id="{7AEEA772-00AD-49B5-81CC-D62F173BA1E3}"/>
              </a:ext>
            </a:extLst>
          </p:cNvPr>
          <p:cNvSpPr txBox="1"/>
          <p:nvPr/>
        </p:nvSpPr>
        <p:spPr>
          <a:xfrm>
            <a:off x="8484278" y="329439"/>
            <a:ext cx="3268844" cy="707886"/>
          </a:xfrm>
          <a:prstGeom prst="rect">
            <a:avLst/>
          </a:prstGeom>
          <a:solidFill>
            <a:schemeClr val="bg1"/>
          </a:solidFill>
          <a:ln>
            <a:solidFill>
              <a:schemeClr val="bg1">
                <a:lumMod val="75000"/>
              </a:schemeClr>
            </a:solidFill>
          </a:ln>
        </p:spPr>
        <p:txBody>
          <a:bodyPr wrap="none" rtlCol="0">
            <a:spAutoFit/>
          </a:bodyPr>
          <a:lstStyle/>
          <a:p>
            <a:r>
              <a:rPr lang="ja-JP" altLang="en-US" sz="2000" dirty="0">
                <a:solidFill>
                  <a:schemeClr val="accent1"/>
                </a:solidFill>
              </a:rPr>
              <a:t>■</a:t>
            </a:r>
            <a:r>
              <a:rPr lang="ja-JP" altLang="en-US" sz="2000" dirty="0"/>
              <a:t>千葉市事業：抗体検査</a:t>
            </a:r>
            <a:endParaRPr lang="en-US" altLang="ja-JP" sz="2000" dirty="0"/>
          </a:p>
          <a:p>
            <a:r>
              <a:rPr lang="ja-JP" altLang="en-US" sz="2000" dirty="0">
                <a:solidFill>
                  <a:srgbClr val="FF66CC"/>
                </a:solidFill>
              </a:rPr>
              <a:t>■</a:t>
            </a:r>
            <a:r>
              <a:rPr lang="ja-JP" altLang="en-US" sz="2000" dirty="0"/>
              <a:t>千葉市事業：ワクチン接種</a:t>
            </a:r>
            <a:endParaRPr lang="en-US" altLang="ja-JP" sz="2000" dirty="0"/>
          </a:p>
        </p:txBody>
      </p:sp>
      <p:graphicFrame>
        <p:nvGraphicFramePr>
          <p:cNvPr id="11" name="グラフ 10">
            <a:extLst>
              <a:ext uri="{FF2B5EF4-FFF2-40B4-BE49-F238E27FC236}">
                <a16:creationId xmlns:a16="http://schemas.microsoft.com/office/drawing/2014/main" id="{53EFA9EF-300F-4A97-A4D7-23947963E673}"/>
              </a:ext>
            </a:extLst>
          </p:cNvPr>
          <p:cNvGraphicFramePr>
            <a:graphicFrameLocks/>
          </p:cNvGraphicFramePr>
          <p:nvPr/>
        </p:nvGraphicFramePr>
        <p:xfrm>
          <a:off x="366332" y="1176986"/>
          <a:ext cx="11188358" cy="3558718"/>
        </p:xfrm>
        <a:graphic>
          <a:graphicData uri="http://schemas.openxmlformats.org/drawingml/2006/chart">
            <c:chart xmlns:c="http://schemas.openxmlformats.org/drawingml/2006/chart" xmlns:r="http://schemas.openxmlformats.org/officeDocument/2006/relationships" r:id="rId5"/>
          </a:graphicData>
        </a:graphic>
      </p:graphicFrame>
      <p:sp>
        <p:nvSpPr>
          <p:cNvPr id="8" name="吹き出し: 線 7">
            <a:extLst>
              <a:ext uri="{FF2B5EF4-FFF2-40B4-BE49-F238E27FC236}">
                <a16:creationId xmlns:a16="http://schemas.microsoft.com/office/drawing/2014/main" id="{DFB17B28-0102-4DF5-912A-B4DAAA5F81D5}"/>
              </a:ext>
            </a:extLst>
          </p:cNvPr>
          <p:cNvSpPr/>
          <p:nvPr/>
        </p:nvSpPr>
        <p:spPr>
          <a:xfrm>
            <a:off x="366332" y="5745658"/>
            <a:ext cx="3489013" cy="890625"/>
          </a:xfrm>
          <a:prstGeom prst="borderCallout1">
            <a:avLst>
              <a:gd name="adj1" fmla="val -1348"/>
              <a:gd name="adj2" fmla="val 21411"/>
              <a:gd name="adj3" fmla="val -167274"/>
              <a:gd name="adj4" fmla="val 39946"/>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solidFill>
                  <a:schemeClr val="tx1"/>
                </a:solidFill>
              </a:rPr>
              <a:t>2018</a:t>
            </a:r>
            <a:r>
              <a:rPr kumimoji="1" lang="ja-JP" altLang="en-US" sz="1800" dirty="0">
                <a:solidFill>
                  <a:schemeClr val="tx1"/>
                </a:solidFill>
              </a:rPr>
              <a:t>年</a:t>
            </a:r>
            <a:r>
              <a:rPr lang="en-US" altLang="ja-JP" sz="1800" dirty="0">
                <a:solidFill>
                  <a:schemeClr val="tx1"/>
                </a:solidFill>
              </a:rPr>
              <a:t>10</a:t>
            </a:r>
            <a:r>
              <a:rPr kumimoji="1" lang="ja-JP" altLang="en-US" sz="1800" dirty="0">
                <a:solidFill>
                  <a:schemeClr val="tx1"/>
                </a:solidFill>
              </a:rPr>
              <a:t>月　</a:t>
            </a:r>
            <a:endParaRPr kumimoji="1" lang="en-US" altLang="ja-JP" sz="1800" dirty="0">
              <a:solidFill>
                <a:schemeClr val="tx1"/>
              </a:solidFil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rPr>
              <a:t>妊娠希望女性・低抗体価妊婦の配偶者に抗体検査助成範囲拡大</a:t>
            </a:r>
          </a:p>
        </p:txBody>
      </p:sp>
      <p:sp>
        <p:nvSpPr>
          <p:cNvPr id="10" name="吹き出し: 線 9">
            <a:extLst>
              <a:ext uri="{FF2B5EF4-FFF2-40B4-BE49-F238E27FC236}">
                <a16:creationId xmlns:a16="http://schemas.microsoft.com/office/drawing/2014/main" id="{927E5913-47BD-4CCE-B1C0-14F926EE17BF}"/>
              </a:ext>
            </a:extLst>
          </p:cNvPr>
          <p:cNvSpPr/>
          <p:nvPr/>
        </p:nvSpPr>
        <p:spPr>
          <a:xfrm>
            <a:off x="5038131" y="5745658"/>
            <a:ext cx="2209170" cy="890625"/>
          </a:xfrm>
          <a:prstGeom prst="borderCallout1">
            <a:avLst>
              <a:gd name="adj1" fmla="val -1348"/>
              <a:gd name="adj2" fmla="val 21411"/>
              <a:gd name="adj3" fmla="val -160607"/>
              <a:gd name="adj4" fmla="val -5237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800" dirty="0">
                <a:solidFill>
                  <a:schemeClr val="tx1"/>
                </a:solidFill>
              </a:rPr>
              <a:t>2019</a:t>
            </a:r>
            <a:r>
              <a:rPr kumimoji="1" lang="ja-JP" altLang="en-US" sz="1800" dirty="0">
                <a:solidFill>
                  <a:schemeClr val="tx1"/>
                </a:solidFill>
              </a:rPr>
              <a:t>年</a:t>
            </a:r>
            <a:r>
              <a:rPr kumimoji="1" lang="en-US" altLang="ja-JP" sz="1800" dirty="0">
                <a:solidFill>
                  <a:schemeClr val="tx1"/>
                </a:solidFill>
              </a:rPr>
              <a:t>4</a:t>
            </a:r>
            <a:r>
              <a:rPr kumimoji="1" lang="ja-JP" altLang="en-US" sz="1800" dirty="0">
                <a:solidFill>
                  <a:schemeClr val="tx1"/>
                </a:solidFill>
              </a:rPr>
              <a:t>月</a:t>
            </a:r>
            <a:endParaRPr kumimoji="1" lang="en-US" altLang="ja-JP" sz="1800" dirty="0">
              <a:solidFill>
                <a:schemeClr val="tx1"/>
              </a:solidFill>
            </a:endParaRPr>
          </a:p>
          <a:p>
            <a:r>
              <a:rPr kumimoji="1" lang="ja-JP" altLang="en-US" sz="1800" dirty="0">
                <a:solidFill>
                  <a:schemeClr val="tx1"/>
                </a:solidFill>
              </a:rPr>
              <a:t>これらの同居家族に</a:t>
            </a:r>
            <a:endParaRPr kumimoji="1" lang="en-US" altLang="ja-JP" sz="1800" dirty="0">
              <a:solidFill>
                <a:schemeClr val="tx1"/>
              </a:solidFill>
            </a:endParaRPr>
          </a:p>
          <a:p>
            <a:r>
              <a:rPr kumimoji="1" lang="ja-JP" altLang="en-US" sz="1800" dirty="0">
                <a:solidFill>
                  <a:schemeClr val="tx1"/>
                </a:solidFill>
              </a:rPr>
              <a:t>抗体検査範囲拡大</a:t>
            </a:r>
          </a:p>
        </p:txBody>
      </p:sp>
      <p:sp>
        <p:nvSpPr>
          <p:cNvPr id="13" name="吹き出し: 線 12">
            <a:extLst>
              <a:ext uri="{FF2B5EF4-FFF2-40B4-BE49-F238E27FC236}">
                <a16:creationId xmlns:a16="http://schemas.microsoft.com/office/drawing/2014/main" id="{EF84A92F-DFD3-4AA6-A4DD-AB37079E9468}"/>
              </a:ext>
            </a:extLst>
          </p:cNvPr>
          <p:cNvSpPr/>
          <p:nvPr/>
        </p:nvSpPr>
        <p:spPr>
          <a:xfrm>
            <a:off x="1541453" y="4795368"/>
            <a:ext cx="3489013" cy="890625"/>
          </a:xfrm>
          <a:prstGeom prst="borderCallout1">
            <a:avLst>
              <a:gd name="adj1" fmla="val -1348"/>
              <a:gd name="adj2" fmla="val 21411"/>
              <a:gd name="adj3" fmla="val -67271"/>
              <a:gd name="adj4" fmla="val 1918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dirty="0">
                <a:solidFill>
                  <a:schemeClr val="tx1"/>
                </a:solidFill>
              </a:rPr>
              <a:t>2018</a:t>
            </a:r>
            <a:r>
              <a:rPr kumimoji="1" lang="ja-JP" altLang="en-US" sz="1800" dirty="0">
                <a:solidFill>
                  <a:schemeClr val="tx1"/>
                </a:solidFill>
              </a:rPr>
              <a:t>年</a:t>
            </a:r>
            <a:r>
              <a:rPr lang="en-US" altLang="ja-JP" sz="1800" dirty="0">
                <a:solidFill>
                  <a:schemeClr val="tx1"/>
                </a:solidFill>
              </a:rPr>
              <a:t>11</a:t>
            </a:r>
            <a:r>
              <a:rPr kumimoji="1" lang="ja-JP" altLang="en-US" dirty="0">
                <a:solidFill>
                  <a:schemeClr val="tx1"/>
                </a:solidFill>
              </a:rPr>
              <a:t>月</a:t>
            </a: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dirty="0">
                <a:solidFill>
                  <a:schemeClr val="tx1"/>
                </a:solidFill>
              </a:rPr>
              <a:t>低抗体価全ての人に</a:t>
            </a:r>
            <a:endParaRPr kumimoji="1" lang="en-US" altLang="ja-JP" sz="18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ワクチン接種</a:t>
            </a:r>
            <a:r>
              <a:rPr kumimoji="1" lang="ja-JP" altLang="en-US" sz="1800" dirty="0">
                <a:solidFill>
                  <a:schemeClr val="tx1"/>
                </a:solidFill>
              </a:rPr>
              <a:t>全額助成開始</a:t>
            </a:r>
            <a:endParaRPr kumimoji="1" lang="en-US" altLang="ja-JP" sz="1800" dirty="0">
              <a:solidFill>
                <a:schemeClr val="tx1"/>
              </a:solidFill>
            </a:endParaRPr>
          </a:p>
        </p:txBody>
      </p:sp>
      <p:sp>
        <p:nvSpPr>
          <p:cNvPr id="12" name="テキスト ボックス 11">
            <a:extLst>
              <a:ext uri="{FF2B5EF4-FFF2-40B4-BE49-F238E27FC236}">
                <a16:creationId xmlns:a16="http://schemas.microsoft.com/office/drawing/2014/main" id="{78031DF4-810F-435A-83C2-10C07D2DB53D}"/>
              </a:ext>
            </a:extLst>
          </p:cNvPr>
          <p:cNvSpPr txBox="1"/>
          <p:nvPr/>
        </p:nvSpPr>
        <p:spPr>
          <a:xfrm>
            <a:off x="4418342" y="1254087"/>
            <a:ext cx="6978192" cy="1384995"/>
          </a:xfrm>
          <a:prstGeom prst="rect">
            <a:avLst/>
          </a:prstGeom>
          <a:solidFill>
            <a:schemeClr val="bg1"/>
          </a:solidFill>
          <a:ln>
            <a:solidFill>
              <a:srgbClr val="FF0000"/>
            </a:solidFill>
          </a:ln>
        </p:spPr>
        <p:txBody>
          <a:bodyPr wrap="none" rtlCol="0">
            <a:spAutoFit/>
          </a:bodyPr>
          <a:lstStyle/>
          <a:p>
            <a:r>
              <a:rPr lang="ja-JP" altLang="en-US" sz="2800" dirty="0"/>
              <a:t>総数：</a:t>
            </a:r>
            <a:endParaRPr lang="en-US" altLang="ja-JP" sz="2800" dirty="0"/>
          </a:p>
          <a:p>
            <a:r>
              <a:rPr lang="ja-JP" altLang="en-US" sz="2800" dirty="0"/>
              <a:t>抗体検査　</a:t>
            </a:r>
            <a:r>
              <a:rPr lang="en-US" altLang="ja-JP" sz="2800" dirty="0"/>
              <a:t>7,567</a:t>
            </a:r>
            <a:r>
              <a:rPr lang="ja-JP" altLang="en-US" sz="2800" dirty="0"/>
              <a:t>件　ワクチン接種　</a:t>
            </a:r>
            <a:r>
              <a:rPr lang="en-US" altLang="ja-JP" sz="2800" dirty="0"/>
              <a:t>4,853</a:t>
            </a:r>
            <a:r>
              <a:rPr lang="ja-JP" altLang="en-US" sz="2800" dirty="0"/>
              <a:t>件</a:t>
            </a:r>
            <a:endParaRPr lang="en-US" altLang="ja-JP" sz="2800" dirty="0"/>
          </a:p>
          <a:p>
            <a:endParaRPr lang="ja-JP" altLang="en-US" sz="2800" dirty="0"/>
          </a:p>
        </p:txBody>
      </p:sp>
      <p:sp>
        <p:nvSpPr>
          <p:cNvPr id="14" name="テキスト ボックス 13">
            <a:extLst>
              <a:ext uri="{FF2B5EF4-FFF2-40B4-BE49-F238E27FC236}">
                <a16:creationId xmlns:a16="http://schemas.microsoft.com/office/drawing/2014/main" id="{36920373-6586-4E85-8283-1D4736664769}"/>
              </a:ext>
            </a:extLst>
          </p:cNvPr>
          <p:cNvSpPr txBox="1"/>
          <p:nvPr/>
        </p:nvSpPr>
        <p:spPr>
          <a:xfrm>
            <a:off x="4616872" y="2213043"/>
            <a:ext cx="6707285" cy="461665"/>
          </a:xfrm>
          <a:prstGeom prst="rect">
            <a:avLst/>
          </a:prstGeom>
          <a:noFill/>
          <a:ln>
            <a:noFill/>
          </a:ln>
        </p:spPr>
        <p:txBody>
          <a:bodyPr wrap="none" rtlCol="0">
            <a:spAutoFit/>
          </a:bodyPr>
          <a:lstStyle/>
          <a:p>
            <a:pPr defTabSz="180000"/>
            <a:r>
              <a:rPr lang="en-US" altLang="ja-JP" sz="2400" dirty="0"/>
              <a:t>※</a:t>
            </a:r>
            <a:r>
              <a:rPr lang="ja-JP" altLang="en-US" sz="2400" dirty="0"/>
              <a:t>国事業</a:t>
            </a:r>
            <a:r>
              <a:rPr lang="en-US" altLang="ja-JP" sz="2400" dirty="0"/>
              <a:t>		21,647</a:t>
            </a:r>
            <a:r>
              <a:rPr lang="ja-JP" altLang="en-US" sz="2400" dirty="0"/>
              <a:t>件　</a:t>
            </a:r>
            <a:r>
              <a:rPr lang="en-US" altLang="ja-JP" sz="2400" dirty="0"/>
              <a:t>													 4,272</a:t>
            </a:r>
            <a:r>
              <a:rPr lang="ja-JP" altLang="en-US" sz="2400" dirty="0"/>
              <a:t>件</a:t>
            </a:r>
            <a:endParaRPr lang="en-US" altLang="ja-JP" sz="2400" dirty="0"/>
          </a:p>
        </p:txBody>
      </p:sp>
      <p:sp>
        <p:nvSpPr>
          <p:cNvPr id="15" name="楕円 14">
            <a:extLst>
              <a:ext uri="{FF2B5EF4-FFF2-40B4-BE49-F238E27FC236}">
                <a16:creationId xmlns:a16="http://schemas.microsoft.com/office/drawing/2014/main" id="{C32F1C5D-D091-42EC-9513-ADFAF6F576F3}"/>
              </a:ext>
            </a:extLst>
          </p:cNvPr>
          <p:cNvSpPr/>
          <p:nvPr/>
        </p:nvSpPr>
        <p:spPr>
          <a:xfrm>
            <a:off x="9616234" y="1582365"/>
            <a:ext cx="1660423" cy="6781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C3B44FC9-B4F4-42CF-AC8E-0978F34C17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18687878"/>
      </p:ext>
    </p:extLst>
  </p:cSld>
  <p:clrMapOvr>
    <a:masterClrMapping/>
  </p:clrMapOvr>
  <mc:AlternateContent xmlns:mc="http://schemas.openxmlformats.org/markup-compatibility/2006" xmlns:p14="http://schemas.microsoft.com/office/powerpoint/2010/main">
    <mc:Choice Requires="p14">
      <p:transition spd="slow" p14:dur="2000" advTm="20492"/>
    </mc:Choice>
    <mc:Fallback xmlns="">
      <p:transition spd="slow" advTm="20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035952" y="233885"/>
            <a:ext cx="6468437" cy="523220"/>
          </a:xfrm>
          <a:prstGeom prst="rect">
            <a:avLst/>
          </a:prstGeom>
          <a:noFill/>
        </p:spPr>
        <p:txBody>
          <a:bodyPr wrap="none" rtlCol="0">
            <a:spAutoFit/>
          </a:bodyPr>
          <a:lstStyle/>
          <a:p>
            <a:r>
              <a:rPr lang="ja-JP" altLang="en-US" sz="2800" dirty="0"/>
              <a:t>千葉市事業の特徴：性別年代別実施件数</a:t>
            </a:r>
            <a:endParaRPr lang="en-US" altLang="ja-JP" sz="2800" dirty="0"/>
          </a:p>
        </p:txBody>
      </p:sp>
      <p:sp>
        <p:nvSpPr>
          <p:cNvPr id="6" name="テキスト ボックス 5">
            <a:extLst>
              <a:ext uri="{FF2B5EF4-FFF2-40B4-BE49-F238E27FC236}">
                <a16:creationId xmlns:a16="http://schemas.microsoft.com/office/drawing/2014/main" id="{3D8A3A1D-E9B2-48D5-8170-EA27B5B12F38}"/>
              </a:ext>
            </a:extLst>
          </p:cNvPr>
          <p:cNvSpPr txBox="1"/>
          <p:nvPr/>
        </p:nvSpPr>
        <p:spPr>
          <a:xfrm>
            <a:off x="129809" y="221717"/>
            <a:ext cx="1723550" cy="461665"/>
          </a:xfrm>
          <a:prstGeom prst="rect">
            <a:avLst/>
          </a:prstGeom>
          <a:noFill/>
          <a:ln w="19050">
            <a:solidFill>
              <a:schemeClr val="accent1"/>
            </a:solidFill>
          </a:ln>
        </p:spPr>
        <p:txBody>
          <a:bodyPr wrap="none" rtlCol="0">
            <a:spAutoFit/>
          </a:bodyPr>
          <a:lstStyle/>
          <a:p>
            <a:pPr algn="ctr"/>
            <a:r>
              <a:rPr lang="ja-JP" altLang="en-US" sz="2400" dirty="0"/>
              <a:t>千葉市事業</a:t>
            </a:r>
            <a:endParaRPr lang="en-US" altLang="ja-JP" sz="2400" dirty="0"/>
          </a:p>
        </p:txBody>
      </p:sp>
      <p:sp>
        <p:nvSpPr>
          <p:cNvPr id="11" name="テキスト ボックス 10">
            <a:extLst>
              <a:ext uri="{FF2B5EF4-FFF2-40B4-BE49-F238E27FC236}">
                <a16:creationId xmlns:a16="http://schemas.microsoft.com/office/drawing/2014/main" id="{B2E8E820-CDA2-4FFC-B9B8-22E6D4F683AC}"/>
              </a:ext>
            </a:extLst>
          </p:cNvPr>
          <p:cNvSpPr txBox="1"/>
          <p:nvPr/>
        </p:nvSpPr>
        <p:spPr>
          <a:xfrm>
            <a:off x="2607027" y="1168696"/>
            <a:ext cx="1620957" cy="523220"/>
          </a:xfrm>
          <a:prstGeom prst="rect">
            <a:avLst/>
          </a:prstGeom>
          <a:noFill/>
          <a:ln>
            <a:solidFill>
              <a:schemeClr val="accent1"/>
            </a:solidFill>
          </a:ln>
        </p:spPr>
        <p:txBody>
          <a:bodyPr wrap="none" rtlCol="0">
            <a:spAutoFit/>
          </a:bodyPr>
          <a:lstStyle/>
          <a:p>
            <a:r>
              <a:rPr lang="ja-JP" altLang="en-US" sz="2800" dirty="0">
                <a:latin typeface="+mj-ea"/>
                <a:ea typeface="+mj-ea"/>
              </a:rPr>
              <a:t>抗体検査</a:t>
            </a:r>
            <a:endParaRPr kumimoji="1" lang="ja-JP" altLang="en-US" sz="2800" dirty="0">
              <a:latin typeface="+mj-ea"/>
              <a:ea typeface="+mj-ea"/>
            </a:endParaRPr>
          </a:p>
        </p:txBody>
      </p:sp>
      <p:sp>
        <p:nvSpPr>
          <p:cNvPr id="12" name="テキスト ボックス 11">
            <a:extLst>
              <a:ext uri="{FF2B5EF4-FFF2-40B4-BE49-F238E27FC236}">
                <a16:creationId xmlns:a16="http://schemas.microsoft.com/office/drawing/2014/main" id="{3B774B48-8855-4632-B2DA-8F5CFF3787D2}"/>
              </a:ext>
            </a:extLst>
          </p:cNvPr>
          <p:cNvSpPr txBox="1"/>
          <p:nvPr/>
        </p:nvSpPr>
        <p:spPr>
          <a:xfrm>
            <a:off x="7542366" y="1136231"/>
            <a:ext cx="2165978" cy="523220"/>
          </a:xfrm>
          <a:prstGeom prst="rect">
            <a:avLst/>
          </a:prstGeom>
          <a:noFill/>
          <a:ln>
            <a:solidFill>
              <a:srgbClr val="FF66FF"/>
            </a:solidFill>
          </a:ln>
        </p:spPr>
        <p:txBody>
          <a:bodyPr wrap="none" rtlCol="0">
            <a:spAutoFit/>
          </a:bodyPr>
          <a:lstStyle/>
          <a:p>
            <a:r>
              <a:rPr lang="ja-JP" altLang="en-US" sz="2800" dirty="0">
                <a:latin typeface="+mj-ea"/>
                <a:ea typeface="+mj-ea"/>
              </a:rPr>
              <a:t>ワクチン接種</a:t>
            </a:r>
            <a:endParaRPr kumimoji="1" lang="ja-JP" altLang="en-US" sz="2800" dirty="0">
              <a:latin typeface="+mj-ea"/>
              <a:ea typeface="+mj-ea"/>
            </a:endParaRPr>
          </a:p>
        </p:txBody>
      </p:sp>
      <p:sp>
        <p:nvSpPr>
          <p:cNvPr id="14" name="テキスト ボックス 13">
            <a:extLst>
              <a:ext uri="{FF2B5EF4-FFF2-40B4-BE49-F238E27FC236}">
                <a16:creationId xmlns:a16="http://schemas.microsoft.com/office/drawing/2014/main" id="{F9B0E382-3E6C-4369-9596-54BC8C813113}"/>
              </a:ext>
            </a:extLst>
          </p:cNvPr>
          <p:cNvSpPr txBox="1"/>
          <p:nvPr/>
        </p:nvSpPr>
        <p:spPr>
          <a:xfrm>
            <a:off x="902680" y="6225351"/>
            <a:ext cx="5507635" cy="338554"/>
          </a:xfrm>
          <a:prstGeom prst="rect">
            <a:avLst/>
          </a:prstGeom>
          <a:noFill/>
          <a:ln>
            <a:noFill/>
          </a:ln>
        </p:spPr>
        <p:txBody>
          <a:bodyPr wrap="square" rtlCol="0">
            <a:spAutoFit/>
          </a:bodyPr>
          <a:lstStyle/>
          <a:p>
            <a:r>
              <a:rPr lang="ja-JP" altLang="en-US" sz="1600" b="1" dirty="0">
                <a:ea typeface="+mj-ea"/>
              </a:rPr>
              <a:t>～</a:t>
            </a:r>
            <a:r>
              <a:rPr lang="en-US" altLang="ja-JP" sz="1600" b="1" dirty="0">
                <a:ea typeface="+mj-ea"/>
              </a:rPr>
              <a:t>9</a:t>
            </a:r>
            <a:r>
              <a:rPr kumimoji="1" lang="ja-JP" altLang="en-US" sz="1600" b="1" dirty="0">
                <a:ea typeface="+mj-ea"/>
              </a:rPr>
              <a:t>歳　 </a:t>
            </a:r>
            <a:r>
              <a:rPr kumimoji="1" lang="en-US" altLang="ja-JP" sz="1600" b="1" dirty="0">
                <a:ea typeface="+mj-ea"/>
              </a:rPr>
              <a:t>10</a:t>
            </a:r>
            <a:r>
              <a:rPr lang="ja-JP" altLang="en-US" sz="1600" b="1" dirty="0">
                <a:ea typeface="+mj-ea"/>
              </a:rPr>
              <a:t>代　 </a:t>
            </a:r>
            <a:r>
              <a:rPr lang="en-US" altLang="ja-JP" sz="1600" b="1" dirty="0">
                <a:ea typeface="+mj-ea"/>
              </a:rPr>
              <a:t>20</a:t>
            </a:r>
            <a:r>
              <a:rPr lang="ja-JP" altLang="en-US" sz="1600" b="1" dirty="0">
                <a:ea typeface="+mj-ea"/>
              </a:rPr>
              <a:t>代 　</a:t>
            </a:r>
            <a:r>
              <a:rPr lang="en-US" altLang="ja-JP" sz="1600" b="1" dirty="0">
                <a:ea typeface="+mj-ea"/>
              </a:rPr>
              <a:t>30</a:t>
            </a:r>
            <a:r>
              <a:rPr lang="ja-JP" altLang="en-US" sz="1600" b="1" dirty="0">
                <a:ea typeface="+mj-ea"/>
              </a:rPr>
              <a:t>代　 </a:t>
            </a:r>
            <a:r>
              <a:rPr lang="en-US" altLang="ja-JP" sz="1600" b="1" dirty="0">
                <a:ea typeface="+mj-ea"/>
              </a:rPr>
              <a:t>40</a:t>
            </a:r>
            <a:r>
              <a:rPr lang="ja-JP" altLang="en-US" sz="1600" b="1" dirty="0">
                <a:ea typeface="+mj-ea"/>
              </a:rPr>
              <a:t>代　  </a:t>
            </a:r>
            <a:r>
              <a:rPr lang="en-US" altLang="ja-JP" sz="1600" b="1" dirty="0">
                <a:ea typeface="+mj-ea"/>
              </a:rPr>
              <a:t>50</a:t>
            </a:r>
            <a:r>
              <a:rPr lang="ja-JP" altLang="en-US" sz="1600" b="1" dirty="0">
                <a:ea typeface="+mj-ea"/>
              </a:rPr>
              <a:t>代　 </a:t>
            </a:r>
            <a:r>
              <a:rPr lang="en-US" altLang="ja-JP" sz="1600" b="1" dirty="0">
                <a:ea typeface="+mj-ea"/>
              </a:rPr>
              <a:t>60</a:t>
            </a:r>
            <a:r>
              <a:rPr lang="ja-JP" altLang="en-US" sz="1600" b="1" dirty="0">
                <a:ea typeface="+mj-ea"/>
              </a:rPr>
              <a:t>代  　</a:t>
            </a:r>
            <a:r>
              <a:rPr lang="en-US" altLang="ja-JP" sz="1600" b="1" dirty="0">
                <a:ea typeface="+mj-ea"/>
              </a:rPr>
              <a:t>70</a:t>
            </a:r>
            <a:r>
              <a:rPr lang="ja-JP" altLang="en-US" sz="1600" b="1" dirty="0">
                <a:ea typeface="+mj-ea"/>
              </a:rPr>
              <a:t>代</a:t>
            </a:r>
            <a:r>
              <a:rPr kumimoji="1" lang="ja-JP" altLang="en-US" sz="1600" b="1" dirty="0">
                <a:ea typeface="+mj-ea"/>
              </a:rPr>
              <a:t>～</a:t>
            </a:r>
            <a:endParaRPr lang="en-US" altLang="ja-JP" sz="1600" b="1" dirty="0">
              <a:ea typeface="+mj-ea"/>
            </a:endParaRPr>
          </a:p>
        </p:txBody>
      </p:sp>
      <p:sp>
        <p:nvSpPr>
          <p:cNvPr id="16" name="テキスト ボックス 15">
            <a:extLst>
              <a:ext uri="{FF2B5EF4-FFF2-40B4-BE49-F238E27FC236}">
                <a16:creationId xmlns:a16="http://schemas.microsoft.com/office/drawing/2014/main" id="{52B24574-870E-4BA2-8F6E-110750B8EC3B}"/>
              </a:ext>
            </a:extLst>
          </p:cNvPr>
          <p:cNvSpPr txBox="1"/>
          <p:nvPr/>
        </p:nvSpPr>
        <p:spPr>
          <a:xfrm>
            <a:off x="273132" y="1482621"/>
            <a:ext cx="595035" cy="338554"/>
          </a:xfrm>
          <a:prstGeom prst="rect">
            <a:avLst/>
          </a:prstGeom>
          <a:noFill/>
          <a:ln>
            <a:noFill/>
          </a:ln>
        </p:spPr>
        <p:txBody>
          <a:bodyPr wrap="none" rtlCol="0">
            <a:spAutoFit/>
          </a:bodyPr>
          <a:lstStyle/>
          <a:p>
            <a:r>
              <a:rPr lang="ja-JP" altLang="en-US" sz="1600" b="1" dirty="0">
                <a:latin typeface="+mj-ea"/>
                <a:ea typeface="+mj-ea"/>
              </a:rPr>
              <a:t>（件）</a:t>
            </a:r>
            <a:endParaRPr kumimoji="1" lang="ja-JP" altLang="en-US" sz="1600" b="1" dirty="0">
              <a:latin typeface="+mj-ea"/>
              <a:ea typeface="+mj-ea"/>
            </a:endParaRPr>
          </a:p>
        </p:txBody>
      </p:sp>
      <p:sp>
        <p:nvSpPr>
          <p:cNvPr id="19" name="テキスト ボックス 18">
            <a:extLst>
              <a:ext uri="{FF2B5EF4-FFF2-40B4-BE49-F238E27FC236}">
                <a16:creationId xmlns:a16="http://schemas.microsoft.com/office/drawing/2014/main" id="{0AB3D012-F36B-4B20-BA15-845901886954}"/>
              </a:ext>
            </a:extLst>
          </p:cNvPr>
          <p:cNvSpPr txBox="1"/>
          <p:nvPr/>
        </p:nvSpPr>
        <p:spPr>
          <a:xfrm>
            <a:off x="5834108" y="1466042"/>
            <a:ext cx="595035" cy="338554"/>
          </a:xfrm>
          <a:prstGeom prst="rect">
            <a:avLst/>
          </a:prstGeom>
          <a:noFill/>
          <a:ln>
            <a:noFill/>
          </a:ln>
        </p:spPr>
        <p:txBody>
          <a:bodyPr wrap="none" rtlCol="0">
            <a:spAutoFit/>
          </a:bodyPr>
          <a:lstStyle/>
          <a:p>
            <a:r>
              <a:rPr lang="ja-JP" altLang="en-US" sz="1600" b="1" dirty="0">
                <a:latin typeface="+mj-ea"/>
                <a:ea typeface="+mj-ea"/>
              </a:rPr>
              <a:t>（件）</a:t>
            </a:r>
            <a:endParaRPr kumimoji="1" lang="ja-JP" altLang="en-US" sz="1600" b="1" dirty="0">
              <a:latin typeface="+mj-ea"/>
              <a:ea typeface="+mj-ea"/>
            </a:endParaRPr>
          </a:p>
        </p:txBody>
      </p:sp>
      <p:graphicFrame>
        <p:nvGraphicFramePr>
          <p:cNvPr id="21" name="グラフ 20">
            <a:extLst>
              <a:ext uri="{FF2B5EF4-FFF2-40B4-BE49-F238E27FC236}">
                <a16:creationId xmlns:a16="http://schemas.microsoft.com/office/drawing/2014/main" id="{63315E86-DBA5-43A0-B08A-62748FE17262}"/>
              </a:ext>
            </a:extLst>
          </p:cNvPr>
          <p:cNvGraphicFramePr>
            <a:graphicFrameLocks/>
          </p:cNvGraphicFramePr>
          <p:nvPr>
            <p:extLst>
              <p:ext uri="{D42A27DB-BD31-4B8C-83A1-F6EECF244321}">
                <p14:modId xmlns:p14="http://schemas.microsoft.com/office/powerpoint/2010/main" val="1995925294"/>
              </p:ext>
            </p:extLst>
          </p:nvPr>
        </p:nvGraphicFramePr>
        <p:xfrm>
          <a:off x="273132" y="1800562"/>
          <a:ext cx="5997039" cy="4458384"/>
        </p:xfrm>
        <a:graphic>
          <a:graphicData uri="http://schemas.openxmlformats.org/drawingml/2006/chart">
            <c:chart xmlns:c="http://schemas.openxmlformats.org/drawingml/2006/chart" xmlns:r="http://schemas.openxmlformats.org/officeDocument/2006/relationships" r:id="rId5"/>
          </a:graphicData>
        </a:graphic>
      </p:graphicFrame>
      <p:sp>
        <p:nvSpPr>
          <p:cNvPr id="20" name="テキスト ボックス 19">
            <a:extLst>
              <a:ext uri="{FF2B5EF4-FFF2-40B4-BE49-F238E27FC236}">
                <a16:creationId xmlns:a16="http://schemas.microsoft.com/office/drawing/2014/main" id="{39C83762-3D16-41AE-A23B-BD899735537E}"/>
              </a:ext>
            </a:extLst>
          </p:cNvPr>
          <p:cNvSpPr txBox="1"/>
          <p:nvPr/>
        </p:nvSpPr>
        <p:spPr>
          <a:xfrm>
            <a:off x="4489357" y="2035594"/>
            <a:ext cx="1080072" cy="707886"/>
          </a:xfrm>
          <a:prstGeom prst="rect">
            <a:avLst/>
          </a:prstGeom>
          <a:solidFill>
            <a:schemeClr val="bg1"/>
          </a:solidFill>
          <a:ln>
            <a:noFill/>
          </a:ln>
        </p:spPr>
        <p:txBody>
          <a:bodyPr wrap="square" rtlCol="0">
            <a:spAutoFit/>
          </a:bodyPr>
          <a:lstStyle/>
          <a:p>
            <a:r>
              <a:rPr lang="ja-JP" altLang="en-US" sz="2000" dirty="0">
                <a:solidFill>
                  <a:schemeClr val="accent1"/>
                </a:solidFill>
                <a:latin typeface="+mj-ea"/>
                <a:ea typeface="+mj-ea"/>
              </a:rPr>
              <a:t>■</a:t>
            </a:r>
            <a:r>
              <a:rPr lang="ja-JP" altLang="en-US" sz="2000" dirty="0">
                <a:latin typeface="+mj-ea"/>
                <a:ea typeface="+mj-ea"/>
              </a:rPr>
              <a:t>男性</a:t>
            </a:r>
            <a:endParaRPr lang="en-US" altLang="ja-JP" sz="2000" dirty="0">
              <a:latin typeface="+mj-ea"/>
              <a:ea typeface="+mj-ea"/>
            </a:endParaRPr>
          </a:p>
          <a:p>
            <a:r>
              <a:rPr lang="ja-JP" altLang="en-US" sz="2000" dirty="0">
                <a:solidFill>
                  <a:srgbClr val="ED7D31"/>
                </a:solidFill>
                <a:latin typeface="+mj-ea"/>
                <a:ea typeface="+mj-ea"/>
              </a:rPr>
              <a:t>■</a:t>
            </a:r>
            <a:r>
              <a:rPr lang="ja-JP" altLang="en-US" sz="2000" dirty="0">
                <a:latin typeface="+mj-ea"/>
                <a:ea typeface="+mj-ea"/>
              </a:rPr>
              <a:t>女性</a:t>
            </a:r>
            <a:endParaRPr lang="en-US" altLang="ja-JP" sz="2000" dirty="0">
              <a:solidFill>
                <a:schemeClr val="bg1"/>
              </a:solidFill>
              <a:latin typeface="+mj-ea"/>
              <a:ea typeface="+mj-ea"/>
            </a:endParaRPr>
          </a:p>
        </p:txBody>
      </p:sp>
      <p:sp>
        <p:nvSpPr>
          <p:cNvPr id="22" name="テキスト ボックス 21">
            <a:extLst>
              <a:ext uri="{FF2B5EF4-FFF2-40B4-BE49-F238E27FC236}">
                <a16:creationId xmlns:a16="http://schemas.microsoft.com/office/drawing/2014/main" id="{A88835FF-708B-4A3B-9644-FBCF6CD10CF4}"/>
              </a:ext>
            </a:extLst>
          </p:cNvPr>
          <p:cNvSpPr txBox="1"/>
          <p:nvPr/>
        </p:nvSpPr>
        <p:spPr>
          <a:xfrm>
            <a:off x="6518464" y="6225351"/>
            <a:ext cx="5507635" cy="338554"/>
          </a:xfrm>
          <a:prstGeom prst="rect">
            <a:avLst/>
          </a:prstGeom>
          <a:noFill/>
          <a:ln>
            <a:noFill/>
          </a:ln>
        </p:spPr>
        <p:txBody>
          <a:bodyPr wrap="square" rtlCol="0">
            <a:spAutoFit/>
          </a:bodyPr>
          <a:lstStyle/>
          <a:p>
            <a:r>
              <a:rPr lang="ja-JP" altLang="en-US" sz="1600" b="1" dirty="0">
                <a:ea typeface="+mj-ea"/>
              </a:rPr>
              <a:t>～</a:t>
            </a:r>
            <a:r>
              <a:rPr lang="en-US" altLang="ja-JP" sz="1600" b="1" dirty="0">
                <a:ea typeface="+mj-ea"/>
              </a:rPr>
              <a:t>9</a:t>
            </a:r>
            <a:r>
              <a:rPr kumimoji="1" lang="ja-JP" altLang="en-US" sz="1600" b="1" dirty="0">
                <a:ea typeface="+mj-ea"/>
              </a:rPr>
              <a:t>歳　 </a:t>
            </a:r>
            <a:r>
              <a:rPr kumimoji="1" lang="en-US" altLang="ja-JP" sz="1600" b="1" dirty="0">
                <a:ea typeface="+mj-ea"/>
              </a:rPr>
              <a:t>10</a:t>
            </a:r>
            <a:r>
              <a:rPr lang="ja-JP" altLang="en-US" sz="1600" b="1" dirty="0">
                <a:ea typeface="+mj-ea"/>
              </a:rPr>
              <a:t>代　 </a:t>
            </a:r>
            <a:r>
              <a:rPr lang="en-US" altLang="ja-JP" sz="1600" b="1" dirty="0">
                <a:ea typeface="+mj-ea"/>
              </a:rPr>
              <a:t>20</a:t>
            </a:r>
            <a:r>
              <a:rPr lang="ja-JP" altLang="en-US" sz="1600" b="1" dirty="0">
                <a:ea typeface="+mj-ea"/>
              </a:rPr>
              <a:t>代 　</a:t>
            </a:r>
            <a:r>
              <a:rPr lang="en-US" altLang="ja-JP" sz="1600" b="1" dirty="0">
                <a:ea typeface="+mj-ea"/>
              </a:rPr>
              <a:t>30</a:t>
            </a:r>
            <a:r>
              <a:rPr lang="ja-JP" altLang="en-US" sz="1600" b="1" dirty="0">
                <a:ea typeface="+mj-ea"/>
              </a:rPr>
              <a:t>代　 </a:t>
            </a:r>
            <a:r>
              <a:rPr lang="en-US" altLang="ja-JP" sz="1600" b="1" dirty="0">
                <a:ea typeface="+mj-ea"/>
              </a:rPr>
              <a:t>40</a:t>
            </a:r>
            <a:r>
              <a:rPr lang="ja-JP" altLang="en-US" sz="1600" b="1" dirty="0">
                <a:ea typeface="+mj-ea"/>
              </a:rPr>
              <a:t>代　  </a:t>
            </a:r>
            <a:r>
              <a:rPr lang="en-US" altLang="ja-JP" sz="1600" b="1" dirty="0">
                <a:ea typeface="+mj-ea"/>
              </a:rPr>
              <a:t>50</a:t>
            </a:r>
            <a:r>
              <a:rPr lang="ja-JP" altLang="en-US" sz="1600" b="1" dirty="0">
                <a:ea typeface="+mj-ea"/>
              </a:rPr>
              <a:t>代　 </a:t>
            </a:r>
            <a:r>
              <a:rPr lang="en-US" altLang="ja-JP" sz="1600" b="1" dirty="0">
                <a:ea typeface="+mj-ea"/>
              </a:rPr>
              <a:t>60</a:t>
            </a:r>
            <a:r>
              <a:rPr lang="ja-JP" altLang="en-US" sz="1600" b="1" dirty="0">
                <a:ea typeface="+mj-ea"/>
              </a:rPr>
              <a:t>代  　</a:t>
            </a:r>
            <a:r>
              <a:rPr lang="en-US" altLang="ja-JP" sz="1600" b="1" dirty="0">
                <a:ea typeface="+mj-ea"/>
              </a:rPr>
              <a:t>70</a:t>
            </a:r>
            <a:r>
              <a:rPr lang="ja-JP" altLang="en-US" sz="1600" b="1" dirty="0">
                <a:ea typeface="+mj-ea"/>
              </a:rPr>
              <a:t>代</a:t>
            </a:r>
            <a:r>
              <a:rPr kumimoji="1" lang="ja-JP" altLang="en-US" sz="1600" b="1" dirty="0">
                <a:ea typeface="+mj-ea"/>
              </a:rPr>
              <a:t>～</a:t>
            </a:r>
            <a:endParaRPr lang="en-US" altLang="ja-JP" sz="1600" b="1" dirty="0">
              <a:ea typeface="+mj-ea"/>
            </a:endParaRPr>
          </a:p>
        </p:txBody>
      </p:sp>
      <p:graphicFrame>
        <p:nvGraphicFramePr>
          <p:cNvPr id="23" name="グラフ 22">
            <a:extLst>
              <a:ext uri="{FF2B5EF4-FFF2-40B4-BE49-F238E27FC236}">
                <a16:creationId xmlns:a16="http://schemas.microsoft.com/office/drawing/2014/main" id="{7578AFDB-42AE-4CFF-992E-CF5462C04442}"/>
              </a:ext>
            </a:extLst>
          </p:cNvPr>
          <p:cNvGraphicFramePr>
            <a:graphicFrameLocks/>
          </p:cNvGraphicFramePr>
          <p:nvPr>
            <p:extLst>
              <p:ext uri="{D42A27DB-BD31-4B8C-83A1-F6EECF244321}">
                <p14:modId xmlns:p14="http://schemas.microsoft.com/office/powerpoint/2010/main" val="4214860025"/>
              </p:ext>
            </p:extLst>
          </p:nvPr>
        </p:nvGraphicFramePr>
        <p:xfrm>
          <a:off x="5852938" y="1792954"/>
          <a:ext cx="5997038" cy="4473599"/>
        </p:xfrm>
        <a:graphic>
          <a:graphicData uri="http://schemas.openxmlformats.org/drawingml/2006/chart">
            <c:chart xmlns:c="http://schemas.openxmlformats.org/drawingml/2006/chart" xmlns:r="http://schemas.openxmlformats.org/officeDocument/2006/relationships" r:id="rId6"/>
          </a:graphicData>
        </a:graphic>
      </p:graphicFrame>
      <p:sp>
        <p:nvSpPr>
          <p:cNvPr id="24" name="テキスト ボックス 23">
            <a:extLst>
              <a:ext uri="{FF2B5EF4-FFF2-40B4-BE49-F238E27FC236}">
                <a16:creationId xmlns:a16="http://schemas.microsoft.com/office/drawing/2014/main" id="{AE34C5D3-420C-449D-AC92-C7CEF405EF7D}"/>
              </a:ext>
            </a:extLst>
          </p:cNvPr>
          <p:cNvSpPr txBox="1"/>
          <p:nvPr/>
        </p:nvSpPr>
        <p:spPr>
          <a:xfrm>
            <a:off x="10486396" y="2035594"/>
            <a:ext cx="1080072" cy="707886"/>
          </a:xfrm>
          <a:prstGeom prst="rect">
            <a:avLst/>
          </a:prstGeom>
          <a:solidFill>
            <a:schemeClr val="bg1"/>
          </a:solidFill>
          <a:ln>
            <a:noFill/>
          </a:ln>
        </p:spPr>
        <p:txBody>
          <a:bodyPr wrap="square" rtlCol="0">
            <a:spAutoFit/>
          </a:bodyPr>
          <a:lstStyle/>
          <a:p>
            <a:r>
              <a:rPr lang="ja-JP" altLang="en-US" sz="2000" dirty="0">
                <a:solidFill>
                  <a:schemeClr val="accent1"/>
                </a:solidFill>
                <a:latin typeface="+mj-ea"/>
                <a:ea typeface="+mj-ea"/>
              </a:rPr>
              <a:t>■</a:t>
            </a:r>
            <a:r>
              <a:rPr lang="ja-JP" altLang="en-US" sz="2000" dirty="0">
                <a:latin typeface="+mj-ea"/>
                <a:ea typeface="+mj-ea"/>
              </a:rPr>
              <a:t>男性</a:t>
            </a:r>
            <a:endParaRPr lang="en-US" altLang="ja-JP" sz="2000" dirty="0">
              <a:latin typeface="+mj-ea"/>
              <a:ea typeface="+mj-ea"/>
            </a:endParaRPr>
          </a:p>
          <a:p>
            <a:r>
              <a:rPr lang="ja-JP" altLang="en-US" sz="2000" dirty="0">
                <a:solidFill>
                  <a:srgbClr val="ED7D31"/>
                </a:solidFill>
                <a:latin typeface="+mj-ea"/>
                <a:ea typeface="+mj-ea"/>
              </a:rPr>
              <a:t>■</a:t>
            </a:r>
            <a:r>
              <a:rPr lang="ja-JP" altLang="en-US" sz="2000" dirty="0">
                <a:latin typeface="+mj-ea"/>
                <a:ea typeface="+mj-ea"/>
              </a:rPr>
              <a:t>女性</a:t>
            </a:r>
            <a:endParaRPr lang="en-US" altLang="ja-JP" sz="2000" dirty="0">
              <a:solidFill>
                <a:schemeClr val="bg1"/>
              </a:solidFill>
              <a:latin typeface="+mj-ea"/>
              <a:ea typeface="+mj-ea"/>
            </a:endParaRPr>
          </a:p>
        </p:txBody>
      </p:sp>
      <p:sp>
        <p:nvSpPr>
          <p:cNvPr id="15" name="テキスト ボックス 14">
            <a:extLst>
              <a:ext uri="{FF2B5EF4-FFF2-40B4-BE49-F238E27FC236}">
                <a16:creationId xmlns:a16="http://schemas.microsoft.com/office/drawing/2014/main" id="{DA3965EB-3C2C-49F0-AADE-2B9DAB1816EE}"/>
              </a:ext>
            </a:extLst>
          </p:cNvPr>
          <p:cNvSpPr txBox="1"/>
          <p:nvPr/>
        </p:nvSpPr>
        <p:spPr>
          <a:xfrm>
            <a:off x="868167" y="2266426"/>
            <a:ext cx="1944763" cy="954107"/>
          </a:xfrm>
          <a:prstGeom prst="rect">
            <a:avLst/>
          </a:prstGeom>
          <a:solidFill>
            <a:schemeClr val="bg1"/>
          </a:solidFill>
          <a:ln>
            <a:solidFill>
              <a:srgbClr val="FF0000"/>
            </a:solidFill>
          </a:ln>
        </p:spPr>
        <p:txBody>
          <a:bodyPr wrap="none" rtlCol="0">
            <a:spAutoFit/>
          </a:bodyPr>
          <a:lstStyle/>
          <a:p>
            <a:pPr algn="ctr"/>
            <a:r>
              <a:rPr kumimoji="1" lang="ja-JP" altLang="en-US" sz="2800" dirty="0"/>
              <a:t>子育て世代</a:t>
            </a:r>
            <a:endParaRPr kumimoji="1" lang="en-US" altLang="ja-JP" sz="2800" dirty="0"/>
          </a:p>
          <a:p>
            <a:pPr algn="ctr"/>
            <a:r>
              <a:rPr kumimoji="1" lang="ja-JP" altLang="en-US" sz="2800" dirty="0"/>
              <a:t>が多い</a:t>
            </a:r>
          </a:p>
        </p:txBody>
      </p:sp>
      <p:sp>
        <p:nvSpPr>
          <p:cNvPr id="17" name="テキスト ボックス 16">
            <a:extLst>
              <a:ext uri="{FF2B5EF4-FFF2-40B4-BE49-F238E27FC236}">
                <a16:creationId xmlns:a16="http://schemas.microsoft.com/office/drawing/2014/main" id="{35001D08-7FD6-40CB-B21F-B2AF8DD8D1E7}"/>
              </a:ext>
            </a:extLst>
          </p:cNvPr>
          <p:cNvSpPr txBox="1"/>
          <p:nvPr/>
        </p:nvSpPr>
        <p:spPr>
          <a:xfrm>
            <a:off x="7327470" y="2577992"/>
            <a:ext cx="3017172" cy="954107"/>
          </a:xfrm>
          <a:prstGeom prst="rect">
            <a:avLst/>
          </a:prstGeom>
          <a:solidFill>
            <a:schemeClr val="bg1"/>
          </a:solidFill>
          <a:ln>
            <a:solidFill>
              <a:srgbClr val="FF0000"/>
            </a:solidFill>
          </a:ln>
        </p:spPr>
        <p:txBody>
          <a:bodyPr wrap="none" rtlCol="0">
            <a:spAutoFit/>
          </a:bodyPr>
          <a:lstStyle/>
          <a:p>
            <a:pPr algn="ctr"/>
            <a:r>
              <a:rPr kumimoji="1" lang="ja-JP" altLang="en-US" sz="2800" dirty="0"/>
              <a:t>子育て世代</a:t>
            </a:r>
            <a:endParaRPr kumimoji="1" lang="en-US" altLang="ja-JP" sz="2800" dirty="0"/>
          </a:p>
          <a:p>
            <a:pPr algn="ctr"/>
            <a:r>
              <a:rPr kumimoji="1" lang="ja-JP" altLang="en-US" sz="2800" dirty="0"/>
              <a:t>（特に女性）が多い</a:t>
            </a:r>
          </a:p>
        </p:txBody>
      </p:sp>
      <p:pic>
        <p:nvPicPr>
          <p:cNvPr id="5" name="オーディオ 4">
            <a:hlinkClick r:id="" action="ppaction://media"/>
            <a:extLst>
              <a:ext uri="{FF2B5EF4-FFF2-40B4-BE49-F238E27FC236}">
                <a16:creationId xmlns:a16="http://schemas.microsoft.com/office/drawing/2014/main" id="{02CF0437-923A-4C65-AC85-CAA7920E72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29081307"/>
      </p:ext>
    </p:extLst>
  </p:cSld>
  <p:clrMapOvr>
    <a:masterClrMapping/>
  </p:clrMapOvr>
  <mc:AlternateContent xmlns:mc="http://schemas.openxmlformats.org/markup-compatibility/2006" xmlns:p14="http://schemas.microsoft.com/office/powerpoint/2010/main">
    <mc:Choice Requires="p14">
      <p:transition spd="slow" p14:dur="2000" advTm="19352"/>
    </mc:Choice>
    <mc:Fallback xmlns="">
      <p:transition spd="slow" advTm="19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064911" y="1187519"/>
            <a:ext cx="8062174" cy="584775"/>
          </a:xfrm>
          <a:prstGeom prst="rect">
            <a:avLst/>
          </a:prstGeom>
        </p:spPr>
        <p:txBody>
          <a:bodyPr wrap="square">
            <a:spAutoFit/>
          </a:bodyPr>
          <a:lstStyle/>
          <a:p>
            <a:pPr algn="ctr"/>
            <a:r>
              <a:rPr lang="en-US" altLang="ja-JP" sz="3200" dirty="0"/>
              <a:t>COI </a:t>
            </a:r>
            <a:r>
              <a:rPr lang="ja-JP" altLang="en-US" sz="3200" dirty="0"/>
              <a:t>開示</a:t>
            </a:r>
          </a:p>
        </p:txBody>
      </p:sp>
      <p:sp>
        <p:nvSpPr>
          <p:cNvPr id="3" name="テキスト ボックス 2"/>
          <p:cNvSpPr txBox="1"/>
          <p:nvPr/>
        </p:nvSpPr>
        <p:spPr>
          <a:xfrm>
            <a:off x="1867278" y="2668118"/>
            <a:ext cx="8457443" cy="1015663"/>
          </a:xfrm>
          <a:prstGeom prst="rect">
            <a:avLst/>
          </a:prstGeom>
          <a:noFill/>
        </p:spPr>
        <p:txBody>
          <a:bodyPr wrap="none" rtlCol="0">
            <a:spAutoFit/>
          </a:bodyPr>
          <a:lstStyle/>
          <a:p>
            <a:pPr defTabSz="180000"/>
            <a:r>
              <a:rPr lang="ja-JP" altLang="en-US" sz="2000" dirty="0"/>
              <a:t>発表者名</a:t>
            </a:r>
            <a:r>
              <a:rPr lang="en-US" altLang="ja-JP" sz="2000" dirty="0"/>
              <a:t>	</a:t>
            </a:r>
            <a:r>
              <a:rPr lang="ja-JP" altLang="en-US" sz="2000" dirty="0"/>
              <a:t>：</a:t>
            </a:r>
            <a:r>
              <a:rPr lang="en-US" altLang="ja-JP" sz="2000" dirty="0"/>
              <a:t>	</a:t>
            </a:r>
            <a:r>
              <a:rPr lang="ja-JP" altLang="en-US" sz="2000" dirty="0"/>
              <a:t>竹下　健一</a:t>
            </a:r>
            <a:r>
              <a:rPr lang="en-US" altLang="ja-JP" sz="2000" dirty="0"/>
              <a:t>		</a:t>
            </a:r>
            <a:r>
              <a:rPr lang="ja-JP" altLang="en-US" sz="2000" dirty="0"/>
              <a:t>竹内　典子</a:t>
            </a:r>
            <a:r>
              <a:rPr lang="en-US" altLang="ja-JP" sz="2000" dirty="0"/>
              <a:t>		</a:t>
            </a:r>
            <a:r>
              <a:rPr lang="ja-JP" altLang="en-US" sz="2000" dirty="0"/>
              <a:t>大畑美穂子</a:t>
            </a:r>
            <a:r>
              <a:rPr lang="en-US" altLang="ja-JP" sz="2000" dirty="0"/>
              <a:t>	</a:t>
            </a:r>
            <a:r>
              <a:rPr lang="ja-JP" altLang="en-US" sz="2000" dirty="0"/>
              <a:t>大楠美佐子</a:t>
            </a:r>
            <a:r>
              <a:rPr lang="en-US" altLang="ja-JP" sz="2000" dirty="0"/>
              <a:t>	</a:t>
            </a:r>
            <a:r>
              <a:rPr lang="ja-JP" altLang="en-US" sz="2000" dirty="0"/>
              <a:t>前嶋　寿</a:t>
            </a:r>
            <a:endParaRPr lang="en-US" altLang="ja-JP" sz="2000" dirty="0"/>
          </a:p>
          <a:p>
            <a:pPr defTabSz="180000"/>
            <a:r>
              <a:rPr lang="en-US" altLang="ja-JP" sz="2000" dirty="0"/>
              <a:t>							</a:t>
            </a:r>
            <a:r>
              <a:rPr lang="ja-JP" altLang="en-US" sz="2000" dirty="0"/>
              <a:t>田中加代子</a:t>
            </a:r>
            <a:r>
              <a:rPr lang="en-US" altLang="ja-JP" sz="2000" dirty="0"/>
              <a:t>	</a:t>
            </a:r>
            <a:r>
              <a:rPr lang="ja-JP" altLang="en-US" sz="2000" dirty="0"/>
              <a:t>末廣真美子</a:t>
            </a:r>
            <a:r>
              <a:rPr lang="en-US" altLang="ja-JP" sz="2000" dirty="0"/>
              <a:t>	</a:t>
            </a:r>
            <a:r>
              <a:rPr lang="ja-JP" altLang="en-US" sz="2000" dirty="0"/>
              <a:t>椎名　政昭</a:t>
            </a:r>
            <a:r>
              <a:rPr lang="en-US" altLang="ja-JP" sz="2000" dirty="0"/>
              <a:t>		</a:t>
            </a:r>
            <a:r>
              <a:rPr lang="ja-JP" altLang="en-US" sz="2000" dirty="0"/>
              <a:t>阿部　博紀</a:t>
            </a:r>
            <a:r>
              <a:rPr lang="en-US" altLang="ja-JP" sz="2000" dirty="0"/>
              <a:t>		</a:t>
            </a:r>
            <a:r>
              <a:rPr lang="ja-JP" altLang="en-US" sz="2000" dirty="0"/>
              <a:t>太田　文夫</a:t>
            </a:r>
            <a:endParaRPr lang="en-US" altLang="ja-JP" sz="2000" dirty="0"/>
          </a:p>
          <a:p>
            <a:pPr defTabSz="180000"/>
            <a:r>
              <a:rPr lang="en-US" altLang="ja-JP" sz="2000" dirty="0"/>
              <a:t>							</a:t>
            </a:r>
            <a:r>
              <a:rPr lang="ja-JP" altLang="en-US" sz="2000" dirty="0"/>
              <a:t>大濱　洋一</a:t>
            </a:r>
            <a:r>
              <a:rPr lang="en-US" altLang="ja-JP" sz="2000" dirty="0"/>
              <a:t>		</a:t>
            </a:r>
            <a:r>
              <a:rPr lang="ja-JP" altLang="en-US" sz="2000" dirty="0"/>
              <a:t>玉井　和人</a:t>
            </a:r>
            <a:r>
              <a:rPr lang="en-US" altLang="ja-JP" sz="2000" dirty="0"/>
              <a:t>		</a:t>
            </a:r>
            <a:r>
              <a:rPr lang="ja-JP" altLang="en-US" sz="2000" dirty="0"/>
              <a:t>原木　真名</a:t>
            </a:r>
            <a:r>
              <a:rPr lang="en-US" altLang="ja-JP" sz="2000" dirty="0"/>
              <a:t>		</a:t>
            </a:r>
            <a:r>
              <a:rPr lang="ja-JP" altLang="en-US" sz="2000" dirty="0"/>
              <a:t>石和田稔彦</a:t>
            </a:r>
          </a:p>
        </p:txBody>
      </p:sp>
      <p:sp>
        <p:nvSpPr>
          <p:cNvPr id="9" name="Text Box 3"/>
          <p:cNvSpPr txBox="1">
            <a:spLocks noChangeArrowheads="1"/>
          </p:cNvSpPr>
          <p:nvPr/>
        </p:nvSpPr>
        <p:spPr bwMode="auto">
          <a:xfrm>
            <a:off x="2386804" y="4355029"/>
            <a:ext cx="7418387" cy="99931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6000" b="1">
                <a:solidFill>
                  <a:srgbClr val="FFFFFF"/>
                </a:solidFill>
                <a:latin typeface="Arial" panose="020B0604020202020204" pitchFamily="34" charset="0"/>
                <a:ea typeface="ＭＳ ゴシック" panose="020B0609070205080204" pitchFamily="49" charset="-128"/>
              </a:defRPr>
            </a:lvl1pPr>
            <a:lvl2pPr marL="742950" indent="-285750">
              <a:defRPr sz="6000" b="1">
                <a:solidFill>
                  <a:srgbClr val="FFFFFF"/>
                </a:solidFill>
                <a:latin typeface="Arial" panose="020B0604020202020204" pitchFamily="34" charset="0"/>
                <a:ea typeface="ＭＳ ゴシック" panose="020B0609070205080204" pitchFamily="49" charset="-128"/>
              </a:defRPr>
            </a:lvl2pPr>
            <a:lvl3pPr marL="1143000" indent="-228600">
              <a:defRPr sz="6000" b="1">
                <a:solidFill>
                  <a:srgbClr val="FFFFFF"/>
                </a:solidFill>
                <a:latin typeface="Arial" panose="020B0604020202020204" pitchFamily="34" charset="0"/>
                <a:ea typeface="ＭＳ ゴシック" panose="020B0609070205080204" pitchFamily="49" charset="-128"/>
              </a:defRPr>
            </a:lvl3pPr>
            <a:lvl4pPr marL="1600200" indent="-228600">
              <a:defRPr sz="6000" b="1">
                <a:solidFill>
                  <a:srgbClr val="FFFFFF"/>
                </a:solidFill>
                <a:latin typeface="Arial" panose="020B0604020202020204" pitchFamily="34" charset="0"/>
                <a:ea typeface="ＭＳ ゴシック" panose="020B0609070205080204" pitchFamily="49" charset="-128"/>
              </a:defRPr>
            </a:lvl4pPr>
            <a:lvl5pPr marL="2057400" indent="-228600">
              <a:defRPr sz="6000" b="1">
                <a:solidFill>
                  <a:srgbClr val="FFFFFF"/>
                </a:solidFill>
                <a:latin typeface="Arial" panose="020B0604020202020204" pitchFamily="34" charset="0"/>
                <a:ea typeface="ＭＳ ゴシック" panose="020B0609070205080204" pitchFamily="49" charset="-128"/>
              </a:defRPr>
            </a:lvl5pPr>
            <a:lvl6pPr marL="2514600" indent="-228600" eaLnBrk="0" fontAlgn="base" hangingPunct="0">
              <a:spcBef>
                <a:spcPct val="0"/>
              </a:spcBef>
              <a:spcAft>
                <a:spcPct val="0"/>
              </a:spcAft>
              <a:defRPr sz="6000" b="1">
                <a:solidFill>
                  <a:srgbClr val="FFFFFF"/>
                </a:solidFill>
                <a:latin typeface="Arial" panose="020B0604020202020204" pitchFamily="34" charset="0"/>
                <a:ea typeface="ＭＳ ゴシック" panose="020B0609070205080204" pitchFamily="49" charset="-128"/>
              </a:defRPr>
            </a:lvl6pPr>
            <a:lvl7pPr marL="2971800" indent="-228600" eaLnBrk="0" fontAlgn="base" hangingPunct="0">
              <a:spcBef>
                <a:spcPct val="0"/>
              </a:spcBef>
              <a:spcAft>
                <a:spcPct val="0"/>
              </a:spcAft>
              <a:defRPr sz="6000" b="1">
                <a:solidFill>
                  <a:srgbClr val="FFFFFF"/>
                </a:solidFill>
                <a:latin typeface="Arial" panose="020B0604020202020204" pitchFamily="34" charset="0"/>
                <a:ea typeface="ＭＳ ゴシック" panose="020B0609070205080204" pitchFamily="49" charset="-128"/>
              </a:defRPr>
            </a:lvl7pPr>
            <a:lvl8pPr marL="3429000" indent="-228600" eaLnBrk="0" fontAlgn="base" hangingPunct="0">
              <a:spcBef>
                <a:spcPct val="0"/>
              </a:spcBef>
              <a:spcAft>
                <a:spcPct val="0"/>
              </a:spcAft>
              <a:defRPr sz="6000" b="1">
                <a:solidFill>
                  <a:srgbClr val="FFFFFF"/>
                </a:solidFill>
                <a:latin typeface="Arial" panose="020B0604020202020204" pitchFamily="34" charset="0"/>
                <a:ea typeface="ＭＳ ゴシック" panose="020B0609070205080204" pitchFamily="49" charset="-128"/>
              </a:defRPr>
            </a:lvl8pPr>
            <a:lvl9pPr marL="3886200" indent="-228600" eaLnBrk="0" fontAlgn="base" hangingPunct="0">
              <a:spcBef>
                <a:spcPct val="0"/>
              </a:spcBef>
              <a:spcAft>
                <a:spcPct val="0"/>
              </a:spcAft>
              <a:defRPr sz="6000" b="1">
                <a:solidFill>
                  <a:srgbClr val="FFFFFF"/>
                </a:solidFill>
                <a:latin typeface="Arial" panose="020B0604020202020204" pitchFamily="34" charset="0"/>
                <a:ea typeface="ＭＳ ゴシック" panose="020B0609070205080204" pitchFamily="49" charset="-128"/>
              </a:defRPr>
            </a:lvl9pPr>
          </a:lstStyle>
          <a:p>
            <a:pPr algn="ctr" eaLnBrk="1" hangingPunct="1">
              <a:lnSpc>
                <a:spcPct val="130000"/>
              </a:lnSpc>
            </a:pPr>
            <a:r>
              <a:rPr lang="ja-JP" altLang="en-US" sz="2400" b="0" dirty="0">
                <a:solidFill>
                  <a:srgbClr val="000000"/>
                </a:solidFill>
              </a:rPr>
              <a:t>演題発表に関連し、開示すべき</a:t>
            </a:r>
          </a:p>
          <a:p>
            <a:pPr algn="ctr" eaLnBrk="1" hangingPunct="1">
              <a:lnSpc>
                <a:spcPct val="130000"/>
              </a:lnSpc>
            </a:pPr>
            <a:r>
              <a:rPr lang="en-US" altLang="ja-JP" sz="2400" b="0" dirty="0">
                <a:solidFill>
                  <a:srgbClr val="000000"/>
                </a:solidFill>
              </a:rPr>
              <a:t>COI </a:t>
            </a:r>
            <a:r>
              <a:rPr lang="ja-JP" altLang="en-US" sz="2400" b="0" dirty="0">
                <a:solidFill>
                  <a:srgbClr val="000000"/>
                </a:solidFill>
              </a:rPr>
              <a:t>関係にある企業などはありません。</a:t>
            </a:r>
          </a:p>
        </p:txBody>
      </p:sp>
      <p:pic>
        <p:nvPicPr>
          <p:cNvPr id="6" name="オーディオ 5">
            <a:hlinkClick r:id="" action="ppaction://media"/>
            <a:extLst>
              <a:ext uri="{FF2B5EF4-FFF2-40B4-BE49-F238E27FC236}">
                <a16:creationId xmlns:a16="http://schemas.microsoft.com/office/drawing/2014/main" id="{FCEDCCB7-03B4-4C08-8A03-2D095C2657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49733521"/>
      </p:ext>
    </p:extLst>
  </p:cSld>
  <p:clrMapOvr>
    <a:masterClrMapping/>
  </p:clrMapOvr>
  <mc:AlternateContent xmlns:mc="http://schemas.openxmlformats.org/markup-compatibility/2006" xmlns:p14="http://schemas.microsoft.com/office/powerpoint/2010/main">
    <mc:Choice Requires="p14">
      <p:transition spd="slow" p14:dur="2000" advTm="3190"/>
    </mc:Choice>
    <mc:Fallback xmlns="">
      <p:transition spd="slow" advTm="3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a:extLst>
              <a:ext uri="{FF2B5EF4-FFF2-40B4-BE49-F238E27FC236}">
                <a16:creationId xmlns:a16="http://schemas.microsoft.com/office/drawing/2014/main" id="{A76D310E-648C-4766-BB54-D6B24A5EDE82}"/>
              </a:ext>
            </a:extLst>
          </p:cNvPr>
          <p:cNvGraphicFramePr>
            <a:graphicFrameLocks/>
          </p:cNvGraphicFramePr>
          <p:nvPr/>
        </p:nvGraphicFramePr>
        <p:xfrm>
          <a:off x="688242" y="1896554"/>
          <a:ext cx="5358653" cy="43853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グラフ 22">
            <a:extLst>
              <a:ext uri="{FF2B5EF4-FFF2-40B4-BE49-F238E27FC236}">
                <a16:creationId xmlns:a16="http://schemas.microsoft.com/office/drawing/2014/main" id="{E132ACB3-413D-44BE-AF4F-15C53ECF98DA}"/>
              </a:ext>
            </a:extLst>
          </p:cNvPr>
          <p:cNvGraphicFramePr>
            <a:graphicFrameLocks/>
          </p:cNvGraphicFramePr>
          <p:nvPr/>
        </p:nvGraphicFramePr>
        <p:xfrm>
          <a:off x="6465230" y="1923309"/>
          <a:ext cx="5038528" cy="4331847"/>
        </p:xfrm>
        <a:graphic>
          <a:graphicData uri="http://schemas.openxmlformats.org/drawingml/2006/chart">
            <c:chart xmlns:c="http://schemas.openxmlformats.org/drawingml/2006/chart" xmlns:r="http://schemas.openxmlformats.org/officeDocument/2006/relationships" r:id="rId5"/>
          </a:graphicData>
        </a:graphic>
      </p:graphicFrame>
      <p:sp>
        <p:nvSpPr>
          <p:cNvPr id="5" name="テキスト ボックス 4">
            <a:extLst>
              <a:ext uri="{FF2B5EF4-FFF2-40B4-BE49-F238E27FC236}">
                <a16:creationId xmlns:a16="http://schemas.microsoft.com/office/drawing/2014/main" id="{C4203C57-7D27-4B33-8F93-8DBBDDEF119A}"/>
              </a:ext>
            </a:extLst>
          </p:cNvPr>
          <p:cNvSpPr txBox="1"/>
          <p:nvPr/>
        </p:nvSpPr>
        <p:spPr>
          <a:xfrm>
            <a:off x="2835871" y="244923"/>
            <a:ext cx="7258718" cy="523220"/>
          </a:xfrm>
          <a:prstGeom prst="rect">
            <a:avLst/>
          </a:prstGeom>
          <a:noFill/>
        </p:spPr>
        <p:txBody>
          <a:bodyPr wrap="none" rtlCol="0">
            <a:spAutoFit/>
          </a:bodyPr>
          <a:lstStyle/>
          <a:p>
            <a:r>
              <a:rPr kumimoji="1" lang="ja-JP" altLang="en-US" sz="2800" dirty="0">
                <a:latin typeface="+mn-ea"/>
              </a:rPr>
              <a:t>千葉市事業の特徴：受診医療機関と検査理由</a:t>
            </a:r>
          </a:p>
        </p:txBody>
      </p:sp>
      <p:sp>
        <p:nvSpPr>
          <p:cNvPr id="6" name="テキスト ボックス 5">
            <a:extLst>
              <a:ext uri="{FF2B5EF4-FFF2-40B4-BE49-F238E27FC236}">
                <a16:creationId xmlns:a16="http://schemas.microsoft.com/office/drawing/2014/main" id="{9767D247-D2CA-4129-A1F1-6B121EEDBDA6}"/>
              </a:ext>
            </a:extLst>
          </p:cNvPr>
          <p:cNvSpPr txBox="1"/>
          <p:nvPr/>
        </p:nvSpPr>
        <p:spPr>
          <a:xfrm>
            <a:off x="605884" y="268516"/>
            <a:ext cx="1723549" cy="461665"/>
          </a:xfrm>
          <a:prstGeom prst="rect">
            <a:avLst/>
          </a:prstGeom>
          <a:noFill/>
          <a:ln w="19050">
            <a:solidFill>
              <a:schemeClr val="accent1"/>
            </a:solidFill>
          </a:ln>
        </p:spPr>
        <p:txBody>
          <a:bodyPr wrap="none" rtlCol="0">
            <a:spAutoFit/>
          </a:bodyPr>
          <a:lstStyle/>
          <a:p>
            <a:r>
              <a:rPr lang="ja-JP" altLang="en-US" sz="2400" dirty="0">
                <a:latin typeface="+mn-ea"/>
              </a:rPr>
              <a:t>千葉市事業</a:t>
            </a:r>
            <a:endParaRPr kumimoji="1" lang="ja-JP" altLang="en-US" sz="2400" dirty="0">
              <a:latin typeface="+mn-ea"/>
            </a:endParaRPr>
          </a:p>
        </p:txBody>
      </p:sp>
      <p:sp>
        <p:nvSpPr>
          <p:cNvPr id="8" name="テキスト ボックス 7">
            <a:extLst>
              <a:ext uri="{FF2B5EF4-FFF2-40B4-BE49-F238E27FC236}">
                <a16:creationId xmlns:a16="http://schemas.microsoft.com/office/drawing/2014/main" id="{21D0154B-8821-4CD4-B2C4-7B7C78271B24}"/>
              </a:ext>
            </a:extLst>
          </p:cNvPr>
          <p:cNvSpPr txBox="1"/>
          <p:nvPr/>
        </p:nvSpPr>
        <p:spPr>
          <a:xfrm>
            <a:off x="1423728" y="988087"/>
            <a:ext cx="4134465" cy="523220"/>
          </a:xfrm>
          <a:prstGeom prst="rect">
            <a:avLst/>
          </a:prstGeom>
          <a:noFill/>
        </p:spPr>
        <p:txBody>
          <a:bodyPr wrap="none" rtlCol="0">
            <a:spAutoFit/>
          </a:bodyPr>
          <a:lstStyle/>
          <a:p>
            <a:r>
              <a:rPr kumimoji="1" lang="ja-JP" altLang="en-US" sz="2800" dirty="0">
                <a:latin typeface="+mn-ea"/>
              </a:rPr>
              <a:t>抗体検査の受診医療機関</a:t>
            </a:r>
          </a:p>
        </p:txBody>
      </p:sp>
      <p:sp>
        <p:nvSpPr>
          <p:cNvPr id="16" name="テキスト ボックス 15">
            <a:extLst>
              <a:ext uri="{FF2B5EF4-FFF2-40B4-BE49-F238E27FC236}">
                <a16:creationId xmlns:a16="http://schemas.microsoft.com/office/drawing/2014/main" id="{E59220F7-5EE5-4E35-A150-9C689DBCEB01}"/>
              </a:ext>
            </a:extLst>
          </p:cNvPr>
          <p:cNvSpPr txBox="1"/>
          <p:nvPr/>
        </p:nvSpPr>
        <p:spPr>
          <a:xfrm>
            <a:off x="5329072" y="2801046"/>
            <a:ext cx="2247731" cy="830997"/>
          </a:xfrm>
          <a:prstGeom prst="rect">
            <a:avLst/>
          </a:prstGeom>
          <a:noFill/>
        </p:spPr>
        <p:txBody>
          <a:bodyPr wrap="none" rtlCol="0">
            <a:spAutoFit/>
          </a:bodyPr>
          <a:lstStyle/>
          <a:p>
            <a:r>
              <a:rPr lang="ja-JP" altLang="en-US" sz="2400" b="1" dirty="0">
                <a:latin typeface="+mn-ea"/>
              </a:rPr>
              <a:t>県や他の</a:t>
            </a:r>
            <a:endParaRPr lang="en-US" altLang="ja-JP" sz="2400" b="1" dirty="0">
              <a:latin typeface="+mn-ea"/>
            </a:endParaRPr>
          </a:p>
          <a:p>
            <a:r>
              <a:rPr lang="ja-JP" altLang="en-US" sz="2400" b="1" dirty="0">
                <a:latin typeface="+mn-ea"/>
              </a:rPr>
              <a:t>自治体助成　</a:t>
            </a:r>
            <a:r>
              <a:rPr lang="en-US" altLang="ja-JP" sz="2400" b="1" dirty="0">
                <a:latin typeface="+mn-ea"/>
              </a:rPr>
              <a:t>2%</a:t>
            </a:r>
            <a:endParaRPr kumimoji="1" lang="ja-JP" altLang="en-US" sz="2400" b="1" dirty="0">
              <a:latin typeface="+mn-ea"/>
            </a:endParaRPr>
          </a:p>
        </p:txBody>
      </p:sp>
      <p:sp>
        <p:nvSpPr>
          <p:cNvPr id="18" name="テキスト ボックス 17">
            <a:extLst>
              <a:ext uri="{FF2B5EF4-FFF2-40B4-BE49-F238E27FC236}">
                <a16:creationId xmlns:a16="http://schemas.microsoft.com/office/drawing/2014/main" id="{A9E42FF9-D51E-4D2F-826F-8CC0BB34007A}"/>
              </a:ext>
            </a:extLst>
          </p:cNvPr>
          <p:cNvSpPr txBox="1"/>
          <p:nvPr/>
        </p:nvSpPr>
        <p:spPr>
          <a:xfrm>
            <a:off x="8730953" y="1896554"/>
            <a:ext cx="1107996" cy="830997"/>
          </a:xfrm>
          <a:prstGeom prst="rect">
            <a:avLst/>
          </a:prstGeom>
          <a:noFill/>
        </p:spPr>
        <p:txBody>
          <a:bodyPr wrap="none" rtlCol="0">
            <a:spAutoFit/>
          </a:bodyPr>
          <a:lstStyle/>
          <a:p>
            <a:r>
              <a:rPr kumimoji="1" lang="ja-JP" altLang="en-US" sz="2400" b="1" dirty="0">
                <a:latin typeface="+mn-ea"/>
              </a:rPr>
              <a:t>未記載</a:t>
            </a:r>
            <a:endParaRPr kumimoji="1" lang="en-US" altLang="ja-JP" sz="2400" b="1" dirty="0">
              <a:latin typeface="+mn-ea"/>
            </a:endParaRPr>
          </a:p>
          <a:p>
            <a:r>
              <a:rPr kumimoji="1" lang="en-US" altLang="ja-JP" sz="2400" b="1" dirty="0">
                <a:latin typeface="+mn-ea"/>
              </a:rPr>
              <a:t>0.5%</a:t>
            </a:r>
            <a:endParaRPr kumimoji="1" lang="ja-JP" altLang="en-US" sz="2400" b="1" dirty="0">
              <a:latin typeface="+mn-ea"/>
            </a:endParaRPr>
          </a:p>
        </p:txBody>
      </p:sp>
      <p:sp>
        <p:nvSpPr>
          <p:cNvPr id="19" name="テキスト ボックス 18">
            <a:extLst>
              <a:ext uri="{FF2B5EF4-FFF2-40B4-BE49-F238E27FC236}">
                <a16:creationId xmlns:a16="http://schemas.microsoft.com/office/drawing/2014/main" id="{D4FAB390-BF17-44A7-9B7A-5F95A2F9A911}"/>
              </a:ext>
            </a:extLst>
          </p:cNvPr>
          <p:cNvSpPr txBox="1"/>
          <p:nvPr/>
        </p:nvSpPr>
        <p:spPr>
          <a:xfrm>
            <a:off x="7675211" y="988087"/>
            <a:ext cx="2339102" cy="523220"/>
          </a:xfrm>
          <a:prstGeom prst="rect">
            <a:avLst/>
          </a:prstGeom>
          <a:noFill/>
        </p:spPr>
        <p:txBody>
          <a:bodyPr wrap="none" rtlCol="0">
            <a:spAutoFit/>
          </a:bodyPr>
          <a:lstStyle/>
          <a:p>
            <a:r>
              <a:rPr lang="ja-JP" altLang="en-US" sz="2800" dirty="0">
                <a:latin typeface="+mn-ea"/>
              </a:rPr>
              <a:t>抗体検査理由</a:t>
            </a:r>
            <a:endParaRPr kumimoji="1" lang="ja-JP" altLang="en-US" sz="2800" dirty="0">
              <a:latin typeface="+mn-ea"/>
            </a:endParaRPr>
          </a:p>
        </p:txBody>
      </p:sp>
      <p:sp>
        <p:nvSpPr>
          <p:cNvPr id="20" name="テキスト ボックス 19">
            <a:extLst>
              <a:ext uri="{FF2B5EF4-FFF2-40B4-BE49-F238E27FC236}">
                <a16:creationId xmlns:a16="http://schemas.microsoft.com/office/drawing/2014/main" id="{72326EA7-EE01-4357-8E62-7D18574177B6}"/>
              </a:ext>
            </a:extLst>
          </p:cNvPr>
          <p:cNvSpPr txBox="1"/>
          <p:nvPr/>
        </p:nvSpPr>
        <p:spPr>
          <a:xfrm>
            <a:off x="1422673" y="1427976"/>
            <a:ext cx="3094117" cy="369332"/>
          </a:xfrm>
          <a:prstGeom prst="rect">
            <a:avLst/>
          </a:prstGeom>
          <a:noFill/>
        </p:spPr>
        <p:txBody>
          <a:bodyPr wrap="none" rtlCol="0">
            <a:spAutoFit/>
          </a:bodyPr>
          <a:lstStyle/>
          <a:p>
            <a:r>
              <a:rPr kumimoji="1" lang="ja-JP" altLang="en-US" dirty="0">
                <a:latin typeface="+mn-ea"/>
              </a:rPr>
              <a:t>（抗体検査申込書の集計より）</a:t>
            </a:r>
          </a:p>
        </p:txBody>
      </p:sp>
      <p:sp>
        <p:nvSpPr>
          <p:cNvPr id="21" name="テキスト ボックス 20">
            <a:extLst>
              <a:ext uri="{FF2B5EF4-FFF2-40B4-BE49-F238E27FC236}">
                <a16:creationId xmlns:a16="http://schemas.microsoft.com/office/drawing/2014/main" id="{AC34FFE4-0111-4563-A432-2D46CD20E0A2}"/>
              </a:ext>
            </a:extLst>
          </p:cNvPr>
          <p:cNvSpPr txBox="1"/>
          <p:nvPr/>
        </p:nvSpPr>
        <p:spPr>
          <a:xfrm>
            <a:off x="7675211" y="1402933"/>
            <a:ext cx="3445174" cy="369332"/>
          </a:xfrm>
          <a:prstGeom prst="rect">
            <a:avLst/>
          </a:prstGeom>
          <a:noFill/>
        </p:spPr>
        <p:txBody>
          <a:bodyPr wrap="none" rtlCol="0">
            <a:spAutoFit/>
          </a:bodyPr>
          <a:lstStyle/>
          <a:p>
            <a:r>
              <a:rPr kumimoji="1" lang="ja-JP" altLang="en-US" dirty="0">
                <a:latin typeface="+mn-ea"/>
              </a:rPr>
              <a:t>（ワクチン接種予診票の集計より）</a:t>
            </a:r>
          </a:p>
        </p:txBody>
      </p:sp>
      <p:sp>
        <p:nvSpPr>
          <p:cNvPr id="2" name="楕円 1">
            <a:extLst>
              <a:ext uri="{FF2B5EF4-FFF2-40B4-BE49-F238E27FC236}">
                <a16:creationId xmlns:a16="http://schemas.microsoft.com/office/drawing/2014/main" id="{1E54241A-ADEC-441F-A866-15B055BC0C24}"/>
              </a:ext>
            </a:extLst>
          </p:cNvPr>
          <p:cNvSpPr/>
          <p:nvPr/>
        </p:nvSpPr>
        <p:spPr>
          <a:xfrm>
            <a:off x="7519670" y="4661716"/>
            <a:ext cx="1698225" cy="12639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DD93ABEC-6D12-43E6-AB90-D43CBDD89A99}"/>
              </a:ext>
            </a:extLst>
          </p:cNvPr>
          <p:cNvSpPr/>
          <p:nvPr/>
        </p:nvSpPr>
        <p:spPr>
          <a:xfrm>
            <a:off x="1112934" y="2963681"/>
            <a:ext cx="1698225" cy="12639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オーディオ 3">
            <a:hlinkClick r:id="" action="ppaction://media"/>
            <a:extLst>
              <a:ext uri="{FF2B5EF4-FFF2-40B4-BE49-F238E27FC236}">
                <a16:creationId xmlns:a16="http://schemas.microsoft.com/office/drawing/2014/main" id="{D01DB403-589A-48DF-A618-13A37CEF31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72914429"/>
      </p:ext>
    </p:extLst>
  </p:cSld>
  <p:clrMapOvr>
    <a:masterClrMapping/>
  </p:clrMapOvr>
  <mc:AlternateContent xmlns:mc="http://schemas.openxmlformats.org/markup-compatibility/2006" xmlns:p14="http://schemas.microsoft.com/office/powerpoint/2010/main">
    <mc:Choice Requires="p14">
      <p:transition spd="slow" p14:dur="2000" advTm="15937"/>
    </mc:Choice>
    <mc:Fallback xmlns="">
      <p:transition spd="slow" advTm="15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a:extLst>
              <a:ext uri="{FF2B5EF4-FFF2-40B4-BE49-F238E27FC236}">
                <a16:creationId xmlns:a16="http://schemas.microsoft.com/office/drawing/2014/main" id="{A76D310E-648C-4766-BB54-D6B24A5EDE82}"/>
              </a:ext>
            </a:extLst>
          </p:cNvPr>
          <p:cNvGraphicFramePr>
            <a:graphicFrameLocks/>
          </p:cNvGraphicFramePr>
          <p:nvPr/>
        </p:nvGraphicFramePr>
        <p:xfrm>
          <a:off x="688242" y="1896554"/>
          <a:ext cx="5358653" cy="43853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グラフ 22">
            <a:extLst>
              <a:ext uri="{FF2B5EF4-FFF2-40B4-BE49-F238E27FC236}">
                <a16:creationId xmlns:a16="http://schemas.microsoft.com/office/drawing/2014/main" id="{E132ACB3-413D-44BE-AF4F-15C53ECF98DA}"/>
              </a:ext>
            </a:extLst>
          </p:cNvPr>
          <p:cNvGraphicFramePr>
            <a:graphicFrameLocks/>
          </p:cNvGraphicFramePr>
          <p:nvPr/>
        </p:nvGraphicFramePr>
        <p:xfrm>
          <a:off x="6465230" y="1923309"/>
          <a:ext cx="5038528" cy="4331847"/>
        </p:xfrm>
        <a:graphic>
          <a:graphicData uri="http://schemas.openxmlformats.org/drawingml/2006/chart">
            <c:chart xmlns:c="http://schemas.openxmlformats.org/drawingml/2006/chart" xmlns:r="http://schemas.openxmlformats.org/officeDocument/2006/relationships" r:id="rId5"/>
          </a:graphicData>
        </a:graphic>
      </p:graphicFrame>
      <p:sp>
        <p:nvSpPr>
          <p:cNvPr id="5" name="テキスト ボックス 4">
            <a:extLst>
              <a:ext uri="{FF2B5EF4-FFF2-40B4-BE49-F238E27FC236}">
                <a16:creationId xmlns:a16="http://schemas.microsoft.com/office/drawing/2014/main" id="{C4203C57-7D27-4B33-8F93-8DBBDDEF119A}"/>
              </a:ext>
            </a:extLst>
          </p:cNvPr>
          <p:cNvSpPr txBox="1"/>
          <p:nvPr/>
        </p:nvSpPr>
        <p:spPr>
          <a:xfrm>
            <a:off x="2835871" y="244923"/>
            <a:ext cx="7258718" cy="523220"/>
          </a:xfrm>
          <a:prstGeom prst="rect">
            <a:avLst/>
          </a:prstGeom>
          <a:noFill/>
        </p:spPr>
        <p:txBody>
          <a:bodyPr wrap="none" rtlCol="0">
            <a:spAutoFit/>
          </a:bodyPr>
          <a:lstStyle/>
          <a:p>
            <a:r>
              <a:rPr kumimoji="1" lang="ja-JP" altLang="en-US" sz="2800" dirty="0">
                <a:latin typeface="+mn-ea"/>
              </a:rPr>
              <a:t>千葉市事業の特徴：受診医療機関と検査理由</a:t>
            </a:r>
          </a:p>
        </p:txBody>
      </p:sp>
      <p:sp>
        <p:nvSpPr>
          <p:cNvPr id="6" name="テキスト ボックス 5">
            <a:extLst>
              <a:ext uri="{FF2B5EF4-FFF2-40B4-BE49-F238E27FC236}">
                <a16:creationId xmlns:a16="http://schemas.microsoft.com/office/drawing/2014/main" id="{9767D247-D2CA-4129-A1F1-6B121EEDBDA6}"/>
              </a:ext>
            </a:extLst>
          </p:cNvPr>
          <p:cNvSpPr txBox="1"/>
          <p:nvPr/>
        </p:nvSpPr>
        <p:spPr>
          <a:xfrm>
            <a:off x="605884" y="268516"/>
            <a:ext cx="1723549" cy="461665"/>
          </a:xfrm>
          <a:prstGeom prst="rect">
            <a:avLst/>
          </a:prstGeom>
          <a:noFill/>
          <a:ln w="19050">
            <a:solidFill>
              <a:schemeClr val="accent1"/>
            </a:solidFill>
          </a:ln>
        </p:spPr>
        <p:txBody>
          <a:bodyPr wrap="none" rtlCol="0">
            <a:spAutoFit/>
          </a:bodyPr>
          <a:lstStyle/>
          <a:p>
            <a:r>
              <a:rPr lang="ja-JP" altLang="en-US" sz="2400" dirty="0">
                <a:latin typeface="+mn-ea"/>
              </a:rPr>
              <a:t>千葉市事業</a:t>
            </a:r>
            <a:endParaRPr kumimoji="1" lang="ja-JP" altLang="en-US" sz="2400" dirty="0">
              <a:latin typeface="+mn-ea"/>
            </a:endParaRPr>
          </a:p>
        </p:txBody>
      </p:sp>
      <p:sp>
        <p:nvSpPr>
          <p:cNvPr id="8" name="テキスト ボックス 7">
            <a:extLst>
              <a:ext uri="{FF2B5EF4-FFF2-40B4-BE49-F238E27FC236}">
                <a16:creationId xmlns:a16="http://schemas.microsoft.com/office/drawing/2014/main" id="{21D0154B-8821-4CD4-B2C4-7B7C78271B24}"/>
              </a:ext>
            </a:extLst>
          </p:cNvPr>
          <p:cNvSpPr txBox="1"/>
          <p:nvPr/>
        </p:nvSpPr>
        <p:spPr>
          <a:xfrm>
            <a:off x="1423728" y="988087"/>
            <a:ext cx="4134465" cy="523220"/>
          </a:xfrm>
          <a:prstGeom prst="rect">
            <a:avLst/>
          </a:prstGeom>
          <a:noFill/>
        </p:spPr>
        <p:txBody>
          <a:bodyPr wrap="none" rtlCol="0">
            <a:spAutoFit/>
          </a:bodyPr>
          <a:lstStyle/>
          <a:p>
            <a:r>
              <a:rPr kumimoji="1" lang="ja-JP" altLang="en-US" sz="2800" dirty="0">
                <a:latin typeface="+mn-ea"/>
              </a:rPr>
              <a:t>抗体検査の受診医療機関</a:t>
            </a:r>
          </a:p>
        </p:txBody>
      </p:sp>
      <p:sp>
        <p:nvSpPr>
          <p:cNvPr id="16" name="テキスト ボックス 15">
            <a:extLst>
              <a:ext uri="{FF2B5EF4-FFF2-40B4-BE49-F238E27FC236}">
                <a16:creationId xmlns:a16="http://schemas.microsoft.com/office/drawing/2014/main" id="{E59220F7-5EE5-4E35-A150-9C689DBCEB01}"/>
              </a:ext>
            </a:extLst>
          </p:cNvPr>
          <p:cNvSpPr txBox="1"/>
          <p:nvPr/>
        </p:nvSpPr>
        <p:spPr>
          <a:xfrm>
            <a:off x="5329072" y="2801046"/>
            <a:ext cx="2247731" cy="830997"/>
          </a:xfrm>
          <a:prstGeom prst="rect">
            <a:avLst/>
          </a:prstGeom>
          <a:noFill/>
        </p:spPr>
        <p:txBody>
          <a:bodyPr wrap="none" rtlCol="0">
            <a:spAutoFit/>
          </a:bodyPr>
          <a:lstStyle/>
          <a:p>
            <a:r>
              <a:rPr lang="ja-JP" altLang="en-US" sz="2400" b="1" dirty="0">
                <a:latin typeface="+mn-ea"/>
              </a:rPr>
              <a:t>県や他の</a:t>
            </a:r>
            <a:endParaRPr lang="en-US" altLang="ja-JP" sz="2400" b="1" dirty="0">
              <a:latin typeface="+mn-ea"/>
            </a:endParaRPr>
          </a:p>
          <a:p>
            <a:r>
              <a:rPr lang="ja-JP" altLang="en-US" sz="2400" b="1" dirty="0">
                <a:latin typeface="+mn-ea"/>
              </a:rPr>
              <a:t>自治体助成　</a:t>
            </a:r>
            <a:r>
              <a:rPr lang="en-US" altLang="ja-JP" sz="2400" b="1" dirty="0">
                <a:latin typeface="+mn-ea"/>
              </a:rPr>
              <a:t>2%</a:t>
            </a:r>
            <a:endParaRPr kumimoji="1" lang="ja-JP" altLang="en-US" sz="2400" b="1" dirty="0">
              <a:latin typeface="+mn-ea"/>
            </a:endParaRPr>
          </a:p>
        </p:txBody>
      </p:sp>
      <p:sp>
        <p:nvSpPr>
          <p:cNvPr id="18" name="テキスト ボックス 17">
            <a:extLst>
              <a:ext uri="{FF2B5EF4-FFF2-40B4-BE49-F238E27FC236}">
                <a16:creationId xmlns:a16="http://schemas.microsoft.com/office/drawing/2014/main" id="{A9E42FF9-D51E-4D2F-826F-8CC0BB34007A}"/>
              </a:ext>
            </a:extLst>
          </p:cNvPr>
          <p:cNvSpPr txBox="1"/>
          <p:nvPr/>
        </p:nvSpPr>
        <p:spPr>
          <a:xfrm>
            <a:off x="8730953" y="1896554"/>
            <a:ext cx="1107996" cy="830997"/>
          </a:xfrm>
          <a:prstGeom prst="rect">
            <a:avLst/>
          </a:prstGeom>
          <a:noFill/>
        </p:spPr>
        <p:txBody>
          <a:bodyPr wrap="none" rtlCol="0">
            <a:spAutoFit/>
          </a:bodyPr>
          <a:lstStyle/>
          <a:p>
            <a:r>
              <a:rPr kumimoji="1" lang="ja-JP" altLang="en-US" sz="2400" b="1" dirty="0">
                <a:latin typeface="+mn-ea"/>
              </a:rPr>
              <a:t>未記載</a:t>
            </a:r>
            <a:endParaRPr kumimoji="1" lang="en-US" altLang="ja-JP" sz="2400" b="1" dirty="0">
              <a:latin typeface="+mn-ea"/>
            </a:endParaRPr>
          </a:p>
          <a:p>
            <a:r>
              <a:rPr kumimoji="1" lang="en-US" altLang="ja-JP" sz="2400" b="1" dirty="0">
                <a:latin typeface="+mn-ea"/>
              </a:rPr>
              <a:t>0.5%</a:t>
            </a:r>
            <a:endParaRPr kumimoji="1" lang="ja-JP" altLang="en-US" sz="2400" b="1" dirty="0">
              <a:latin typeface="+mn-ea"/>
            </a:endParaRPr>
          </a:p>
        </p:txBody>
      </p:sp>
      <p:sp>
        <p:nvSpPr>
          <p:cNvPr id="19" name="テキスト ボックス 18">
            <a:extLst>
              <a:ext uri="{FF2B5EF4-FFF2-40B4-BE49-F238E27FC236}">
                <a16:creationId xmlns:a16="http://schemas.microsoft.com/office/drawing/2014/main" id="{D4FAB390-BF17-44A7-9B7A-5F95A2F9A911}"/>
              </a:ext>
            </a:extLst>
          </p:cNvPr>
          <p:cNvSpPr txBox="1"/>
          <p:nvPr/>
        </p:nvSpPr>
        <p:spPr>
          <a:xfrm>
            <a:off x="7675211" y="988087"/>
            <a:ext cx="2339102" cy="523220"/>
          </a:xfrm>
          <a:prstGeom prst="rect">
            <a:avLst/>
          </a:prstGeom>
          <a:noFill/>
        </p:spPr>
        <p:txBody>
          <a:bodyPr wrap="none" rtlCol="0">
            <a:spAutoFit/>
          </a:bodyPr>
          <a:lstStyle/>
          <a:p>
            <a:r>
              <a:rPr lang="ja-JP" altLang="en-US" sz="2800" dirty="0">
                <a:latin typeface="+mn-ea"/>
              </a:rPr>
              <a:t>抗体検査理由</a:t>
            </a:r>
            <a:endParaRPr kumimoji="1" lang="ja-JP" altLang="en-US" sz="2800" dirty="0">
              <a:latin typeface="+mn-ea"/>
            </a:endParaRPr>
          </a:p>
        </p:txBody>
      </p:sp>
      <p:sp>
        <p:nvSpPr>
          <p:cNvPr id="20" name="テキスト ボックス 19">
            <a:extLst>
              <a:ext uri="{FF2B5EF4-FFF2-40B4-BE49-F238E27FC236}">
                <a16:creationId xmlns:a16="http://schemas.microsoft.com/office/drawing/2014/main" id="{72326EA7-EE01-4357-8E62-7D18574177B6}"/>
              </a:ext>
            </a:extLst>
          </p:cNvPr>
          <p:cNvSpPr txBox="1"/>
          <p:nvPr/>
        </p:nvSpPr>
        <p:spPr>
          <a:xfrm>
            <a:off x="1422673" y="1427976"/>
            <a:ext cx="3094117" cy="369332"/>
          </a:xfrm>
          <a:prstGeom prst="rect">
            <a:avLst/>
          </a:prstGeom>
          <a:noFill/>
        </p:spPr>
        <p:txBody>
          <a:bodyPr wrap="none" rtlCol="0">
            <a:spAutoFit/>
          </a:bodyPr>
          <a:lstStyle/>
          <a:p>
            <a:r>
              <a:rPr kumimoji="1" lang="ja-JP" altLang="en-US" dirty="0">
                <a:latin typeface="+mn-ea"/>
              </a:rPr>
              <a:t>（抗体検査申込書の集計より）</a:t>
            </a:r>
          </a:p>
        </p:txBody>
      </p:sp>
      <p:sp>
        <p:nvSpPr>
          <p:cNvPr id="21" name="テキスト ボックス 20">
            <a:extLst>
              <a:ext uri="{FF2B5EF4-FFF2-40B4-BE49-F238E27FC236}">
                <a16:creationId xmlns:a16="http://schemas.microsoft.com/office/drawing/2014/main" id="{AC34FFE4-0111-4563-A432-2D46CD20E0A2}"/>
              </a:ext>
            </a:extLst>
          </p:cNvPr>
          <p:cNvSpPr txBox="1"/>
          <p:nvPr/>
        </p:nvSpPr>
        <p:spPr>
          <a:xfrm>
            <a:off x="7675211" y="1402933"/>
            <a:ext cx="3445174" cy="369332"/>
          </a:xfrm>
          <a:prstGeom prst="rect">
            <a:avLst/>
          </a:prstGeom>
          <a:noFill/>
        </p:spPr>
        <p:txBody>
          <a:bodyPr wrap="none" rtlCol="0">
            <a:spAutoFit/>
          </a:bodyPr>
          <a:lstStyle/>
          <a:p>
            <a:r>
              <a:rPr kumimoji="1" lang="ja-JP" altLang="en-US" dirty="0">
                <a:latin typeface="+mn-ea"/>
              </a:rPr>
              <a:t>（ワクチン接種予診票の集計より）</a:t>
            </a:r>
          </a:p>
        </p:txBody>
      </p:sp>
      <p:sp>
        <p:nvSpPr>
          <p:cNvPr id="2" name="楕円 1">
            <a:extLst>
              <a:ext uri="{FF2B5EF4-FFF2-40B4-BE49-F238E27FC236}">
                <a16:creationId xmlns:a16="http://schemas.microsoft.com/office/drawing/2014/main" id="{1E54241A-ADEC-441F-A866-15B055BC0C24}"/>
              </a:ext>
            </a:extLst>
          </p:cNvPr>
          <p:cNvSpPr/>
          <p:nvPr/>
        </p:nvSpPr>
        <p:spPr>
          <a:xfrm>
            <a:off x="7519670" y="4661716"/>
            <a:ext cx="1698225" cy="12639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DD93ABEC-6D12-43E6-AB90-D43CBDD89A99}"/>
              </a:ext>
            </a:extLst>
          </p:cNvPr>
          <p:cNvSpPr/>
          <p:nvPr/>
        </p:nvSpPr>
        <p:spPr>
          <a:xfrm>
            <a:off x="1112934" y="2963681"/>
            <a:ext cx="1698225" cy="12639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065F0F2-6543-45CC-A1A4-355AC21A490C}"/>
              </a:ext>
            </a:extLst>
          </p:cNvPr>
          <p:cNvSpPr txBox="1"/>
          <p:nvPr/>
        </p:nvSpPr>
        <p:spPr>
          <a:xfrm>
            <a:off x="771465" y="6214561"/>
            <a:ext cx="10649069" cy="523220"/>
          </a:xfrm>
          <a:prstGeom prst="rect">
            <a:avLst/>
          </a:prstGeom>
          <a:solidFill>
            <a:schemeClr val="bg1"/>
          </a:solidFill>
          <a:ln>
            <a:noFill/>
          </a:ln>
        </p:spPr>
        <p:txBody>
          <a:bodyPr wrap="none" rtlCol="0">
            <a:spAutoFit/>
          </a:bodyPr>
          <a:lstStyle/>
          <a:p>
            <a:pPr algn="ctr"/>
            <a:r>
              <a:rPr kumimoji="1" lang="ja-JP" altLang="en-US" sz="2800" dirty="0"/>
              <a:t>千葉市事業：妊娠・出産に関連して子育て世代女性に一定の効果あり</a:t>
            </a:r>
          </a:p>
        </p:txBody>
      </p:sp>
      <p:sp>
        <p:nvSpPr>
          <p:cNvPr id="15" name="矢印: 下 14">
            <a:extLst>
              <a:ext uri="{FF2B5EF4-FFF2-40B4-BE49-F238E27FC236}">
                <a16:creationId xmlns:a16="http://schemas.microsoft.com/office/drawing/2014/main" id="{A6722775-6D74-416D-A66E-0912BA52D2F0}"/>
              </a:ext>
            </a:extLst>
          </p:cNvPr>
          <p:cNvSpPr/>
          <p:nvPr/>
        </p:nvSpPr>
        <p:spPr>
          <a:xfrm rot="16200000">
            <a:off x="406020" y="6278227"/>
            <a:ext cx="481221" cy="39361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a:extLst>
              <a:ext uri="{FF2B5EF4-FFF2-40B4-BE49-F238E27FC236}">
                <a16:creationId xmlns:a16="http://schemas.microsoft.com/office/drawing/2014/main" id="{7367C97B-CD85-4D3F-BD47-41E24FC275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10578322"/>
      </p:ext>
    </p:extLst>
  </p:cSld>
  <p:clrMapOvr>
    <a:masterClrMapping/>
  </p:clrMapOvr>
  <mc:AlternateContent xmlns:mc="http://schemas.openxmlformats.org/markup-compatibility/2006" xmlns:p14="http://schemas.microsoft.com/office/powerpoint/2010/main">
    <mc:Choice Requires="p14">
      <p:transition spd="slow" p14:dur="2000" advTm="9901"/>
    </mc:Choice>
    <mc:Fallback xmlns="">
      <p:transition spd="slow" advTm="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35499" y="397660"/>
            <a:ext cx="4193777" cy="523220"/>
          </a:xfrm>
          <a:prstGeom prst="rect">
            <a:avLst/>
          </a:prstGeom>
          <a:noFill/>
        </p:spPr>
        <p:txBody>
          <a:bodyPr wrap="none" rtlCol="0">
            <a:spAutoFit/>
          </a:bodyPr>
          <a:lstStyle/>
          <a:p>
            <a:r>
              <a:rPr lang="ja-JP" altLang="en-US" sz="2800" dirty="0"/>
              <a:t>性別・世代別　抗体陰性率</a:t>
            </a:r>
          </a:p>
        </p:txBody>
      </p:sp>
      <p:sp>
        <p:nvSpPr>
          <p:cNvPr id="18" name="テキスト ボックス 17"/>
          <p:cNvSpPr txBox="1"/>
          <p:nvPr/>
        </p:nvSpPr>
        <p:spPr>
          <a:xfrm>
            <a:off x="439278" y="195457"/>
            <a:ext cx="1107996" cy="461665"/>
          </a:xfrm>
          <a:prstGeom prst="rect">
            <a:avLst/>
          </a:prstGeom>
          <a:noFill/>
          <a:ln w="19050">
            <a:solidFill>
              <a:schemeClr val="accent6"/>
            </a:solidFill>
          </a:ln>
        </p:spPr>
        <p:txBody>
          <a:bodyPr wrap="none" rtlCol="0">
            <a:spAutoFit/>
          </a:bodyPr>
          <a:lstStyle/>
          <a:p>
            <a:r>
              <a:rPr lang="ja-JP" altLang="en-US" sz="2400" dirty="0"/>
              <a:t>国事業</a:t>
            </a:r>
          </a:p>
        </p:txBody>
      </p:sp>
      <p:sp>
        <p:nvSpPr>
          <p:cNvPr id="19" name="テキスト ボックス 18"/>
          <p:cNvSpPr txBox="1"/>
          <p:nvPr/>
        </p:nvSpPr>
        <p:spPr>
          <a:xfrm>
            <a:off x="1747762" y="195457"/>
            <a:ext cx="1723549" cy="461665"/>
          </a:xfrm>
          <a:prstGeom prst="rect">
            <a:avLst/>
          </a:prstGeom>
          <a:noFill/>
          <a:ln w="19050">
            <a:solidFill>
              <a:schemeClr val="accent1"/>
            </a:solidFill>
          </a:ln>
        </p:spPr>
        <p:txBody>
          <a:bodyPr wrap="none" rtlCol="0">
            <a:spAutoFit/>
          </a:bodyPr>
          <a:lstStyle/>
          <a:p>
            <a:r>
              <a:rPr lang="ja-JP" altLang="en-US" sz="2400" dirty="0"/>
              <a:t>千葉市事業</a:t>
            </a:r>
          </a:p>
        </p:txBody>
      </p:sp>
      <p:graphicFrame>
        <p:nvGraphicFramePr>
          <p:cNvPr id="20" name="グラフ 19">
            <a:extLst>
              <a:ext uri="{FF2B5EF4-FFF2-40B4-BE49-F238E27FC236}">
                <a16:creationId xmlns:a16="http://schemas.microsoft.com/office/drawing/2014/main" id="{169FE7F9-E65F-4F95-B692-D036BAA21C68}"/>
              </a:ext>
            </a:extLst>
          </p:cNvPr>
          <p:cNvGraphicFramePr>
            <a:graphicFrameLocks/>
          </p:cNvGraphicFramePr>
          <p:nvPr/>
        </p:nvGraphicFramePr>
        <p:xfrm>
          <a:off x="177998" y="905222"/>
          <a:ext cx="11673576" cy="5269948"/>
        </p:xfrm>
        <a:graphic>
          <a:graphicData uri="http://schemas.openxmlformats.org/drawingml/2006/chart">
            <c:chart xmlns:c="http://schemas.openxmlformats.org/drawingml/2006/chart" xmlns:r="http://schemas.openxmlformats.org/officeDocument/2006/relationships" r:id="rId5"/>
          </a:graphicData>
        </a:graphic>
      </p:graphicFrame>
      <p:sp>
        <p:nvSpPr>
          <p:cNvPr id="4" name="正方形/長方形 3">
            <a:extLst>
              <a:ext uri="{FF2B5EF4-FFF2-40B4-BE49-F238E27FC236}">
                <a16:creationId xmlns:a16="http://schemas.microsoft.com/office/drawing/2014/main" id="{96613139-D84C-4CCD-9AB8-8A330FC217A6}"/>
              </a:ext>
            </a:extLst>
          </p:cNvPr>
          <p:cNvSpPr/>
          <p:nvPr/>
        </p:nvSpPr>
        <p:spPr>
          <a:xfrm>
            <a:off x="4945823" y="1216405"/>
            <a:ext cx="6570633" cy="97602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4945823" y="1216406"/>
            <a:ext cx="6923314" cy="929684"/>
            <a:chOff x="2628112" y="1602136"/>
            <a:chExt cx="5820000" cy="884501"/>
          </a:xfrm>
        </p:grpSpPr>
        <p:sp>
          <p:nvSpPr>
            <p:cNvPr id="21" name="テキスト ボックス 20"/>
            <p:cNvSpPr txBox="1"/>
            <p:nvPr/>
          </p:nvSpPr>
          <p:spPr>
            <a:xfrm>
              <a:off x="2628112" y="1602136"/>
              <a:ext cx="5820000" cy="884501"/>
            </a:xfrm>
            <a:prstGeom prst="rect">
              <a:avLst/>
            </a:prstGeom>
            <a:noFill/>
            <a:ln w="12700">
              <a:noFill/>
            </a:ln>
          </p:spPr>
          <p:txBody>
            <a:bodyPr wrap="square" rtlCol="0">
              <a:spAutoFit/>
            </a:bodyPr>
            <a:lstStyle/>
            <a:p>
              <a:pPr defTabSz="180000"/>
              <a:r>
                <a:rPr lang="ja-JP" altLang="en-US" sz="2000" dirty="0"/>
                <a:t>　　　　千葉市基準</a:t>
              </a:r>
              <a:r>
                <a:rPr lang="en-US" altLang="ja-JP" sz="2000" dirty="0"/>
                <a:t>				</a:t>
              </a:r>
              <a:r>
                <a:rPr lang="ja-JP" altLang="en-US" sz="2000" dirty="0"/>
                <a:t>：</a:t>
              </a:r>
              <a:r>
                <a:rPr lang="en-US" altLang="ja-JP" sz="2000" dirty="0"/>
                <a:t>HI</a:t>
              </a:r>
              <a:r>
                <a:rPr lang="ja-JP" altLang="en-US" sz="2000" dirty="0"/>
                <a:t>法≦</a:t>
              </a:r>
              <a:r>
                <a:rPr lang="en-US" altLang="ja-JP" sz="2000" dirty="0"/>
                <a:t>16</a:t>
              </a:r>
              <a:r>
                <a:rPr lang="ja-JP" altLang="en-US" sz="2000" dirty="0"/>
                <a:t>倍</a:t>
              </a:r>
              <a:r>
                <a:rPr lang="en-US" altLang="ja-JP" sz="2000" dirty="0"/>
                <a:t> 	EIA</a:t>
              </a:r>
              <a:r>
                <a:rPr lang="ja-JP" altLang="en-US" sz="2000" dirty="0"/>
                <a:t>法（</a:t>
              </a:r>
              <a:r>
                <a:rPr lang="en-US" altLang="ja-JP" sz="2000" dirty="0"/>
                <a:t>EIA</a:t>
              </a:r>
              <a:r>
                <a:rPr lang="ja-JP" altLang="en-US" sz="2000" dirty="0"/>
                <a:t>価）≦</a:t>
              </a:r>
              <a:r>
                <a:rPr lang="en-US" altLang="ja-JP" sz="2000" dirty="0"/>
                <a:t>8.0</a:t>
              </a:r>
            </a:p>
            <a:p>
              <a:pPr defTabSz="180000"/>
              <a:r>
                <a:rPr lang="ja-JP" altLang="en-US" sz="2000" dirty="0"/>
                <a:t>　　　　国基準</a:t>
              </a:r>
              <a:r>
                <a:rPr lang="en-US" altLang="ja-JP" sz="2000" dirty="0"/>
                <a:t>							</a:t>
              </a:r>
              <a:r>
                <a:rPr lang="ja-JP" altLang="en-US" sz="2000" dirty="0"/>
                <a:t>：</a:t>
              </a:r>
              <a:r>
                <a:rPr lang="en-US" altLang="ja-JP" sz="2000" dirty="0"/>
                <a:t>HI</a:t>
              </a:r>
              <a:r>
                <a:rPr lang="ja-JP" altLang="en-US" sz="2000" dirty="0"/>
                <a:t>法≦</a:t>
              </a:r>
              <a:r>
                <a:rPr lang="en-US" altLang="ja-JP" sz="2000" dirty="0"/>
                <a:t>8</a:t>
              </a:r>
              <a:r>
                <a:rPr lang="ja-JP" altLang="en-US" sz="2000" dirty="0"/>
                <a:t>倍　</a:t>
              </a:r>
              <a:r>
                <a:rPr lang="en-US" altLang="ja-JP" sz="2000" dirty="0"/>
                <a:t>	EIA</a:t>
              </a:r>
              <a:r>
                <a:rPr lang="ja-JP" altLang="en-US" sz="2000" dirty="0"/>
                <a:t>法（</a:t>
              </a:r>
              <a:r>
                <a:rPr lang="en-US" altLang="ja-JP" sz="2000" dirty="0"/>
                <a:t>EIA</a:t>
              </a:r>
              <a:r>
                <a:rPr lang="ja-JP" altLang="en-US" sz="2000" dirty="0"/>
                <a:t>価）≦</a:t>
              </a:r>
              <a:r>
                <a:rPr lang="en-US" altLang="ja-JP" sz="2000" dirty="0"/>
                <a:t>6.0</a:t>
              </a:r>
              <a:endParaRPr lang="ja-JP" altLang="en-US" sz="2000" dirty="0"/>
            </a:p>
            <a:p>
              <a:pPr defTabSz="180000"/>
              <a:r>
                <a:rPr lang="ja-JP" altLang="en-US" sz="2000" dirty="0"/>
                <a:t>　　　　キット陰性基準</a:t>
              </a:r>
              <a:r>
                <a:rPr lang="en-US" altLang="ja-JP" sz="2000" dirty="0"/>
                <a:t>		</a:t>
              </a:r>
              <a:r>
                <a:rPr lang="ja-JP" altLang="en-US" sz="2000" dirty="0"/>
                <a:t>：</a:t>
              </a:r>
              <a:r>
                <a:rPr lang="en-US" altLang="ja-JP" sz="2000" dirty="0"/>
                <a:t>HI</a:t>
              </a:r>
              <a:r>
                <a:rPr lang="ja-JP" altLang="en-US" sz="2000" dirty="0"/>
                <a:t>法＜</a:t>
              </a:r>
              <a:r>
                <a:rPr lang="en-US" altLang="ja-JP" sz="2000" dirty="0"/>
                <a:t>8</a:t>
              </a:r>
              <a:r>
                <a:rPr lang="ja-JP" altLang="en-US" sz="2000" dirty="0"/>
                <a:t>倍</a:t>
              </a:r>
              <a:r>
                <a:rPr lang="en-US" altLang="ja-JP" sz="2000" dirty="0"/>
                <a:t>		EIA</a:t>
              </a:r>
              <a:r>
                <a:rPr lang="ja-JP" altLang="en-US" sz="2000" dirty="0"/>
                <a:t>法（</a:t>
              </a:r>
              <a:r>
                <a:rPr lang="en-US" altLang="ja-JP" sz="2000" dirty="0"/>
                <a:t>EIA</a:t>
              </a:r>
              <a:r>
                <a:rPr lang="ja-JP" altLang="en-US" sz="2000" dirty="0"/>
                <a:t>価）＜</a:t>
              </a:r>
              <a:r>
                <a:rPr lang="en-US" altLang="ja-JP" sz="2000" dirty="0"/>
                <a:t>2.0</a:t>
              </a:r>
              <a:endParaRPr lang="ja-JP" altLang="en-US" sz="2000" dirty="0"/>
            </a:p>
          </p:txBody>
        </p:sp>
        <p:grpSp>
          <p:nvGrpSpPr>
            <p:cNvPr id="24" name="グループ化 23"/>
            <p:cNvGrpSpPr/>
            <p:nvPr/>
          </p:nvGrpSpPr>
          <p:grpSpPr>
            <a:xfrm>
              <a:off x="2739324" y="1670313"/>
              <a:ext cx="490608" cy="222984"/>
              <a:chOff x="8243695" y="330244"/>
              <a:chExt cx="490608" cy="222984"/>
            </a:xfrm>
          </p:grpSpPr>
          <p:sp>
            <p:nvSpPr>
              <p:cNvPr id="33" name="正方形/長方形 32"/>
              <p:cNvSpPr/>
              <p:nvPr/>
            </p:nvSpPr>
            <p:spPr>
              <a:xfrm>
                <a:off x="8243695" y="337185"/>
                <a:ext cx="227464" cy="216043"/>
              </a:xfrm>
              <a:prstGeom prst="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33"/>
              <p:cNvSpPr/>
              <p:nvPr/>
            </p:nvSpPr>
            <p:spPr>
              <a:xfrm>
                <a:off x="8506839" y="330244"/>
                <a:ext cx="227464" cy="216043"/>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7" name="正方形/長方形 26"/>
            <p:cNvSpPr/>
            <p:nvPr/>
          </p:nvSpPr>
          <p:spPr>
            <a:xfrm>
              <a:off x="2734069" y="1955779"/>
              <a:ext cx="227464" cy="216043"/>
            </a:xfrm>
            <a:prstGeom prst="rect">
              <a:avLst/>
            </a:prstGeom>
            <a:pattFill prst="wdDnDiag">
              <a:fgClr>
                <a:schemeClr val="accent1"/>
              </a:fgClr>
              <a:bgClr>
                <a:schemeClr val="bg1"/>
              </a:bgClr>
            </a:patt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28"/>
            <p:cNvSpPr/>
            <p:nvPr/>
          </p:nvSpPr>
          <p:spPr>
            <a:xfrm>
              <a:off x="2997213" y="1948838"/>
              <a:ext cx="227464" cy="216043"/>
            </a:xfrm>
            <a:prstGeom prst="rect">
              <a:avLst/>
            </a:prstGeom>
            <a:pattFill prst="wdDnDiag">
              <a:fgClr>
                <a:schemeClr val="accent2"/>
              </a:fgClr>
              <a:bgClr>
                <a:schemeClr val="bg1"/>
              </a:bgClr>
            </a:patt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0" name="グループ化 29"/>
            <p:cNvGrpSpPr/>
            <p:nvPr/>
          </p:nvGrpSpPr>
          <p:grpSpPr>
            <a:xfrm>
              <a:off x="2734069" y="2234304"/>
              <a:ext cx="509465" cy="216043"/>
              <a:chOff x="7226038" y="372737"/>
              <a:chExt cx="509465" cy="216043"/>
            </a:xfrm>
          </p:grpSpPr>
          <p:sp>
            <p:nvSpPr>
              <p:cNvPr id="31" name="正方形/長方形 30"/>
              <p:cNvSpPr/>
              <p:nvPr/>
            </p:nvSpPr>
            <p:spPr>
              <a:xfrm>
                <a:off x="7226038" y="372737"/>
                <a:ext cx="227464" cy="216043"/>
              </a:xfrm>
              <a:prstGeom prst="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正方形/長方形 31"/>
              <p:cNvSpPr/>
              <p:nvPr/>
            </p:nvSpPr>
            <p:spPr>
              <a:xfrm>
                <a:off x="7508039" y="372737"/>
                <a:ext cx="227464" cy="216043"/>
              </a:xfrm>
              <a:prstGeom prst="rect">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sp>
        <p:nvSpPr>
          <p:cNvPr id="22" name="テキスト ボックス 21">
            <a:extLst>
              <a:ext uri="{FF2B5EF4-FFF2-40B4-BE49-F238E27FC236}">
                <a16:creationId xmlns:a16="http://schemas.microsoft.com/office/drawing/2014/main" id="{B11A7BB6-230A-466E-B935-535A2BED6AB4}"/>
              </a:ext>
            </a:extLst>
          </p:cNvPr>
          <p:cNvSpPr txBox="1"/>
          <p:nvPr/>
        </p:nvSpPr>
        <p:spPr>
          <a:xfrm>
            <a:off x="413802" y="720555"/>
            <a:ext cx="543739" cy="369332"/>
          </a:xfrm>
          <a:prstGeom prst="rect">
            <a:avLst/>
          </a:prstGeom>
          <a:noFill/>
        </p:spPr>
        <p:txBody>
          <a:bodyPr wrap="none" rtlCol="0">
            <a:spAutoFit/>
          </a:bodyPr>
          <a:lstStyle/>
          <a:p>
            <a:r>
              <a:rPr kumimoji="1" lang="en-US" altLang="ja-JP" b="1" dirty="0"/>
              <a:t>(%)</a:t>
            </a:r>
            <a:endParaRPr kumimoji="1" lang="ja-JP" altLang="en-US" b="1" dirty="0"/>
          </a:p>
        </p:txBody>
      </p:sp>
      <p:pic>
        <p:nvPicPr>
          <p:cNvPr id="9" name="オーディオ 8">
            <a:hlinkClick r:id="" action="ppaction://media"/>
            <a:extLst>
              <a:ext uri="{FF2B5EF4-FFF2-40B4-BE49-F238E27FC236}">
                <a16:creationId xmlns:a16="http://schemas.microsoft.com/office/drawing/2014/main" id="{FF72B88A-BE7F-49F0-993F-015F527276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2771719"/>
      </p:ext>
    </p:extLst>
  </p:cSld>
  <p:clrMapOvr>
    <a:masterClrMapping/>
  </p:clrMapOvr>
  <mc:AlternateContent xmlns:mc="http://schemas.openxmlformats.org/markup-compatibility/2006" xmlns:p14="http://schemas.microsoft.com/office/powerpoint/2010/main">
    <mc:Choice Requires="p14">
      <p:transition spd="slow" p14:dur="2000" advTm="18074"/>
    </mc:Choice>
    <mc:Fallback xmlns="">
      <p:transition spd="slow" advTm="18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35499" y="397660"/>
            <a:ext cx="4193777" cy="523220"/>
          </a:xfrm>
          <a:prstGeom prst="rect">
            <a:avLst/>
          </a:prstGeom>
          <a:noFill/>
        </p:spPr>
        <p:txBody>
          <a:bodyPr wrap="none" rtlCol="0">
            <a:spAutoFit/>
          </a:bodyPr>
          <a:lstStyle/>
          <a:p>
            <a:r>
              <a:rPr lang="ja-JP" altLang="en-US" sz="2800" dirty="0"/>
              <a:t>性別・世代別　抗体陰性率</a:t>
            </a:r>
          </a:p>
        </p:txBody>
      </p:sp>
      <p:sp>
        <p:nvSpPr>
          <p:cNvPr id="18" name="テキスト ボックス 17"/>
          <p:cNvSpPr txBox="1"/>
          <p:nvPr/>
        </p:nvSpPr>
        <p:spPr>
          <a:xfrm>
            <a:off x="439278" y="195457"/>
            <a:ext cx="1107996" cy="461665"/>
          </a:xfrm>
          <a:prstGeom prst="rect">
            <a:avLst/>
          </a:prstGeom>
          <a:noFill/>
          <a:ln w="19050">
            <a:solidFill>
              <a:schemeClr val="accent6"/>
            </a:solidFill>
          </a:ln>
        </p:spPr>
        <p:txBody>
          <a:bodyPr wrap="none" rtlCol="0">
            <a:spAutoFit/>
          </a:bodyPr>
          <a:lstStyle/>
          <a:p>
            <a:r>
              <a:rPr lang="ja-JP" altLang="en-US" sz="2400" dirty="0"/>
              <a:t>国事業</a:t>
            </a:r>
          </a:p>
        </p:txBody>
      </p:sp>
      <p:sp>
        <p:nvSpPr>
          <p:cNvPr id="19" name="テキスト ボックス 18"/>
          <p:cNvSpPr txBox="1"/>
          <p:nvPr/>
        </p:nvSpPr>
        <p:spPr>
          <a:xfrm>
            <a:off x="1747762" y="195457"/>
            <a:ext cx="1723549" cy="461665"/>
          </a:xfrm>
          <a:prstGeom prst="rect">
            <a:avLst/>
          </a:prstGeom>
          <a:noFill/>
          <a:ln w="19050">
            <a:solidFill>
              <a:schemeClr val="accent1"/>
            </a:solidFill>
          </a:ln>
        </p:spPr>
        <p:txBody>
          <a:bodyPr wrap="none" rtlCol="0">
            <a:spAutoFit/>
          </a:bodyPr>
          <a:lstStyle/>
          <a:p>
            <a:r>
              <a:rPr lang="ja-JP" altLang="en-US" sz="2400" dirty="0"/>
              <a:t>千葉市事業</a:t>
            </a:r>
          </a:p>
        </p:txBody>
      </p:sp>
      <p:graphicFrame>
        <p:nvGraphicFramePr>
          <p:cNvPr id="20" name="グラフ 19">
            <a:extLst>
              <a:ext uri="{FF2B5EF4-FFF2-40B4-BE49-F238E27FC236}">
                <a16:creationId xmlns:a16="http://schemas.microsoft.com/office/drawing/2014/main" id="{169FE7F9-E65F-4F95-B692-D036BAA21C68}"/>
              </a:ext>
            </a:extLst>
          </p:cNvPr>
          <p:cNvGraphicFramePr>
            <a:graphicFrameLocks/>
          </p:cNvGraphicFramePr>
          <p:nvPr/>
        </p:nvGraphicFramePr>
        <p:xfrm>
          <a:off x="177998" y="905222"/>
          <a:ext cx="11673576" cy="5269948"/>
        </p:xfrm>
        <a:graphic>
          <a:graphicData uri="http://schemas.openxmlformats.org/drawingml/2006/chart">
            <c:chart xmlns:c="http://schemas.openxmlformats.org/drawingml/2006/chart" xmlns:r="http://schemas.openxmlformats.org/officeDocument/2006/relationships" r:id="rId5"/>
          </a:graphicData>
        </a:graphic>
      </p:graphicFrame>
      <p:sp>
        <p:nvSpPr>
          <p:cNvPr id="4" name="正方形/長方形 3">
            <a:extLst>
              <a:ext uri="{FF2B5EF4-FFF2-40B4-BE49-F238E27FC236}">
                <a16:creationId xmlns:a16="http://schemas.microsoft.com/office/drawing/2014/main" id="{96613139-D84C-4CCD-9AB8-8A330FC217A6}"/>
              </a:ext>
            </a:extLst>
          </p:cNvPr>
          <p:cNvSpPr/>
          <p:nvPr/>
        </p:nvSpPr>
        <p:spPr>
          <a:xfrm>
            <a:off x="4945823" y="1216405"/>
            <a:ext cx="6570633" cy="97602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4945823" y="1216406"/>
            <a:ext cx="6923314" cy="929684"/>
            <a:chOff x="2628112" y="1602136"/>
            <a:chExt cx="5820000" cy="884501"/>
          </a:xfrm>
        </p:grpSpPr>
        <p:sp>
          <p:nvSpPr>
            <p:cNvPr id="21" name="テキスト ボックス 20"/>
            <p:cNvSpPr txBox="1"/>
            <p:nvPr/>
          </p:nvSpPr>
          <p:spPr>
            <a:xfrm>
              <a:off x="2628112" y="1602136"/>
              <a:ext cx="5820000" cy="884501"/>
            </a:xfrm>
            <a:prstGeom prst="rect">
              <a:avLst/>
            </a:prstGeom>
            <a:noFill/>
            <a:ln w="12700">
              <a:noFill/>
            </a:ln>
          </p:spPr>
          <p:txBody>
            <a:bodyPr wrap="square" rtlCol="0">
              <a:spAutoFit/>
            </a:bodyPr>
            <a:lstStyle/>
            <a:p>
              <a:pPr defTabSz="180000"/>
              <a:r>
                <a:rPr lang="ja-JP" altLang="en-US" sz="2000" dirty="0"/>
                <a:t>　　　　千葉市基準</a:t>
              </a:r>
              <a:r>
                <a:rPr lang="en-US" altLang="ja-JP" sz="2000" dirty="0"/>
                <a:t>				</a:t>
              </a:r>
              <a:r>
                <a:rPr lang="ja-JP" altLang="en-US" sz="2000" dirty="0"/>
                <a:t>：</a:t>
              </a:r>
              <a:r>
                <a:rPr lang="en-US" altLang="ja-JP" sz="2000" dirty="0"/>
                <a:t>HI</a:t>
              </a:r>
              <a:r>
                <a:rPr lang="ja-JP" altLang="en-US" sz="2000" dirty="0"/>
                <a:t>法≦</a:t>
              </a:r>
              <a:r>
                <a:rPr lang="en-US" altLang="ja-JP" sz="2000" dirty="0"/>
                <a:t>16</a:t>
              </a:r>
              <a:r>
                <a:rPr lang="ja-JP" altLang="en-US" sz="2000" dirty="0"/>
                <a:t>倍</a:t>
              </a:r>
              <a:r>
                <a:rPr lang="en-US" altLang="ja-JP" sz="2000" dirty="0"/>
                <a:t> 	EIA</a:t>
              </a:r>
              <a:r>
                <a:rPr lang="ja-JP" altLang="en-US" sz="2000" dirty="0"/>
                <a:t>法（</a:t>
              </a:r>
              <a:r>
                <a:rPr lang="en-US" altLang="ja-JP" sz="2000" dirty="0"/>
                <a:t>EIA</a:t>
              </a:r>
              <a:r>
                <a:rPr lang="ja-JP" altLang="en-US" sz="2000" dirty="0"/>
                <a:t>価）≦</a:t>
              </a:r>
              <a:r>
                <a:rPr lang="en-US" altLang="ja-JP" sz="2000" dirty="0"/>
                <a:t>8.0</a:t>
              </a:r>
            </a:p>
            <a:p>
              <a:pPr defTabSz="180000"/>
              <a:r>
                <a:rPr lang="ja-JP" altLang="en-US" sz="2000" dirty="0"/>
                <a:t>　　　　国基準</a:t>
              </a:r>
              <a:r>
                <a:rPr lang="en-US" altLang="ja-JP" sz="2000" dirty="0"/>
                <a:t>							</a:t>
              </a:r>
              <a:r>
                <a:rPr lang="ja-JP" altLang="en-US" sz="2000" dirty="0"/>
                <a:t>：</a:t>
              </a:r>
              <a:r>
                <a:rPr lang="en-US" altLang="ja-JP" sz="2000" dirty="0"/>
                <a:t>HI</a:t>
              </a:r>
              <a:r>
                <a:rPr lang="ja-JP" altLang="en-US" sz="2000" dirty="0"/>
                <a:t>法≦</a:t>
              </a:r>
              <a:r>
                <a:rPr lang="en-US" altLang="ja-JP" sz="2000" dirty="0"/>
                <a:t>8</a:t>
              </a:r>
              <a:r>
                <a:rPr lang="ja-JP" altLang="en-US" sz="2000" dirty="0"/>
                <a:t>倍　</a:t>
              </a:r>
              <a:r>
                <a:rPr lang="en-US" altLang="ja-JP" sz="2000" dirty="0"/>
                <a:t>	EIA</a:t>
              </a:r>
              <a:r>
                <a:rPr lang="ja-JP" altLang="en-US" sz="2000" dirty="0"/>
                <a:t>法（</a:t>
              </a:r>
              <a:r>
                <a:rPr lang="en-US" altLang="ja-JP" sz="2000" dirty="0"/>
                <a:t>EIA</a:t>
              </a:r>
              <a:r>
                <a:rPr lang="ja-JP" altLang="en-US" sz="2000" dirty="0"/>
                <a:t>価）≦</a:t>
              </a:r>
              <a:r>
                <a:rPr lang="en-US" altLang="ja-JP" sz="2000" dirty="0"/>
                <a:t>6.0</a:t>
              </a:r>
              <a:endParaRPr lang="ja-JP" altLang="en-US" sz="2000" dirty="0"/>
            </a:p>
            <a:p>
              <a:pPr defTabSz="180000"/>
              <a:r>
                <a:rPr lang="ja-JP" altLang="en-US" sz="2000" dirty="0"/>
                <a:t>　　　　キット陰性基準</a:t>
              </a:r>
              <a:r>
                <a:rPr lang="en-US" altLang="ja-JP" sz="2000" dirty="0"/>
                <a:t>		</a:t>
              </a:r>
              <a:r>
                <a:rPr lang="ja-JP" altLang="en-US" sz="2000" dirty="0"/>
                <a:t>：</a:t>
              </a:r>
              <a:r>
                <a:rPr lang="en-US" altLang="ja-JP" sz="2000" dirty="0"/>
                <a:t>HI</a:t>
              </a:r>
              <a:r>
                <a:rPr lang="ja-JP" altLang="en-US" sz="2000" dirty="0"/>
                <a:t>法＜</a:t>
              </a:r>
              <a:r>
                <a:rPr lang="en-US" altLang="ja-JP" sz="2000" dirty="0"/>
                <a:t>8</a:t>
              </a:r>
              <a:r>
                <a:rPr lang="ja-JP" altLang="en-US" sz="2000" dirty="0"/>
                <a:t>倍</a:t>
              </a:r>
              <a:r>
                <a:rPr lang="en-US" altLang="ja-JP" sz="2000" dirty="0"/>
                <a:t>		EIA</a:t>
              </a:r>
              <a:r>
                <a:rPr lang="ja-JP" altLang="en-US" sz="2000" dirty="0"/>
                <a:t>法（</a:t>
              </a:r>
              <a:r>
                <a:rPr lang="en-US" altLang="ja-JP" sz="2000" dirty="0"/>
                <a:t>EIA</a:t>
              </a:r>
              <a:r>
                <a:rPr lang="ja-JP" altLang="en-US" sz="2000" dirty="0"/>
                <a:t>価）＜</a:t>
              </a:r>
              <a:r>
                <a:rPr lang="en-US" altLang="ja-JP" sz="2000" dirty="0"/>
                <a:t>2.0</a:t>
              </a:r>
              <a:endParaRPr lang="ja-JP" altLang="en-US" sz="2000" dirty="0"/>
            </a:p>
          </p:txBody>
        </p:sp>
        <p:grpSp>
          <p:nvGrpSpPr>
            <p:cNvPr id="24" name="グループ化 23"/>
            <p:cNvGrpSpPr/>
            <p:nvPr/>
          </p:nvGrpSpPr>
          <p:grpSpPr>
            <a:xfrm>
              <a:off x="2739324" y="1670313"/>
              <a:ext cx="490608" cy="222984"/>
              <a:chOff x="8243695" y="330244"/>
              <a:chExt cx="490608" cy="222984"/>
            </a:xfrm>
          </p:grpSpPr>
          <p:sp>
            <p:nvSpPr>
              <p:cNvPr id="33" name="正方形/長方形 32"/>
              <p:cNvSpPr/>
              <p:nvPr/>
            </p:nvSpPr>
            <p:spPr>
              <a:xfrm>
                <a:off x="8243695" y="337185"/>
                <a:ext cx="227464" cy="216043"/>
              </a:xfrm>
              <a:prstGeom prst="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33"/>
              <p:cNvSpPr/>
              <p:nvPr/>
            </p:nvSpPr>
            <p:spPr>
              <a:xfrm>
                <a:off x="8506839" y="330244"/>
                <a:ext cx="227464" cy="216043"/>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7" name="正方形/長方形 26"/>
            <p:cNvSpPr/>
            <p:nvPr/>
          </p:nvSpPr>
          <p:spPr>
            <a:xfrm>
              <a:off x="2734069" y="1955779"/>
              <a:ext cx="227464" cy="216043"/>
            </a:xfrm>
            <a:prstGeom prst="rect">
              <a:avLst/>
            </a:prstGeom>
            <a:pattFill prst="wdDnDiag">
              <a:fgClr>
                <a:schemeClr val="accent1"/>
              </a:fgClr>
              <a:bgClr>
                <a:schemeClr val="bg1"/>
              </a:bgClr>
            </a:patt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28"/>
            <p:cNvSpPr/>
            <p:nvPr/>
          </p:nvSpPr>
          <p:spPr>
            <a:xfrm>
              <a:off x="2997213" y="1948838"/>
              <a:ext cx="227464" cy="216043"/>
            </a:xfrm>
            <a:prstGeom prst="rect">
              <a:avLst/>
            </a:prstGeom>
            <a:pattFill prst="wdDnDiag">
              <a:fgClr>
                <a:schemeClr val="accent2"/>
              </a:fgClr>
              <a:bgClr>
                <a:schemeClr val="bg1"/>
              </a:bgClr>
            </a:patt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0" name="グループ化 29"/>
            <p:cNvGrpSpPr/>
            <p:nvPr/>
          </p:nvGrpSpPr>
          <p:grpSpPr>
            <a:xfrm>
              <a:off x="2734069" y="2234304"/>
              <a:ext cx="509465" cy="216043"/>
              <a:chOff x="7226038" y="372737"/>
              <a:chExt cx="509465" cy="216043"/>
            </a:xfrm>
          </p:grpSpPr>
          <p:sp>
            <p:nvSpPr>
              <p:cNvPr id="31" name="正方形/長方形 30"/>
              <p:cNvSpPr/>
              <p:nvPr/>
            </p:nvSpPr>
            <p:spPr>
              <a:xfrm>
                <a:off x="7226038" y="372737"/>
                <a:ext cx="227464" cy="216043"/>
              </a:xfrm>
              <a:prstGeom prst="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正方形/長方形 31"/>
              <p:cNvSpPr/>
              <p:nvPr/>
            </p:nvSpPr>
            <p:spPr>
              <a:xfrm>
                <a:off x="7508039" y="372737"/>
                <a:ext cx="227464" cy="216043"/>
              </a:xfrm>
              <a:prstGeom prst="rect">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sp>
        <p:nvSpPr>
          <p:cNvPr id="22" name="テキスト ボックス 21">
            <a:extLst>
              <a:ext uri="{FF2B5EF4-FFF2-40B4-BE49-F238E27FC236}">
                <a16:creationId xmlns:a16="http://schemas.microsoft.com/office/drawing/2014/main" id="{B11A7BB6-230A-466E-B935-535A2BED6AB4}"/>
              </a:ext>
            </a:extLst>
          </p:cNvPr>
          <p:cNvSpPr txBox="1"/>
          <p:nvPr/>
        </p:nvSpPr>
        <p:spPr>
          <a:xfrm>
            <a:off x="413802" y="720555"/>
            <a:ext cx="543739" cy="369332"/>
          </a:xfrm>
          <a:prstGeom prst="rect">
            <a:avLst/>
          </a:prstGeom>
          <a:noFill/>
        </p:spPr>
        <p:txBody>
          <a:bodyPr wrap="none" rtlCol="0">
            <a:spAutoFit/>
          </a:bodyPr>
          <a:lstStyle/>
          <a:p>
            <a:r>
              <a:rPr kumimoji="1" lang="en-US" altLang="ja-JP" b="1" dirty="0"/>
              <a:t>(%)</a:t>
            </a:r>
            <a:endParaRPr kumimoji="1" lang="ja-JP" altLang="en-US" b="1" dirty="0"/>
          </a:p>
        </p:txBody>
      </p:sp>
      <p:sp>
        <p:nvSpPr>
          <p:cNvPr id="3" name="正方形/長方形 2">
            <a:extLst>
              <a:ext uri="{FF2B5EF4-FFF2-40B4-BE49-F238E27FC236}">
                <a16:creationId xmlns:a16="http://schemas.microsoft.com/office/drawing/2014/main" id="{2413189E-18F5-4E17-9FE7-D4C0B1C02332}"/>
              </a:ext>
            </a:extLst>
          </p:cNvPr>
          <p:cNvSpPr/>
          <p:nvPr/>
        </p:nvSpPr>
        <p:spPr>
          <a:xfrm>
            <a:off x="6531429" y="3466188"/>
            <a:ext cx="783772" cy="155631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DDDAE66F-DF9F-44C7-AACA-7351B5228D5A}"/>
              </a:ext>
            </a:extLst>
          </p:cNvPr>
          <p:cNvSpPr/>
          <p:nvPr/>
        </p:nvSpPr>
        <p:spPr>
          <a:xfrm>
            <a:off x="9144000" y="3515095"/>
            <a:ext cx="783773" cy="1507409"/>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AA829F4-1F7F-4F55-94A6-2EAC5B651412}"/>
              </a:ext>
            </a:extLst>
          </p:cNvPr>
          <p:cNvSpPr txBox="1"/>
          <p:nvPr/>
        </p:nvSpPr>
        <p:spPr>
          <a:xfrm>
            <a:off x="6808303" y="2496961"/>
            <a:ext cx="3305713" cy="461665"/>
          </a:xfrm>
          <a:prstGeom prst="rect">
            <a:avLst/>
          </a:prstGeom>
          <a:solidFill>
            <a:schemeClr val="bg1"/>
          </a:solidFill>
          <a:ln w="25400">
            <a:solidFill>
              <a:schemeClr val="accent6"/>
            </a:solidFill>
          </a:ln>
        </p:spPr>
        <p:txBody>
          <a:bodyPr wrap="none" rtlCol="0">
            <a:spAutoFit/>
          </a:bodyPr>
          <a:lstStyle/>
          <a:p>
            <a:r>
              <a:rPr kumimoji="1" lang="ja-JP" altLang="en-US" sz="2400" dirty="0"/>
              <a:t>約</a:t>
            </a:r>
            <a:r>
              <a:rPr kumimoji="1" lang="en-US" altLang="ja-JP" sz="2400" dirty="0"/>
              <a:t>2</a:t>
            </a:r>
            <a:r>
              <a:rPr kumimoji="1" lang="ja-JP" altLang="en-US" sz="2400" dirty="0"/>
              <a:t>割が</a:t>
            </a:r>
            <a:r>
              <a:rPr kumimoji="1" lang="en-US" altLang="ja-JP" sz="2400" dirty="0"/>
              <a:t>HI</a:t>
            </a:r>
            <a:r>
              <a:rPr kumimoji="1" lang="ja-JP" altLang="en-US" sz="2400" dirty="0"/>
              <a:t>法で８倍以下</a:t>
            </a:r>
          </a:p>
        </p:txBody>
      </p:sp>
      <p:pic>
        <p:nvPicPr>
          <p:cNvPr id="9" name="オーディオ 8">
            <a:hlinkClick r:id="" action="ppaction://media"/>
            <a:extLst>
              <a:ext uri="{FF2B5EF4-FFF2-40B4-BE49-F238E27FC236}">
                <a16:creationId xmlns:a16="http://schemas.microsoft.com/office/drawing/2014/main" id="{3D93030A-7729-43C2-AE5B-7F02340ABD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539603"/>
      </p:ext>
    </p:extLst>
  </p:cSld>
  <p:clrMapOvr>
    <a:masterClrMapping/>
  </p:clrMapOvr>
  <mc:AlternateContent xmlns:mc="http://schemas.openxmlformats.org/markup-compatibility/2006" xmlns:p14="http://schemas.microsoft.com/office/powerpoint/2010/main">
    <mc:Choice Requires="p14">
      <p:transition spd="slow" p14:dur="2000" advTm="17540"/>
    </mc:Choice>
    <mc:Fallback xmlns="">
      <p:transition spd="slow" advTm="1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935499" y="397660"/>
            <a:ext cx="4193777" cy="523220"/>
          </a:xfrm>
          <a:prstGeom prst="rect">
            <a:avLst/>
          </a:prstGeom>
          <a:noFill/>
        </p:spPr>
        <p:txBody>
          <a:bodyPr wrap="none" rtlCol="0">
            <a:spAutoFit/>
          </a:bodyPr>
          <a:lstStyle/>
          <a:p>
            <a:r>
              <a:rPr lang="ja-JP" altLang="en-US" sz="2800" dirty="0"/>
              <a:t>性別・世代別　抗体陰性率</a:t>
            </a:r>
          </a:p>
        </p:txBody>
      </p:sp>
      <p:sp>
        <p:nvSpPr>
          <p:cNvPr id="18" name="テキスト ボックス 17"/>
          <p:cNvSpPr txBox="1"/>
          <p:nvPr/>
        </p:nvSpPr>
        <p:spPr>
          <a:xfrm>
            <a:off x="439278" y="195457"/>
            <a:ext cx="1107996" cy="461665"/>
          </a:xfrm>
          <a:prstGeom prst="rect">
            <a:avLst/>
          </a:prstGeom>
          <a:noFill/>
          <a:ln w="19050">
            <a:solidFill>
              <a:schemeClr val="accent6"/>
            </a:solidFill>
          </a:ln>
        </p:spPr>
        <p:txBody>
          <a:bodyPr wrap="none" rtlCol="0">
            <a:spAutoFit/>
          </a:bodyPr>
          <a:lstStyle/>
          <a:p>
            <a:r>
              <a:rPr lang="ja-JP" altLang="en-US" sz="2400" dirty="0"/>
              <a:t>国事業</a:t>
            </a:r>
          </a:p>
        </p:txBody>
      </p:sp>
      <p:sp>
        <p:nvSpPr>
          <p:cNvPr id="19" name="テキスト ボックス 18"/>
          <p:cNvSpPr txBox="1"/>
          <p:nvPr/>
        </p:nvSpPr>
        <p:spPr>
          <a:xfrm>
            <a:off x="1747762" y="195457"/>
            <a:ext cx="1723549" cy="461665"/>
          </a:xfrm>
          <a:prstGeom prst="rect">
            <a:avLst/>
          </a:prstGeom>
          <a:noFill/>
          <a:ln w="19050">
            <a:solidFill>
              <a:schemeClr val="accent1"/>
            </a:solidFill>
          </a:ln>
        </p:spPr>
        <p:txBody>
          <a:bodyPr wrap="none" rtlCol="0">
            <a:spAutoFit/>
          </a:bodyPr>
          <a:lstStyle/>
          <a:p>
            <a:r>
              <a:rPr lang="ja-JP" altLang="en-US" sz="2400" dirty="0"/>
              <a:t>千葉市事業</a:t>
            </a:r>
          </a:p>
        </p:txBody>
      </p:sp>
      <p:graphicFrame>
        <p:nvGraphicFramePr>
          <p:cNvPr id="20" name="グラフ 19">
            <a:extLst>
              <a:ext uri="{FF2B5EF4-FFF2-40B4-BE49-F238E27FC236}">
                <a16:creationId xmlns:a16="http://schemas.microsoft.com/office/drawing/2014/main" id="{169FE7F9-E65F-4F95-B692-D036BAA21C68}"/>
              </a:ext>
            </a:extLst>
          </p:cNvPr>
          <p:cNvGraphicFramePr>
            <a:graphicFrameLocks/>
          </p:cNvGraphicFramePr>
          <p:nvPr>
            <p:extLst>
              <p:ext uri="{D42A27DB-BD31-4B8C-83A1-F6EECF244321}">
                <p14:modId xmlns:p14="http://schemas.microsoft.com/office/powerpoint/2010/main" val="4110991934"/>
              </p:ext>
            </p:extLst>
          </p:nvPr>
        </p:nvGraphicFramePr>
        <p:xfrm>
          <a:off x="177998" y="905222"/>
          <a:ext cx="11673576" cy="5269948"/>
        </p:xfrm>
        <a:graphic>
          <a:graphicData uri="http://schemas.openxmlformats.org/drawingml/2006/chart">
            <c:chart xmlns:c="http://schemas.openxmlformats.org/drawingml/2006/chart" xmlns:r="http://schemas.openxmlformats.org/officeDocument/2006/relationships" r:id="rId5"/>
          </a:graphicData>
        </a:graphic>
      </p:graphicFrame>
      <p:sp>
        <p:nvSpPr>
          <p:cNvPr id="4" name="正方形/長方形 3">
            <a:extLst>
              <a:ext uri="{FF2B5EF4-FFF2-40B4-BE49-F238E27FC236}">
                <a16:creationId xmlns:a16="http://schemas.microsoft.com/office/drawing/2014/main" id="{96613139-D84C-4CCD-9AB8-8A330FC217A6}"/>
              </a:ext>
            </a:extLst>
          </p:cNvPr>
          <p:cNvSpPr/>
          <p:nvPr/>
        </p:nvSpPr>
        <p:spPr>
          <a:xfrm>
            <a:off x="4945823" y="1216405"/>
            <a:ext cx="6570633" cy="976020"/>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p:cNvGrpSpPr/>
          <p:nvPr/>
        </p:nvGrpSpPr>
        <p:grpSpPr>
          <a:xfrm>
            <a:off x="4945823" y="1216406"/>
            <a:ext cx="6923314" cy="929684"/>
            <a:chOff x="2628112" y="1602136"/>
            <a:chExt cx="5820000" cy="884501"/>
          </a:xfrm>
        </p:grpSpPr>
        <p:sp>
          <p:nvSpPr>
            <p:cNvPr id="21" name="テキスト ボックス 20"/>
            <p:cNvSpPr txBox="1"/>
            <p:nvPr/>
          </p:nvSpPr>
          <p:spPr>
            <a:xfrm>
              <a:off x="2628112" y="1602136"/>
              <a:ext cx="5820000" cy="884501"/>
            </a:xfrm>
            <a:prstGeom prst="rect">
              <a:avLst/>
            </a:prstGeom>
            <a:noFill/>
            <a:ln w="12700">
              <a:noFill/>
            </a:ln>
          </p:spPr>
          <p:txBody>
            <a:bodyPr wrap="square" rtlCol="0">
              <a:spAutoFit/>
            </a:bodyPr>
            <a:lstStyle/>
            <a:p>
              <a:pPr defTabSz="180000"/>
              <a:r>
                <a:rPr lang="ja-JP" altLang="en-US" sz="2000" dirty="0"/>
                <a:t>　　　　千葉市基準</a:t>
              </a:r>
              <a:r>
                <a:rPr lang="en-US" altLang="ja-JP" sz="2000" dirty="0"/>
                <a:t>				</a:t>
              </a:r>
              <a:r>
                <a:rPr lang="ja-JP" altLang="en-US" sz="2000" dirty="0"/>
                <a:t>：</a:t>
              </a:r>
              <a:r>
                <a:rPr lang="en-US" altLang="ja-JP" sz="2000" dirty="0"/>
                <a:t>HI</a:t>
              </a:r>
              <a:r>
                <a:rPr lang="ja-JP" altLang="en-US" sz="2000" dirty="0"/>
                <a:t>法≦</a:t>
              </a:r>
              <a:r>
                <a:rPr lang="en-US" altLang="ja-JP" sz="2000" dirty="0"/>
                <a:t>16</a:t>
              </a:r>
              <a:r>
                <a:rPr lang="ja-JP" altLang="en-US" sz="2000" dirty="0"/>
                <a:t>倍</a:t>
              </a:r>
              <a:r>
                <a:rPr lang="en-US" altLang="ja-JP" sz="2000" dirty="0"/>
                <a:t> 	EIA</a:t>
              </a:r>
              <a:r>
                <a:rPr lang="ja-JP" altLang="en-US" sz="2000" dirty="0"/>
                <a:t>法（</a:t>
              </a:r>
              <a:r>
                <a:rPr lang="en-US" altLang="ja-JP" sz="2000" dirty="0"/>
                <a:t>EIA</a:t>
              </a:r>
              <a:r>
                <a:rPr lang="ja-JP" altLang="en-US" sz="2000" dirty="0"/>
                <a:t>価）≦</a:t>
              </a:r>
              <a:r>
                <a:rPr lang="en-US" altLang="ja-JP" sz="2000" dirty="0"/>
                <a:t>8.0</a:t>
              </a:r>
            </a:p>
            <a:p>
              <a:pPr defTabSz="180000"/>
              <a:r>
                <a:rPr lang="ja-JP" altLang="en-US" sz="2000" dirty="0"/>
                <a:t>　　　　国基準</a:t>
              </a:r>
              <a:r>
                <a:rPr lang="en-US" altLang="ja-JP" sz="2000" dirty="0"/>
                <a:t>							</a:t>
              </a:r>
              <a:r>
                <a:rPr lang="ja-JP" altLang="en-US" sz="2000" dirty="0"/>
                <a:t>：</a:t>
              </a:r>
              <a:r>
                <a:rPr lang="en-US" altLang="ja-JP" sz="2000" dirty="0"/>
                <a:t>HI</a:t>
              </a:r>
              <a:r>
                <a:rPr lang="ja-JP" altLang="en-US" sz="2000" dirty="0"/>
                <a:t>法≦</a:t>
              </a:r>
              <a:r>
                <a:rPr lang="en-US" altLang="ja-JP" sz="2000" dirty="0"/>
                <a:t>8</a:t>
              </a:r>
              <a:r>
                <a:rPr lang="ja-JP" altLang="en-US" sz="2000" dirty="0"/>
                <a:t>倍　</a:t>
              </a:r>
              <a:r>
                <a:rPr lang="en-US" altLang="ja-JP" sz="2000" dirty="0"/>
                <a:t>	EIA</a:t>
              </a:r>
              <a:r>
                <a:rPr lang="ja-JP" altLang="en-US" sz="2000" dirty="0"/>
                <a:t>法（</a:t>
              </a:r>
              <a:r>
                <a:rPr lang="en-US" altLang="ja-JP" sz="2000" dirty="0"/>
                <a:t>EIA</a:t>
              </a:r>
              <a:r>
                <a:rPr lang="ja-JP" altLang="en-US" sz="2000" dirty="0"/>
                <a:t>価）≦</a:t>
              </a:r>
              <a:r>
                <a:rPr lang="en-US" altLang="ja-JP" sz="2000" dirty="0"/>
                <a:t>6.0</a:t>
              </a:r>
              <a:endParaRPr lang="ja-JP" altLang="en-US" sz="2000" dirty="0"/>
            </a:p>
            <a:p>
              <a:pPr defTabSz="180000"/>
              <a:r>
                <a:rPr lang="ja-JP" altLang="en-US" sz="2000" dirty="0"/>
                <a:t>　　　　キット陰性基準</a:t>
              </a:r>
              <a:r>
                <a:rPr lang="en-US" altLang="ja-JP" sz="2000" dirty="0"/>
                <a:t>		</a:t>
              </a:r>
              <a:r>
                <a:rPr lang="ja-JP" altLang="en-US" sz="2000" dirty="0"/>
                <a:t>：</a:t>
              </a:r>
              <a:r>
                <a:rPr lang="en-US" altLang="ja-JP" sz="2000" dirty="0"/>
                <a:t>HI</a:t>
              </a:r>
              <a:r>
                <a:rPr lang="ja-JP" altLang="en-US" sz="2000" dirty="0"/>
                <a:t>法＜</a:t>
              </a:r>
              <a:r>
                <a:rPr lang="en-US" altLang="ja-JP" sz="2000" dirty="0"/>
                <a:t>8</a:t>
              </a:r>
              <a:r>
                <a:rPr lang="ja-JP" altLang="en-US" sz="2000" dirty="0"/>
                <a:t>倍</a:t>
              </a:r>
              <a:r>
                <a:rPr lang="en-US" altLang="ja-JP" sz="2000" dirty="0"/>
                <a:t>		EIA</a:t>
              </a:r>
              <a:r>
                <a:rPr lang="ja-JP" altLang="en-US" sz="2000" dirty="0"/>
                <a:t>法（</a:t>
              </a:r>
              <a:r>
                <a:rPr lang="en-US" altLang="ja-JP" sz="2000" dirty="0"/>
                <a:t>EIA</a:t>
              </a:r>
              <a:r>
                <a:rPr lang="ja-JP" altLang="en-US" sz="2000" dirty="0"/>
                <a:t>価）＜</a:t>
              </a:r>
              <a:r>
                <a:rPr lang="en-US" altLang="ja-JP" sz="2000" dirty="0"/>
                <a:t>2.0</a:t>
              </a:r>
              <a:endParaRPr lang="ja-JP" altLang="en-US" sz="2000" dirty="0"/>
            </a:p>
          </p:txBody>
        </p:sp>
        <p:grpSp>
          <p:nvGrpSpPr>
            <p:cNvPr id="24" name="グループ化 23"/>
            <p:cNvGrpSpPr/>
            <p:nvPr/>
          </p:nvGrpSpPr>
          <p:grpSpPr>
            <a:xfrm>
              <a:off x="2739324" y="1670313"/>
              <a:ext cx="490608" cy="222984"/>
              <a:chOff x="8243695" y="330244"/>
              <a:chExt cx="490608" cy="222984"/>
            </a:xfrm>
          </p:grpSpPr>
          <p:sp>
            <p:nvSpPr>
              <p:cNvPr id="33" name="正方形/長方形 32"/>
              <p:cNvSpPr/>
              <p:nvPr/>
            </p:nvSpPr>
            <p:spPr>
              <a:xfrm>
                <a:off x="8243695" y="337185"/>
                <a:ext cx="227464" cy="216043"/>
              </a:xfrm>
              <a:prstGeom prst="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33"/>
              <p:cNvSpPr/>
              <p:nvPr/>
            </p:nvSpPr>
            <p:spPr>
              <a:xfrm>
                <a:off x="8506839" y="330244"/>
                <a:ext cx="227464" cy="216043"/>
              </a:xfrm>
              <a:prstGeom prst="rect">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7" name="正方形/長方形 26"/>
            <p:cNvSpPr/>
            <p:nvPr/>
          </p:nvSpPr>
          <p:spPr>
            <a:xfrm>
              <a:off x="2734069" y="1955779"/>
              <a:ext cx="227464" cy="216043"/>
            </a:xfrm>
            <a:prstGeom prst="rect">
              <a:avLst/>
            </a:prstGeom>
            <a:pattFill prst="wdDnDiag">
              <a:fgClr>
                <a:schemeClr val="accent1"/>
              </a:fgClr>
              <a:bgClr>
                <a:schemeClr val="bg1"/>
              </a:bgClr>
            </a:patt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正方形/長方形 28"/>
            <p:cNvSpPr/>
            <p:nvPr/>
          </p:nvSpPr>
          <p:spPr>
            <a:xfrm>
              <a:off x="2997213" y="1948838"/>
              <a:ext cx="227464" cy="216043"/>
            </a:xfrm>
            <a:prstGeom prst="rect">
              <a:avLst/>
            </a:prstGeom>
            <a:pattFill prst="wdDnDiag">
              <a:fgClr>
                <a:schemeClr val="accent2"/>
              </a:fgClr>
              <a:bgClr>
                <a:schemeClr val="bg1"/>
              </a:bgClr>
            </a:patt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0" name="グループ化 29"/>
            <p:cNvGrpSpPr/>
            <p:nvPr/>
          </p:nvGrpSpPr>
          <p:grpSpPr>
            <a:xfrm>
              <a:off x="2734069" y="2234304"/>
              <a:ext cx="509465" cy="216043"/>
              <a:chOff x="7226038" y="372737"/>
              <a:chExt cx="509465" cy="216043"/>
            </a:xfrm>
          </p:grpSpPr>
          <p:sp>
            <p:nvSpPr>
              <p:cNvPr id="31" name="正方形/長方形 30"/>
              <p:cNvSpPr/>
              <p:nvPr/>
            </p:nvSpPr>
            <p:spPr>
              <a:xfrm>
                <a:off x="7226038" y="372737"/>
                <a:ext cx="227464" cy="216043"/>
              </a:xfrm>
              <a:prstGeom prst="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正方形/長方形 31"/>
              <p:cNvSpPr/>
              <p:nvPr/>
            </p:nvSpPr>
            <p:spPr>
              <a:xfrm>
                <a:off x="7508039" y="372737"/>
                <a:ext cx="227464" cy="216043"/>
              </a:xfrm>
              <a:prstGeom prst="rect">
                <a:avLst/>
              </a:prstGeom>
              <a:solidFill>
                <a:schemeClr val="accent2"/>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sp>
        <p:nvSpPr>
          <p:cNvPr id="22" name="テキスト ボックス 21">
            <a:extLst>
              <a:ext uri="{FF2B5EF4-FFF2-40B4-BE49-F238E27FC236}">
                <a16:creationId xmlns:a16="http://schemas.microsoft.com/office/drawing/2014/main" id="{B11A7BB6-230A-466E-B935-535A2BED6AB4}"/>
              </a:ext>
            </a:extLst>
          </p:cNvPr>
          <p:cNvSpPr txBox="1"/>
          <p:nvPr/>
        </p:nvSpPr>
        <p:spPr>
          <a:xfrm>
            <a:off x="413802" y="720555"/>
            <a:ext cx="543739" cy="369332"/>
          </a:xfrm>
          <a:prstGeom prst="rect">
            <a:avLst/>
          </a:prstGeom>
          <a:noFill/>
        </p:spPr>
        <p:txBody>
          <a:bodyPr wrap="none" rtlCol="0">
            <a:spAutoFit/>
          </a:bodyPr>
          <a:lstStyle/>
          <a:p>
            <a:r>
              <a:rPr kumimoji="1" lang="en-US" altLang="ja-JP" b="1" dirty="0"/>
              <a:t>(%)</a:t>
            </a:r>
            <a:endParaRPr kumimoji="1" lang="ja-JP" altLang="en-US" b="1" dirty="0"/>
          </a:p>
        </p:txBody>
      </p:sp>
      <p:sp>
        <p:nvSpPr>
          <p:cNvPr id="3" name="正方形/長方形 2">
            <a:extLst>
              <a:ext uri="{FF2B5EF4-FFF2-40B4-BE49-F238E27FC236}">
                <a16:creationId xmlns:a16="http://schemas.microsoft.com/office/drawing/2014/main" id="{2413189E-18F5-4E17-9FE7-D4C0B1C02332}"/>
              </a:ext>
            </a:extLst>
          </p:cNvPr>
          <p:cNvSpPr/>
          <p:nvPr/>
        </p:nvSpPr>
        <p:spPr>
          <a:xfrm>
            <a:off x="6531429" y="3466188"/>
            <a:ext cx="783772" cy="155631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DDDAE66F-DF9F-44C7-AACA-7351B5228D5A}"/>
              </a:ext>
            </a:extLst>
          </p:cNvPr>
          <p:cNvSpPr/>
          <p:nvPr/>
        </p:nvSpPr>
        <p:spPr>
          <a:xfrm>
            <a:off x="9144000" y="3515095"/>
            <a:ext cx="783773" cy="1507409"/>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295DF3FD-B749-45AC-BA95-01198F208F0B}"/>
              </a:ext>
            </a:extLst>
          </p:cNvPr>
          <p:cNvSpPr/>
          <p:nvPr/>
        </p:nvSpPr>
        <p:spPr>
          <a:xfrm>
            <a:off x="3936605" y="2958627"/>
            <a:ext cx="783772" cy="2052760"/>
          </a:xfrm>
          <a:prstGeom prst="rect">
            <a:avLst/>
          </a:prstGeom>
          <a:noFill/>
          <a:ln w="508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F9867419-34D3-4141-88F0-D2AC1A4724C5}"/>
              </a:ext>
            </a:extLst>
          </p:cNvPr>
          <p:cNvSpPr/>
          <p:nvPr/>
        </p:nvSpPr>
        <p:spPr>
          <a:xfrm>
            <a:off x="5225144" y="2958626"/>
            <a:ext cx="783772" cy="2076512"/>
          </a:xfrm>
          <a:prstGeom prst="rect">
            <a:avLst/>
          </a:prstGeom>
          <a:noFill/>
          <a:ln w="508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956E0D8B-E4DC-4DE2-B4DF-7237AB9CB8BC}"/>
              </a:ext>
            </a:extLst>
          </p:cNvPr>
          <p:cNvSpPr/>
          <p:nvPr/>
        </p:nvSpPr>
        <p:spPr>
          <a:xfrm>
            <a:off x="1324034" y="1874388"/>
            <a:ext cx="783772" cy="3136998"/>
          </a:xfrm>
          <a:prstGeom prst="rect">
            <a:avLst/>
          </a:prstGeom>
          <a:noFill/>
          <a:ln w="508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5F5FDD75-1FB3-4411-B9C1-2EF40117D684}"/>
              </a:ext>
            </a:extLst>
          </p:cNvPr>
          <p:cNvSpPr/>
          <p:nvPr/>
        </p:nvSpPr>
        <p:spPr>
          <a:xfrm>
            <a:off x="2630319" y="2303813"/>
            <a:ext cx="783772" cy="2707573"/>
          </a:xfrm>
          <a:prstGeom prst="rect">
            <a:avLst/>
          </a:prstGeom>
          <a:noFill/>
          <a:ln w="508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11EF34A0-4B48-4385-BAE5-E80D38251AF2}"/>
              </a:ext>
            </a:extLst>
          </p:cNvPr>
          <p:cNvSpPr txBox="1"/>
          <p:nvPr/>
        </p:nvSpPr>
        <p:spPr>
          <a:xfrm>
            <a:off x="812748" y="1251305"/>
            <a:ext cx="3789820" cy="461665"/>
          </a:xfrm>
          <a:prstGeom prst="rect">
            <a:avLst/>
          </a:prstGeom>
          <a:solidFill>
            <a:schemeClr val="bg1"/>
          </a:solidFill>
          <a:ln w="25400">
            <a:solidFill>
              <a:srgbClr val="FF66FF"/>
            </a:solidFill>
          </a:ln>
        </p:spPr>
        <p:txBody>
          <a:bodyPr wrap="none" rtlCol="0">
            <a:spAutoFit/>
          </a:bodyPr>
          <a:lstStyle/>
          <a:p>
            <a:r>
              <a:rPr kumimoji="1" lang="ja-JP" altLang="en-US" sz="2400" dirty="0"/>
              <a:t>約</a:t>
            </a:r>
            <a:r>
              <a:rPr kumimoji="1" lang="en-US" altLang="ja-JP" sz="2400" dirty="0"/>
              <a:t>3-5</a:t>
            </a:r>
            <a:r>
              <a:rPr kumimoji="1" lang="ja-JP" altLang="en-US" sz="2400" dirty="0"/>
              <a:t>割が</a:t>
            </a:r>
            <a:r>
              <a:rPr kumimoji="1" lang="en-US" altLang="ja-JP" sz="2400" dirty="0"/>
              <a:t>HI</a:t>
            </a:r>
            <a:r>
              <a:rPr kumimoji="1" lang="ja-JP" altLang="en-US" sz="2400" dirty="0"/>
              <a:t>法で１６倍以下</a:t>
            </a:r>
          </a:p>
        </p:txBody>
      </p:sp>
      <p:sp>
        <p:nvSpPr>
          <p:cNvPr id="6" name="テキスト ボックス 5">
            <a:extLst>
              <a:ext uri="{FF2B5EF4-FFF2-40B4-BE49-F238E27FC236}">
                <a16:creationId xmlns:a16="http://schemas.microsoft.com/office/drawing/2014/main" id="{27F9400A-92B6-4893-9B7A-52C1A4F0CB71}"/>
              </a:ext>
            </a:extLst>
          </p:cNvPr>
          <p:cNvSpPr txBox="1"/>
          <p:nvPr/>
        </p:nvSpPr>
        <p:spPr>
          <a:xfrm>
            <a:off x="2380078" y="6257043"/>
            <a:ext cx="7431843" cy="523220"/>
          </a:xfrm>
          <a:prstGeom prst="rect">
            <a:avLst/>
          </a:prstGeom>
          <a:noFill/>
          <a:ln>
            <a:solidFill>
              <a:srgbClr val="C00000"/>
            </a:solidFill>
          </a:ln>
        </p:spPr>
        <p:txBody>
          <a:bodyPr wrap="none" rtlCol="0">
            <a:spAutoFit/>
          </a:bodyPr>
          <a:lstStyle/>
          <a:p>
            <a:r>
              <a:rPr kumimoji="1" lang="en-US" altLang="ja-JP" sz="2800" dirty="0">
                <a:latin typeface="+mj-lt"/>
              </a:rPr>
              <a:t>40-50</a:t>
            </a:r>
            <a:r>
              <a:rPr kumimoji="1" lang="ja-JP" altLang="en-US" sz="2800" dirty="0">
                <a:latin typeface="+mj-lt"/>
              </a:rPr>
              <a:t>代男性だけでなく</a:t>
            </a:r>
            <a:r>
              <a:rPr kumimoji="1" lang="en-US" altLang="ja-JP" sz="2800" dirty="0">
                <a:latin typeface="+mj-lt"/>
              </a:rPr>
              <a:t>20-30</a:t>
            </a:r>
            <a:r>
              <a:rPr kumimoji="1" lang="ja-JP" altLang="en-US" sz="2800" dirty="0">
                <a:latin typeface="+mj-lt"/>
              </a:rPr>
              <a:t>代男女も抗体低め</a:t>
            </a:r>
          </a:p>
        </p:txBody>
      </p:sp>
      <p:sp>
        <p:nvSpPr>
          <p:cNvPr id="37" name="テキスト ボックス 36">
            <a:extLst>
              <a:ext uri="{FF2B5EF4-FFF2-40B4-BE49-F238E27FC236}">
                <a16:creationId xmlns:a16="http://schemas.microsoft.com/office/drawing/2014/main" id="{ACC0CC75-47A5-4972-B53A-D868EC6798CB}"/>
              </a:ext>
            </a:extLst>
          </p:cNvPr>
          <p:cNvSpPr txBox="1"/>
          <p:nvPr/>
        </p:nvSpPr>
        <p:spPr>
          <a:xfrm>
            <a:off x="6808303" y="2496961"/>
            <a:ext cx="3305713" cy="461665"/>
          </a:xfrm>
          <a:prstGeom prst="rect">
            <a:avLst/>
          </a:prstGeom>
          <a:solidFill>
            <a:schemeClr val="bg1"/>
          </a:solidFill>
          <a:ln w="25400">
            <a:solidFill>
              <a:schemeClr val="accent6"/>
            </a:solidFill>
          </a:ln>
        </p:spPr>
        <p:txBody>
          <a:bodyPr wrap="none" rtlCol="0">
            <a:spAutoFit/>
          </a:bodyPr>
          <a:lstStyle/>
          <a:p>
            <a:r>
              <a:rPr kumimoji="1" lang="ja-JP" altLang="en-US" sz="2400" dirty="0"/>
              <a:t>約</a:t>
            </a:r>
            <a:r>
              <a:rPr kumimoji="1" lang="en-US" altLang="ja-JP" sz="2400" dirty="0"/>
              <a:t>2</a:t>
            </a:r>
            <a:r>
              <a:rPr kumimoji="1" lang="ja-JP" altLang="en-US" sz="2400" dirty="0"/>
              <a:t>割が</a:t>
            </a:r>
            <a:r>
              <a:rPr kumimoji="1" lang="en-US" altLang="ja-JP" sz="2400" dirty="0"/>
              <a:t>HI</a:t>
            </a:r>
            <a:r>
              <a:rPr kumimoji="1" lang="ja-JP" altLang="en-US" sz="2400" dirty="0"/>
              <a:t>法で８倍以下</a:t>
            </a:r>
          </a:p>
        </p:txBody>
      </p:sp>
      <p:pic>
        <p:nvPicPr>
          <p:cNvPr id="8" name="オーディオ 7">
            <a:hlinkClick r:id="" action="ppaction://media"/>
            <a:extLst>
              <a:ext uri="{FF2B5EF4-FFF2-40B4-BE49-F238E27FC236}">
                <a16:creationId xmlns:a16="http://schemas.microsoft.com/office/drawing/2014/main" id="{622C9C59-BFFB-48CD-9C99-A67E8C1875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854322"/>
      </p:ext>
    </p:extLst>
  </p:cSld>
  <p:clrMapOvr>
    <a:masterClrMapping/>
  </p:clrMapOvr>
  <mc:AlternateContent xmlns:mc="http://schemas.openxmlformats.org/markup-compatibility/2006" xmlns:p14="http://schemas.microsoft.com/office/powerpoint/2010/main">
    <mc:Choice Requires="p14">
      <p:transition spd="slow" p14:dur="2000" advTm="21370"/>
    </mc:Choice>
    <mc:Fallback xmlns="">
      <p:transition spd="slow" advTm="2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a:extLst>
              <a:ext uri="{FF2B5EF4-FFF2-40B4-BE49-F238E27FC236}">
                <a16:creationId xmlns:a16="http://schemas.microsoft.com/office/drawing/2014/main" id="{DC47F30F-1932-4D94-BB61-AC9A0C74D973}"/>
              </a:ext>
            </a:extLst>
          </p:cNvPr>
          <p:cNvGraphicFramePr>
            <a:graphicFrameLocks noGrp="1"/>
          </p:cNvGraphicFramePr>
          <p:nvPr/>
        </p:nvGraphicFramePr>
        <p:xfrm>
          <a:off x="851065" y="794931"/>
          <a:ext cx="10489870" cy="5760000"/>
        </p:xfrm>
        <a:graphic>
          <a:graphicData uri="http://schemas.openxmlformats.org/drawingml/2006/table">
            <a:tbl>
              <a:tblPr firstRow="1" bandRow="1">
                <a:tableStyleId>{5940675A-B579-460E-94D1-54222C63F5DA}</a:tableStyleId>
              </a:tblPr>
              <a:tblGrid>
                <a:gridCol w="1838675">
                  <a:extLst>
                    <a:ext uri="{9D8B030D-6E8A-4147-A177-3AD203B41FA5}">
                      <a16:colId xmlns:a16="http://schemas.microsoft.com/office/drawing/2014/main" val="3312963040"/>
                    </a:ext>
                  </a:extLst>
                </a:gridCol>
                <a:gridCol w="836832">
                  <a:extLst>
                    <a:ext uri="{9D8B030D-6E8A-4147-A177-3AD203B41FA5}">
                      <a16:colId xmlns:a16="http://schemas.microsoft.com/office/drawing/2014/main" val="4107283563"/>
                    </a:ext>
                  </a:extLst>
                </a:gridCol>
                <a:gridCol w="1885820">
                  <a:extLst>
                    <a:ext uri="{9D8B030D-6E8A-4147-A177-3AD203B41FA5}">
                      <a16:colId xmlns:a16="http://schemas.microsoft.com/office/drawing/2014/main" val="1051501309"/>
                    </a:ext>
                  </a:extLst>
                </a:gridCol>
                <a:gridCol w="3830569">
                  <a:extLst>
                    <a:ext uri="{9D8B030D-6E8A-4147-A177-3AD203B41FA5}">
                      <a16:colId xmlns:a16="http://schemas.microsoft.com/office/drawing/2014/main" val="208827012"/>
                    </a:ext>
                  </a:extLst>
                </a:gridCol>
                <a:gridCol w="2097974">
                  <a:extLst>
                    <a:ext uri="{9D8B030D-6E8A-4147-A177-3AD203B41FA5}">
                      <a16:colId xmlns:a16="http://schemas.microsoft.com/office/drawing/2014/main" val="3562179240"/>
                    </a:ext>
                  </a:extLst>
                </a:gridCol>
              </a:tblGrid>
              <a:tr h="1152000">
                <a:tc>
                  <a:txBody>
                    <a:bodyPr/>
                    <a:lstStyle/>
                    <a:p>
                      <a:pPr algn="ctr"/>
                      <a:endParaRPr kumimoji="1" lang="ja-JP" altLang="en-US" sz="3200" dirty="0"/>
                    </a:p>
                  </a:txBody>
                  <a:tcPr anchor="ctr"/>
                </a:tc>
                <a:tc>
                  <a:txBody>
                    <a:bodyPr/>
                    <a:lstStyle/>
                    <a:p>
                      <a:pPr algn="ctr"/>
                      <a:endParaRPr kumimoji="1" lang="ja-JP" altLang="en-US" sz="3200" dirty="0"/>
                    </a:p>
                  </a:txBody>
                  <a:tcPr anchor="ctr"/>
                </a:tc>
                <a:tc>
                  <a:txBody>
                    <a:bodyPr/>
                    <a:lstStyle/>
                    <a:p>
                      <a:pPr algn="ctr"/>
                      <a:r>
                        <a:rPr kumimoji="1" lang="ja-JP" altLang="en-US" sz="3200" dirty="0"/>
                        <a:t>自然暴露</a:t>
                      </a:r>
                    </a:p>
                  </a:txBody>
                  <a:tcPr anchor="ctr"/>
                </a:tc>
                <a:tc>
                  <a:txBody>
                    <a:bodyPr/>
                    <a:lstStyle/>
                    <a:p>
                      <a:pPr algn="ctr"/>
                      <a:r>
                        <a:rPr kumimoji="1" lang="ja-JP" altLang="en-US" sz="3200" dirty="0"/>
                        <a:t>定期接種</a:t>
                      </a:r>
                    </a:p>
                  </a:txBody>
                  <a:tcPr anchor="ctr"/>
                </a:tc>
                <a:tc>
                  <a:txBody>
                    <a:bodyPr/>
                    <a:lstStyle/>
                    <a:p>
                      <a:pPr algn="ctr"/>
                      <a:r>
                        <a:rPr kumimoji="1" lang="ja-JP" altLang="en-US" sz="3200" dirty="0"/>
                        <a:t>抗体</a:t>
                      </a:r>
                    </a:p>
                  </a:txBody>
                  <a:tcPr anchor="ctr"/>
                </a:tc>
                <a:extLst>
                  <a:ext uri="{0D108BD9-81ED-4DB2-BD59-A6C34878D82A}">
                    <a16:rowId xmlns:a16="http://schemas.microsoft.com/office/drawing/2014/main" val="3592341011"/>
                  </a:ext>
                </a:extLst>
              </a:tr>
              <a:tr h="1152000">
                <a:tc rowSpan="2">
                  <a:txBody>
                    <a:bodyPr/>
                    <a:lstStyle/>
                    <a:p>
                      <a:pPr algn="ctr"/>
                      <a:r>
                        <a:rPr kumimoji="1" lang="en-US" altLang="ja-JP" sz="3200" dirty="0"/>
                        <a:t>20-30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少</a:t>
                      </a:r>
                    </a:p>
                  </a:txBody>
                  <a:tcPr anchor="ctr"/>
                </a:tc>
                <a:tc rowSpan="2">
                  <a:txBody>
                    <a:bodyPr/>
                    <a:lstStyle/>
                    <a:p>
                      <a:pPr algn="ctr"/>
                      <a:r>
                        <a:rPr kumimoji="1" lang="en-US" altLang="ja-JP" sz="3200" dirty="0"/>
                        <a:t>1</a:t>
                      </a:r>
                      <a:r>
                        <a:rPr kumimoji="1" lang="ja-JP" altLang="en-US" sz="3200" dirty="0"/>
                        <a:t>回</a:t>
                      </a:r>
                      <a:r>
                        <a:rPr kumimoji="1" lang="en-US" altLang="ja-JP" sz="3200" dirty="0"/>
                        <a:t>or2</a:t>
                      </a:r>
                      <a:r>
                        <a:rPr kumimoji="1" lang="ja-JP" altLang="en-US" sz="3200" dirty="0"/>
                        <a:t>回（</a:t>
                      </a:r>
                      <a:r>
                        <a:rPr kumimoji="1" lang="en-US" altLang="ja-JP" sz="3200" dirty="0"/>
                        <a:t>3</a:t>
                      </a:r>
                      <a:r>
                        <a:rPr kumimoji="1" lang="ja-JP" altLang="en-US" sz="3200" dirty="0"/>
                        <a:t>期</a:t>
                      </a:r>
                      <a:r>
                        <a:rPr kumimoji="1" lang="en-US" altLang="ja-JP" sz="3200" dirty="0"/>
                        <a:t>4</a:t>
                      </a:r>
                      <a:r>
                        <a:rPr kumimoji="1" lang="ja-JP" altLang="en-US" sz="3200" dirty="0"/>
                        <a:t>期）</a:t>
                      </a:r>
                    </a:p>
                  </a:txBody>
                  <a:tcPr anchor="ct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3734478205"/>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endParaRPr kumimoji="1" lang="ja-JP" altLang="en-US" sz="3200" dirty="0"/>
                    </a:p>
                  </a:txBody>
                  <a:tcPr/>
                </a:tc>
                <a:tc vMerge="1">
                  <a:txBody>
                    <a:bodyPr/>
                    <a:lstStyle/>
                    <a:p>
                      <a:pPr algn="ctr"/>
                      <a:endParaRPr kumimoji="1" lang="ja-JP" altLang="en-US" sz="3200" dirty="0"/>
                    </a:p>
                  </a:txBody>
                  <a:tcP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2570853063"/>
                  </a:ext>
                </a:extLst>
              </a:tr>
              <a:tr h="11520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dirty="0"/>
                        <a:t>40-50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多</a:t>
                      </a:r>
                    </a:p>
                  </a:txBody>
                  <a:tcPr anchor="ctr"/>
                </a:tc>
                <a:tc>
                  <a:txBody>
                    <a:bodyPr/>
                    <a:lstStyle/>
                    <a:p>
                      <a:pPr algn="ctr"/>
                      <a:r>
                        <a:rPr kumimoji="1" lang="ja-JP" altLang="en-US" sz="3200" dirty="0"/>
                        <a:t>なし</a:t>
                      </a:r>
                    </a:p>
                  </a:txBody>
                  <a:tcPr anchor="ctr"/>
                </a:tc>
                <a:tc>
                  <a:txBody>
                    <a:bodyPr/>
                    <a:lstStyle/>
                    <a:p>
                      <a:pPr algn="ctr"/>
                      <a:r>
                        <a:rPr kumimoji="1" lang="en-US" altLang="ja-JP" sz="3200" dirty="0"/>
                        <a:t>2</a:t>
                      </a:r>
                      <a:r>
                        <a:rPr kumimoji="1" lang="ja-JP" altLang="en-US" sz="3200" dirty="0"/>
                        <a:t>割陰性</a:t>
                      </a:r>
                    </a:p>
                  </a:txBody>
                  <a:tcPr anchor="ctr"/>
                </a:tc>
                <a:extLst>
                  <a:ext uri="{0D108BD9-81ED-4DB2-BD59-A6C34878D82A}">
                    <a16:rowId xmlns:a16="http://schemas.microsoft.com/office/drawing/2014/main" val="4170306123"/>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r>
                        <a:rPr kumimoji="1" lang="ja-JP" altLang="en-US" sz="3200" dirty="0"/>
                        <a:t>多</a:t>
                      </a:r>
                    </a:p>
                  </a:txBody>
                  <a:tcPr/>
                </a:tc>
                <a:tc>
                  <a:txBody>
                    <a:bodyPr/>
                    <a:lstStyle/>
                    <a:p>
                      <a:pPr algn="ctr"/>
                      <a:r>
                        <a:rPr kumimoji="1" lang="en-US" altLang="ja-JP" sz="3200" dirty="0"/>
                        <a:t>1</a:t>
                      </a:r>
                      <a:r>
                        <a:rPr kumimoji="1" lang="ja-JP" altLang="en-US" sz="3200" dirty="0"/>
                        <a:t>回</a:t>
                      </a:r>
                    </a:p>
                  </a:txBody>
                  <a:tcPr anchor="ctr"/>
                </a:tc>
                <a:tc>
                  <a:txBody>
                    <a:bodyPr/>
                    <a:lstStyle/>
                    <a:p>
                      <a:pPr algn="ctr"/>
                      <a:r>
                        <a:rPr kumimoji="1" lang="ja-JP" altLang="en-US" sz="3200" dirty="0"/>
                        <a:t>比較的あり</a:t>
                      </a:r>
                    </a:p>
                  </a:txBody>
                  <a:tcPr anchor="ctr"/>
                </a:tc>
                <a:extLst>
                  <a:ext uri="{0D108BD9-81ED-4DB2-BD59-A6C34878D82A}">
                    <a16:rowId xmlns:a16="http://schemas.microsoft.com/office/drawing/2014/main" val="3184081266"/>
                  </a:ext>
                </a:extLst>
              </a:tr>
            </a:tbl>
          </a:graphicData>
        </a:graphic>
      </p:graphicFrame>
      <p:sp>
        <p:nvSpPr>
          <p:cNvPr id="9" name="テキスト ボックス 8">
            <a:extLst>
              <a:ext uri="{FF2B5EF4-FFF2-40B4-BE49-F238E27FC236}">
                <a16:creationId xmlns:a16="http://schemas.microsoft.com/office/drawing/2014/main" id="{E184B462-15E5-4D7C-AB29-702AC1105D5D}"/>
              </a:ext>
            </a:extLst>
          </p:cNvPr>
          <p:cNvSpPr txBox="1"/>
          <p:nvPr/>
        </p:nvSpPr>
        <p:spPr>
          <a:xfrm>
            <a:off x="597727" y="212818"/>
            <a:ext cx="1005403" cy="584775"/>
          </a:xfrm>
          <a:prstGeom prst="rect">
            <a:avLst/>
          </a:prstGeom>
          <a:noFill/>
        </p:spPr>
        <p:txBody>
          <a:bodyPr wrap="none" rtlCol="0">
            <a:spAutoFit/>
          </a:bodyPr>
          <a:lstStyle/>
          <a:p>
            <a:r>
              <a:rPr kumimoji="1" lang="ja-JP" altLang="en-US" sz="3200" dirty="0"/>
              <a:t>考察</a:t>
            </a:r>
          </a:p>
        </p:txBody>
      </p:sp>
      <p:pic>
        <p:nvPicPr>
          <p:cNvPr id="8" name="オーディオ 7">
            <a:hlinkClick r:id="" action="ppaction://media"/>
            <a:extLst>
              <a:ext uri="{FF2B5EF4-FFF2-40B4-BE49-F238E27FC236}">
                <a16:creationId xmlns:a16="http://schemas.microsoft.com/office/drawing/2014/main" id="{ADF8D48B-5C0A-4AAA-B035-7F7836C7D6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08897066"/>
      </p:ext>
    </p:extLst>
  </p:cSld>
  <p:clrMapOvr>
    <a:masterClrMapping/>
  </p:clrMapOvr>
  <mc:AlternateContent xmlns:mc="http://schemas.openxmlformats.org/markup-compatibility/2006" xmlns:p14="http://schemas.microsoft.com/office/powerpoint/2010/main">
    <mc:Choice Requires="p14">
      <p:transition spd="slow" p14:dur="2000" advTm="8172"/>
    </mc:Choice>
    <mc:Fallback xmlns="">
      <p:transition spd="slow" advTm="8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a:extLst>
              <a:ext uri="{FF2B5EF4-FFF2-40B4-BE49-F238E27FC236}">
                <a16:creationId xmlns:a16="http://schemas.microsoft.com/office/drawing/2014/main" id="{DC47F30F-1932-4D94-BB61-AC9A0C74D973}"/>
              </a:ext>
            </a:extLst>
          </p:cNvPr>
          <p:cNvGraphicFramePr>
            <a:graphicFrameLocks noGrp="1"/>
          </p:cNvGraphicFramePr>
          <p:nvPr/>
        </p:nvGraphicFramePr>
        <p:xfrm>
          <a:off x="851065" y="794931"/>
          <a:ext cx="10489870" cy="5760000"/>
        </p:xfrm>
        <a:graphic>
          <a:graphicData uri="http://schemas.openxmlformats.org/drawingml/2006/table">
            <a:tbl>
              <a:tblPr firstRow="1" bandRow="1">
                <a:tableStyleId>{5940675A-B579-460E-94D1-54222C63F5DA}</a:tableStyleId>
              </a:tblPr>
              <a:tblGrid>
                <a:gridCol w="1838675">
                  <a:extLst>
                    <a:ext uri="{9D8B030D-6E8A-4147-A177-3AD203B41FA5}">
                      <a16:colId xmlns:a16="http://schemas.microsoft.com/office/drawing/2014/main" val="3312963040"/>
                    </a:ext>
                  </a:extLst>
                </a:gridCol>
                <a:gridCol w="836832">
                  <a:extLst>
                    <a:ext uri="{9D8B030D-6E8A-4147-A177-3AD203B41FA5}">
                      <a16:colId xmlns:a16="http://schemas.microsoft.com/office/drawing/2014/main" val="4107283563"/>
                    </a:ext>
                  </a:extLst>
                </a:gridCol>
                <a:gridCol w="1885820">
                  <a:extLst>
                    <a:ext uri="{9D8B030D-6E8A-4147-A177-3AD203B41FA5}">
                      <a16:colId xmlns:a16="http://schemas.microsoft.com/office/drawing/2014/main" val="1051501309"/>
                    </a:ext>
                  </a:extLst>
                </a:gridCol>
                <a:gridCol w="3830569">
                  <a:extLst>
                    <a:ext uri="{9D8B030D-6E8A-4147-A177-3AD203B41FA5}">
                      <a16:colId xmlns:a16="http://schemas.microsoft.com/office/drawing/2014/main" val="208827012"/>
                    </a:ext>
                  </a:extLst>
                </a:gridCol>
                <a:gridCol w="2097974">
                  <a:extLst>
                    <a:ext uri="{9D8B030D-6E8A-4147-A177-3AD203B41FA5}">
                      <a16:colId xmlns:a16="http://schemas.microsoft.com/office/drawing/2014/main" val="3562179240"/>
                    </a:ext>
                  </a:extLst>
                </a:gridCol>
              </a:tblGrid>
              <a:tr h="1152000">
                <a:tc>
                  <a:txBody>
                    <a:bodyPr/>
                    <a:lstStyle/>
                    <a:p>
                      <a:pPr algn="ctr"/>
                      <a:endParaRPr kumimoji="1" lang="ja-JP" altLang="en-US" sz="3200" dirty="0"/>
                    </a:p>
                  </a:txBody>
                  <a:tcPr anchor="ctr"/>
                </a:tc>
                <a:tc>
                  <a:txBody>
                    <a:bodyPr/>
                    <a:lstStyle/>
                    <a:p>
                      <a:pPr algn="ctr"/>
                      <a:endParaRPr kumimoji="1" lang="ja-JP" altLang="en-US" sz="3200" dirty="0"/>
                    </a:p>
                  </a:txBody>
                  <a:tcPr anchor="ctr"/>
                </a:tc>
                <a:tc>
                  <a:txBody>
                    <a:bodyPr/>
                    <a:lstStyle/>
                    <a:p>
                      <a:pPr algn="ctr"/>
                      <a:r>
                        <a:rPr kumimoji="1" lang="ja-JP" altLang="en-US" sz="3200" dirty="0"/>
                        <a:t>自然暴露</a:t>
                      </a:r>
                    </a:p>
                  </a:txBody>
                  <a:tcPr anchor="ctr"/>
                </a:tc>
                <a:tc>
                  <a:txBody>
                    <a:bodyPr/>
                    <a:lstStyle/>
                    <a:p>
                      <a:pPr algn="ctr"/>
                      <a:r>
                        <a:rPr kumimoji="1" lang="ja-JP" altLang="en-US" sz="3200" dirty="0"/>
                        <a:t>定期接種</a:t>
                      </a:r>
                    </a:p>
                  </a:txBody>
                  <a:tcPr anchor="ctr"/>
                </a:tc>
                <a:tc>
                  <a:txBody>
                    <a:bodyPr/>
                    <a:lstStyle/>
                    <a:p>
                      <a:pPr algn="ctr"/>
                      <a:r>
                        <a:rPr kumimoji="1" lang="ja-JP" altLang="en-US" sz="3200" dirty="0"/>
                        <a:t>抗体</a:t>
                      </a:r>
                    </a:p>
                  </a:txBody>
                  <a:tcPr anchor="ctr"/>
                </a:tc>
                <a:extLst>
                  <a:ext uri="{0D108BD9-81ED-4DB2-BD59-A6C34878D82A}">
                    <a16:rowId xmlns:a16="http://schemas.microsoft.com/office/drawing/2014/main" val="3592341011"/>
                  </a:ext>
                </a:extLst>
              </a:tr>
              <a:tr h="1152000">
                <a:tc rowSpan="2">
                  <a:txBody>
                    <a:bodyPr/>
                    <a:lstStyle/>
                    <a:p>
                      <a:pPr algn="ctr"/>
                      <a:r>
                        <a:rPr kumimoji="1" lang="en-US" altLang="ja-JP" sz="3200" dirty="0"/>
                        <a:t>20-30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少</a:t>
                      </a:r>
                    </a:p>
                  </a:txBody>
                  <a:tcPr anchor="ctr"/>
                </a:tc>
                <a:tc rowSpan="2">
                  <a:txBody>
                    <a:bodyPr/>
                    <a:lstStyle/>
                    <a:p>
                      <a:pPr algn="ctr"/>
                      <a:r>
                        <a:rPr kumimoji="1" lang="en-US" altLang="ja-JP" sz="3200" dirty="0"/>
                        <a:t>1</a:t>
                      </a:r>
                      <a:r>
                        <a:rPr kumimoji="1" lang="ja-JP" altLang="en-US" sz="3200" dirty="0"/>
                        <a:t>回</a:t>
                      </a:r>
                      <a:r>
                        <a:rPr kumimoji="1" lang="en-US" altLang="ja-JP" sz="3200" dirty="0"/>
                        <a:t>or2</a:t>
                      </a:r>
                      <a:r>
                        <a:rPr kumimoji="1" lang="ja-JP" altLang="en-US" sz="3200" dirty="0"/>
                        <a:t>回（</a:t>
                      </a:r>
                      <a:r>
                        <a:rPr kumimoji="1" lang="en-US" altLang="ja-JP" sz="3200" dirty="0"/>
                        <a:t>3</a:t>
                      </a:r>
                      <a:r>
                        <a:rPr kumimoji="1" lang="ja-JP" altLang="en-US" sz="3200" dirty="0"/>
                        <a:t>期</a:t>
                      </a:r>
                      <a:r>
                        <a:rPr kumimoji="1" lang="en-US" altLang="ja-JP" sz="3200" dirty="0"/>
                        <a:t>4</a:t>
                      </a:r>
                      <a:r>
                        <a:rPr kumimoji="1" lang="ja-JP" altLang="en-US" sz="3200" dirty="0"/>
                        <a:t>期）</a:t>
                      </a:r>
                    </a:p>
                  </a:txBody>
                  <a:tcPr anchor="ct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3734478205"/>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endParaRPr kumimoji="1" lang="ja-JP" altLang="en-US" sz="3200" dirty="0"/>
                    </a:p>
                  </a:txBody>
                  <a:tcPr/>
                </a:tc>
                <a:tc vMerge="1">
                  <a:txBody>
                    <a:bodyPr/>
                    <a:lstStyle/>
                    <a:p>
                      <a:pPr algn="ctr"/>
                      <a:endParaRPr kumimoji="1" lang="ja-JP" altLang="en-US" sz="3200" dirty="0"/>
                    </a:p>
                  </a:txBody>
                  <a:tcP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2570853063"/>
                  </a:ext>
                </a:extLst>
              </a:tr>
              <a:tr h="11520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dirty="0"/>
                        <a:t>40-50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多</a:t>
                      </a:r>
                    </a:p>
                  </a:txBody>
                  <a:tcPr anchor="ctr"/>
                </a:tc>
                <a:tc>
                  <a:txBody>
                    <a:bodyPr/>
                    <a:lstStyle/>
                    <a:p>
                      <a:pPr algn="ctr"/>
                      <a:r>
                        <a:rPr kumimoji="1" lang="ja-JP" altLang="en-US" sz="3200" dirty="0"/>
                        <a:t>なし</a:t>
                      </a:r>
                    </a:p>
                  </a:txBody>
                  <a:tcPr anchor="ctr"/>
                </a:tc>
                <a:tc>
                  <a:txBody>
                    <a:bodyPr/>
                    <a:lstStyle/>
                    <a:p>
                      <a:pPr algn="ctr"/>
                      <a:r>
                        <a:rPr kumimoji="1" lang="en-US" altLang="ja-JP" sz="3200" dirty="0"/>
                        <a:t>2</a:t>
                      </a:r>
                      <a:r>
                        <a:rPr kumimoji="1" lang="ja-JP" altLang="en-US" sz="3200" dirty="0"/>
                        <a:t>割陰性</a:t>
                      </a:r>
                    </a:p>
                  </a:txBody>
                  <a:tcPr anchor="ctr"/>
                </a:tc>
                <a:extLst>
                  <a:ext uri="{0D108BD9-81ED-4DB2-BD59-A6C34878D82A}">
                    <a16:rowId xmlns:a16="http://schemas.microsoft.com/office/drawing/2014/main" val="4170306123"/>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r>
                        <a:rPr kumimoji="1" lang="ja-JP" altLang="en-US" sz="3200" dirty="0"/>
                        <a:t>多</a:t>
                      </a:r>
                    </a:p>
                  </a:txBody>
                  <a:tcPr/>
                </a:tc>
                <a:tc>
                  <a:txBody>
                    <a:bodyPr/>
                    <a:lstStyle/>
                    <a:p>
                      <a:pPr algn="ctr"/>
                      <a:r>
                        <a:rPr kumimoji="1" lang="en-US" altLang="ja-JP" sz="3200" dirty="0"/>
                        <a:t>1</a:t>
                      </a:r>
                      <a:r>
                        <a:rPr kumimoji="1" lang="ja-JP" altLang="en-US" sz="3200" dirty="0"/>
                        <a:t>回</a:t>
                      </a:r>
                    </a:p>
                  </a:txBody>
                  <a:tcPr anchor="ctr"/>
                </a:tc>
                <a:tc>
                  <a:txBody>
                    <a:bodyPr/>
                    <a:lstStyle/>
                    <a:p>
                      <a:pPr algn="ctr"/>
                      <a:r>
                        <a:rPr kumimoji="1" lang="ja-JP" altLang="en-US" sz="3200" dirty="0"/>
                        <a:t>比較的あり</a:t>
                      </a:r>
                    </a:p>
                  </a:txBody>
                  <a:tcPr anchor="ctr"/>
                </a:tc>
                <a:extLst>
                  <a:ext uri="{0D108BD9-81ED-4DB2-BD59-A6C34878D82A}">
                    <a16:rowId xmlns:a16="http://schemas.microsoft.com/office/drawing/2014/main" val="3184081266"/>
                  </a:ext>
                </a:extLst>
              </a:tr>
            </a:tbl>
          </a:graphicData>
        </a:graphic>
      </p:graphicFrame>
      <p:sp>
        <p:nvSpPr>
          <p:cNvPr id="9" name="テキスト ボックス 8">
            <a:extLst>
              <a:ext uri="{FF2B5EF4-FFF2-40B4-BE49-F238E27FC236}">
                <a16:creationId xmlns:a16="http://schemas.microsoft.com/office/drawing/2014/main" id="{E184B462-15E5-4D7C-AB29-702AC1105D5D}"/>
              </a:ext>
            </a:extLst>
          </p:cNvPr>
          <p:cNvSpPr txBox="1"/>
          <p:nvPr/>
        </p:nvSpPr>
        <p:spPr>
          <a:xfrm>
            <a:off x="597727" y="212818"/>
            <a:ext cx="1005403" cy="584775"/>
          </a:xfrm>
          <a:prstGeom prst="rect">
            <a:avLst/>
          </a:prstGeom>
          <a:noFill/>
        </p:spPr>
        <p:txBody>
          <a:bodyPr wrap="none" rtlCol="0">
            <a:spAutoFit/>
          </a:bodyPr>
          <a:lstStyle/>
          <a:p>
            <a:r>
              <a:rPr kumimoji="1" lang="ja-JP" altLang="en-US" sz="3200" dirty="0"/>
              <a:t>考察</a:t>
            </a:r>
          </a:p>
        </p:txBody>
      </p:sp>
      <p:sp>
        <p:nvSpPr>
          <p:cNvPr id="18" name="正方形/長方形 17">
            <a:extLst>
              <a:ext uri="{FF2B5EF4-FFF2-40B4-BE49-F238E27FC236}">
                <a16:creationId xmlns:a16="http://schemas.microsoft.com/office/drawing/2014/main" id="{C4E12C47-03F3-4DEB-8C05-BC403A6A6068}"/>
              </a:ext>
            </a:extLst>
          </p:cNvPr>
          <p:cNvSpPr/>
          <p:nvPr/>
        </p:nvSpPr>
        <p:spPr>
          <a:xfrm>
            <a:off x="9357756" y="5781332"/>
            <a:ext cx="1864426" cy="433417"/>
          </a:xfrm>
          <a:prstGeom prst="rect">
            <a:avLst/>
          </a:prstGeom>
          <a:noFill/>
          <a:ln w="508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DC6F407A-15AC-4044-AD6E-4CF5A3C1B6D0}"/>
              </a:ext>
            </a:extLst>
          </p:cNvPr>
          <p:cNvSpPr/>
          <p:nvPr/>
        </p:nvSpPr>
        <p:spPr>
          <a:xfrm>
            <a:off x="851060" y="5376993"/>
            <a:ext cx="10489869" cy="1177937"/>
          </a:xfrm>
          <a:prstGeom prst="rect">
            <a:avLst/>
          </a:prstGeom>
          <a:solidFill>
            <a:schemeClr val="bg1">
              <a:lumMod val="6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オーディオ 6">
            <a:hlinkClick r:id="" action="ppaction://media"/>
            <a:extLst>
              <a:ext uri="{FF2B5EF4-FFF2-40B4-BE49-F238E27FC236}">
                <a16:creationId xmlns:a16="http://schemas.microsoft.com/office/drawing/2014/main" id="{D6BD9F84-CC4E-4D38-BCCE-DF6EC5D31A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61857148"/>
      </p:ext>
    </p:extLst>
  </p:cSld>
  <p:clrMapOvr>
    <a:masterClrMapping/>
  </p:clrMapOvr>
  <mc:AlternateContent xmlns:mc="http://schemas.openxmlformats.org/markup-compatibility/2006" xmlns:p14="http://schemas.microsoft.com/office/powerpoint/2010/main">
    <mc:Choice Requires="p14">
      <p:transition spd="slow" p14:dur="2000" advTm="6302"/>
    </mc:Choice>
    <mc:Fallback xmlns="">
      <p:transition spd="slow" advTm="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a:extLst>
              <a:ext uri="{FF2B5EF4-FFF2-40B4-BE49-F238E27FC236}">
                <a16:creationId xmlns:a16="http://schemas.microsoft.com/office/drawing/2014/main" id="{DC47F30F-1932-4D94-BB61-AC9A0C74D973}"/>
              </a:ext>
            </a:extLst>
          </p:cNvPr>
          <p:cNvGraphicFramePr>
            <a:graphicFrameLocks noGrp="1"/>
          </p:cNvGraphicFramePr>
          <p:nvPr/>
        </p:nvGraphicFramePr>
        <p:xfrm>
          <a:off x="851065" y="794931"/>
          <a:ext cx="10489870" cy="5760000"/>
        </p:xfrm>
        <a:graphic>
          <a:graphicData uri="http://schemas.openxmlformats.org/drawingml/2006/table">
            <a:tbl>
              <a:tblPr firstRow="1" bandRow="1">
                <a:tableStyleId>{5940675A-B579-460E-94D1-54222C63F5DA}</a:tableStyleId>
              </a:tblPr>
              <a:tblGrid>
                <a:gridCol w="1838675">
                  <a:extLst>
                    <a:ext uri="{9D8B030D-6E8A-4147-A177-3AD203B41FA5}">
                      <a16:colId xmlns:a16="http://schemas.microsoft.com/office/drawing/2014/main" val="3312963040"/>
                    </a:ext>
                  </a:extLst>
                </a:gridCol>
                <a:gridCol w="836832">
                  <a:extLst>
                    <a:ext uri="{9D8B030D-6E8A-4147-A177-3AD203B41FA5}">
                      <a16:colId xmlns:a16="http://schemas.microsoft.com/office/drawing/2014/main" val="4107283563"/>
                    </a:ext>
                  </a:extLst>
                </a:gridCol>
                <a:gridCol w="1885820">
                  <a:extLst>
                    <a:ext uri="{9D8B030D-6E8A-4147-A177-3AD203B41FA5}">
                      <a16:colId xmlns:a16="http://schemas.microsoft.com/office/drawing/2014/main" val="1051501309"/>
                    </a:ext>
                  </a:extLst>
                </a:gridCol>
                <a:gridCol w="3830569">
                  <a:extLst>
                    <a:ext uri="{9D8B030D-6E8A-4147-A177-3AD203B41FA5}">
                      <a16:colId xmlns:a16="http://schemas.microsoft.com/office/drawing/2014/main" val="208827012"/>
                    </a:ext>
                  </a:extLst>
                </a:gridCol>
                <a:gridCol w="2097974">
                  <a:extLst>
                    <a:ext uri="{9D8B030D-6E8A-4147-A177-3AD203B41FA5}">
                      <a16:colId xmlns:a16="http://schemas.microsoft.com/office/drawing/2014/main" val="3562179240"/>
                    </a:ext>
                  </a:extLst>
                </a:gridCol>
              </a:tblGrid>
              <a:tr h="1152000">
                <a:tc>
                  <a:txBody>
                    <a:bodyPr/>
                    <a:lstStyle/>
                    <a:p>
                      <a:pPr algn="ctr"/>
                      <a:endParaRPr kumimoji="1" lang="ja-JP" altLang="en-US" sz="3200" dirty="0"/>
                    </a:p>
                  </a:txBody>
                  <a:tcPr anchor="ctr"/>
                </a:tc>
                <a:tc>
                  <a:txBody>
                    <a:bodyPr/>
                    <a:lstStyle/>
                    <a:p>
                      <a:pPr algn="ctr"/>
                      <a:endParaRPr kumimoji="1" lang="ja-JP" altLang="en-US" sz="3200" dirty="0"/>
                    </a:p>
                  </a:txBody>
                  <a:tcPr anchor="ctr"/>
                </a:tc>
                <a:tc>
                  <a:txBody>
                    <a:bodyPr/>
                    <a:lstStyle/>
                    <a:p>
                      <a:pPr algn="ctr"/>
                      <a:r>
                        <a:rPr kumimoji="1" lang="ja-JP" altLang="en-US" sz="3200" dirty="0"/>
                        <a:t>自然暴露</a:t>
                      </a:r>
                    </a:p>
                  </a:txBody>
                  <a:tcPr anchor="ctr"/>
                </a:tc>
                <a:tc>
                  <a:txBody>
                    <a:bodyPr/>
                    <a:lstStyle/>
                    <a:p>
                      <a:pPr algn="ctr"/>
                      <a:r>
                        <a:rPr kumimoji="1" lang="ja-JP" altLang="en-US" sz="3200" dirty="0"/>
                        <a:t>定期接種</a:t>
                      </a:r>
                    </a:p>
                  </a:txBody>
                  <a:tcPr anchor="ctr"/>
                </a:tc>
                <a:tc>
                  <a:txBody>
                    <a:bodyPr/>
                    <a:lstStyle/>
                    <a:p>
                      <a:pPr algn="ctr"/>
                      <a:r>
                        <a:rPr kumimoji="1" lang="ja-JP" altLang="en-US" sz="3200" dirty="0"/>
                        <a:t>抗体</a:t>
                      </a:r>
                    </a:p>
                  </a:txBody>
                  <a:tcPr anchor="ctr"/>
                </a:tc>
                <a:extLst>
                  <a:ext uri="{0D108BD9-81ED-4DB2-BD59-A6C34878D82A}">
                    <a16:rowId xmlns:a16="http://schemas.microsoft.com/office/drawing/2014/main" val="3592341011"/>
                  </a:ext>
                </a:extLst>
              </a:tr>
              <a:tr h="1152000">
                <a:tc rowSpan="2">
                  <a:txBody>
                    <a:bodyPr/>
                    <a:lstStyle/>
                    <a:p>
                      <a:pPr algn="ctr"/>
                      <a:r>
                        <a:rPr kumimoji="1" lang="en-US" altLang="ja-JP" sz="3200" dirty="0"/>
                        <a:t>20-30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少</a:t>
                      </a:r>
                    </a:p>
                  </a:txBody>
                  <a:tcPr anchor="ctr"/>
                </a:tc>
                <a:tc rowSpan="2">
                  <a:txBody>
                    <a:bodyPr/>
                    <a:lstStyle/>
                    <a:p>
                      <a:pPr algn="ctr"/>
                      <a:r>
                        <a:rPr kumimoji="1" lang="en-US" altLang="ja-JP" sz="3200" dirty="0"/>
                        <a:t>1</a:t>
                      </a:r>
                      <a:r>
                        <a:rPr kumimoji="1" lang="ja-JP" altLang="en-US" sz="3200" dirty="0"/>
                        <a:t>回</a:t>
                      </a:r>
                      <a:r>
                        <a:rPr kumimoji="1" lang="en-US" altLang="ja-JP" sz="3200" dirty="0"/>
                        <a:t>or2</a:t>
                      </a:r>
                      <a:r>
                        <a:rPr kumimoji="1" lang="ja-JP" altLang="en-US" sz="3200" dirty="0"/>
                        <a:t>回（</a:t>
                      </a:r>
                      <a:r>
                        <a:rPr kumimoji="1" lang="en-US" altLang="ja-JP" sz="3200" dirty="0"/>
                        <a:t>3</a:t>
                      </a:r>
                      <a:r>
                        <a:rPr kumimoji="1" lang="ja-JP" altLang="en-US" sz="3200" dirty="0"/>
                        <a:t>期</a:t>
                      </a:r>
                      <a:r>
                        <a:rPr kumimoji="1" lang="en-US" altLang="ja-JP" sz="3200" dirty="0"/>
                        <a:t>4</a:t>
                      </a:r>
                      <a:r>
                        <a:rPr kumimoji="1" lang="ja-JP" altLang="en-US" sz="3200" dirty="0"/>
                        <a:t>期）</a:t>
                      </a:r>
                    </a:p>
                  </a:txBody>
                  <a:tcPr anchor="ct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3734478205"/>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endParaRPr kumimoji="1" lang="ja-JP" altLang="en-US" sz="3200" dirty="0"/>
                    </a:p>
                  </a:txBody>
                  <a:tcPr/>
                </a:tc>
                <a:tc vMerge="1">
                  <a:txBody>
                    <a:bodyPr/>
                    <a:lstStyle/>
                    <a:p>
                      <a:pPr algn="ctr"/>
                      <a:endParaRPr kumimoji="1" lang="ja-JP" altLang="en-US" sz="3200" dirty="0"/>
                    </a:p>
                  </a:txBody>
                  <a:tcP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2570853063"/>
                  </a:ext>
                </a:extLst>
              </a:tr>
              <a:tr h="11520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dirty="0"/>
                        <a:t>40-50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多</a:t>
                      </a:r>
                    </a:p>
                  </a:txBody>
                  <a:tcPr anchor="ctr"/>
                </a:tc>
                <a:tc>
                  <a:txBody>
                    <a:bodyPr/>
                    <a:lstStyle/>
                    <a:p>
                      <a:pPr algn="ctr"/>
                      <a:r>
                        <a:rPr kumimoji="1" lang="ja-JP" altLang="en-US" sz="3200" dirty="0"/>
                        <a:t>なし</a:t>
                      </a:r>
                    </a:p>
                  </a:txBody>
                  <a:tcPr anchor="ctr"/>
                </a:tc>
                <a:tc>
                  <a:txBody>
                    <a:bodyPr/>
                    <a:lstStyle/>
                    <a:p>
                      <a:pPr algn="ctr"/>
                      <a:r>
                        <a:rPr kumimoji="1" lang="en-US" altLang="ja-JP" sz="3200" dirty="0"/>
                        <a:t>2</a:t>
                      </a:r>
                      <a:r>
                        <a:rPr kumimoji="1" lang="ja-JP" altLang="en-US" sz="3200" dirty="0"/>
                        <a:t>割陰性</a:t>
                      </a:r>
                    </a:p>
                  </a:txBody>
                  <a:tcPr anchor="ctr"/>
                </a:tc>
                <a:extLst>
                  <a:ext uri="{0D108BD9-81ED-4DB2-BD59-A6C34878D82A}">
                    <a16:rowId xmlns:a16="http://schemas.microsoft.com/office/drawing/2014/main" val="4170306123"/>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r>
                        <a:rPr kumimoji="1" lang="ja-JP" altLang="en-US" sz="3200" dirty="0"/>
                        <a:t>多</a:t>
                      </a:r>
                    </a:p>
                  </a:txBody>
                  <a:tcPr/>
                </a:tc>
                <a:tc>
                  <a:txBody>
                    <a:bodyPr/>
                    <a:lstStyle/>
                    <a:p>
                      <a:pPr algn="ctr"/>
                      <a:r>
                        <a:rPr kumimoji="1" lang="en-US" altLang="ja-JP" sz="3200" dirty="0"/>
                        <a:t>1</a:t>
                      </a:r>
                      <a:r>
                        <a:rPr kumimoji="1" lang="ja-JP" altLang="en-US" sz="3200" dirty="0"/>
                        <a:t>回</a:t>
                      </a:r>
                    </a:p>
                  </a:txBody>
                  <a:tcPr anchor="ctr"/>
                </a:tc>
                <a:tc>
                  <a:txBody>
                    <a:bodyPr/>
                    <a:lstStyle/>
                    <a:p>
                      <a:pPr algn="ctr"/>
                      <a:r>
                        <a:rPr kumimoji="1" lang="ja-JP" altLang="en-US" sz="3200" dirty="0"/>
                        <a:t>比較的あり</a:t>
                      </a:r>
                    </a:p>
                  </a:txBody>
                  <a:tcPr anchor="ctr"/>
                </a:tc>
                <a:extLst>
                  <a:ext uri="{0D108BD9-81ED-4DB2-BD59-A6C34878D82A}">
                    <a16:rowId xmlns:a16="http://schemas.microsoft.com/office/drawing/2014/main" val="3184081266"/>
                  </a:ext>
                </a:extLst>
              </a:tr>
            </a:tbl>
          </a:graphicData>
        </a:graphic>
      </p:graphicFrame>
      <p:sp>
        <p:nvSpPr>
          <p:cNvPr id="22" name="正方形/長方形 21">
            <a:extLst>
              <a:ext uri="{FF2B5EF4-FFF2-40B4-BE49-F238E27FC236}">
                <a16:creationId xmlns:a16="http://schemas.microsoft.com/office/drawing/2014/main" id="{87AC7F51-8761-4BB0-9E1F-DB9767F2285E}"/>
              </a:ext>
            </a:extLst>
          </p:cNvPr>
          <p:cNvSpPr/>
          <p:nvPr/>
        </p:nvSpPr>
        <p:spPr>
          <a:xfrm>
            <a:off x="851060" y="5376993"/>
            <a:ext cx="10489869" cy="1177937"/>
          </a:xfrm>
          <a:prstGeom prst="rect">
            <a:avLst/>
          </a:prstGeom>
          <a:solidFill>
            <a:schemeClr val="bg1">
              <a:lumMod val="6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E184B462-15E5-4D7C-AB29-702AC1105D5D}"/>
              </a:ext>
            </a:extLst>
          </p:cNvPr>
          <p:cNvSpPr txBox="1"/>
          <p:nvPr/>
        </p:nvSpPr>
        <p:spPr>
          <a:xfrm>
            <a:off x="597727" y="212818"/>
            <a:ext cx="1005403" cy="584775"/>
          </a:xfrm>
          <a:prstGeom prst="rect">
            <a:avLst/>
          </a:prstGeom>
          <a:noFill/>
        </p:spPr>
        <p:txBody>
          <a:bodyPr wrap="none" rtlCol="0">
            <a:spAutoFit/>
          </a:bodyPr>
          <a:lstStyle/>
          <a:p>
            <a:r>
              <a:rPr kumimoji="1" lang="ja-JP" altLang="en-US" sz="3200" dirty="0"/>
              <a:t>考察</a:t>
            </a:r>
          </a:p>
        </p:txBody>
      </p:sp>
      <p:sp>
        <p:nvSpPr>
          <p:cNvPr id="5" name="正方形/長方形 4">
            <a:extLst>
              <a:ext uri="{FF2B5EF4-FFF2-40B4-BE49-F238E27FC236}">
                <a16:creationId xmlns:a16="http://schemas.microsoft.com/office/drawing/2014/main" id="{078ED69C-6536-4E58-A7B3-A8C1414D8997}"/>
              </a:ext>
            </a:extLst>
          </p:cNvPr>
          <p:cNvSpPr/>
          <p:nvPr/>
        </p:nvSpPr>
        <p:spPr>
          <a:xfrm>
            <a:off x="9357756" y="5781332"/>
            <a:ext cx="1864426" cy="433417"/>
          </a:xfrm>
          <a:prstGeom prst="rect">
            <a:avLst/>
          </a:prstGeom>
          <a:noFill/>
          <a:ln w="508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3581526-52FB-4545-AAE1-8AEF6186ED50}"/>
              </a:ext>
            </a:extLst>
          </p:cNvPr>
          <p:cNvSpPr txBox="1"/>
          <p:nvPr/>
        </p:nvSpPr>
        <p:spPr>
          <a:xfrm>
            <a:off x="8004635" y="5155610"/>
            <a:ext cx="3940502" cy="523220"/>
          </a:xfrm>
          <a:prstGeom prst="rect">
            <a:avLst/>
          </a:prstGeom>
          <a:solidFill>
            <a:schemeClr val="accent6"/>
          </a:solidFill>
        </p:spPr>
        <p:txBody>
          <a:bodyPr wrap="none" rtlCol="0">
            <a:spAutoFit/>
          </a:bodyPr>
          <a:lstStyle/>
          <a:p>
            <a:r>
              <a:rPr kumimoji="1" lang="ja-JP" altLang="en-US" sz="2800" dirty="0">
                <a:solidFill>
                  <a:schemeClr val="bg1"/>
                </a:solidFill>
              </a:rPr>
              <a:t>国事業：進捗率伸び悩み</a:t>
            </a:r>
          </a:p>
        </p:txBody>
      </p:sp>
      <p:sp>
        <p:nvSpPr>
          <p:cNvPr id="10" name="正方形/長方形 9">
            <a:extLst>
              <a:ext uri="{FF2B5EF4-FFF2-40B4-BE49-F238E27FC236}">
                <a16:creationId xmlns:a16="http://schemas.microsoft.com/office/drawing/2014/main" id="{7A0D0DFE-3537-49A5-9F62-49E2DF595D43}"/>
              </a:ext>
            </a:extLst>
          </p:cNvPr>
          <p:cNvSpPr/>
          <p:nvPr/>
        </p:nvSpPr>
        <p:spPr>
          <a:xfrm>
            <a:off x="9378049" y="4634392"/>
            <a:ext cx="1828800" cy="43341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オーディオ 7">
            <a:hlinkClick r:id="" action="ppaction://media"/>
            <a:extLst>
              <a:ext uri="{FF2B5EF4-FFF2-40B4-BE49-F238E27FC236}">
                <a16:creationId xmlns:a16="http://schemas.microsoft.com/office/drawing/2014/main" id="{7CA4FCE8-03FA-4828-85ED-404BC5649E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40556771"/>
      </p:ext>
    </p:extLst>
  </p:cSld>
  <p:clrMapOvr>
    <a:masterClrMapping/>
  </p:clrMapOvr>
  <mc:AlternateContent xmlns:mc="http://schemas.openxmlformats.org/markup-compatibility/2006" xmlns:p14="http://schemas.microsoft.com/office/powerpoint/2010/main">
    <mc:Choice Requires="p14">
      <p:transition spd="slow" p14:dur="2000" advTm="12315"/>
    </mc:Choice>
    <mc:Fallback xmlns="">
      <p:transition spd="slow" advTm="12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a:extLst>
              <a:ext uri="{FF2B5EF4-FFF2-40B4-BE49-F238E27FC236}">
                <a16:creationId xmlns:a16="http://schemas.microsoft.com/office/drawing/2014/main" id="{DC47F30F-1932-4D94-BB61-AC9A0C74D973}"/>
              </a:ext>
            </a:extLst>
          </p:cNvPr>
          <p:cNvGraphicFramePr>
            <a:graphicFrameLocks noGrp="1"/>
          </p:cNvGraphicFramePr>
          <p:nvPr/>
        </p:nvGraphicFramePr>
        <p:xfrm>
          <a:off x="851065" y="794931"/>
          <a:ext cx="10489870" cy="5760000"/>
        </p:xfrm>
        <a:graphic>
          <a:graphicData uri="http://schemas.openxmlformats.org/drawingml/2006/table">
            <a:tbl>
              <a:tblPr firstRow="1" bandRow="1">
                <a:tableStyleId>{5940675A-B579-460E-94D1-54222C63F5DA}</a:tableStyleId>
              </a:tblPr>
              <a:tblGrid>
                <a:gridCol w="1838675">
                  <a:extLst>
                    <a:ext uri="{9D8B030D-6E8A-4147-A177-3AD203B41FA5}">
                      <a16:colId xmlns:a16="http://schemas.microsoft.com/office/drawing/2014/main" val="3312963040"/>
                    </a:ext>
                  </a:extLst>
                </a:gridCol>
                <a:gridCol w="836832">
                  <a:extLst>
                    <a:ext uri="{9D8B030D-6E8A-4147-A177-3AD203B41FA5}">
                      <a16:colId xmlns:a16="http://schemas.microsoft.com/office/drawing/2014/main" val="4107283563"/>
                    </a:ext>
                  </a:extLst>
                </a:gridCol>
                <a:gridCol w="1885820">
                  <a:extLst>
                    <a:ext uri="{9D8B030D-6E8A-4147-A177-3AD203B41FA5}">
                      <a16:colId xmlns:a16="http://schemas.microsoft.com/office/drawing/2014/main" val="1051501309"/>
                    </a:ext>
                  </a:extLst>
                </a:gridCol>
                <a:gridCol w="3830569">
                  <a:extLst>
                    <a:ext uri="{9D8B030D-6E8A-4147-A177-3AD203B41FA5}">
                      <a16:colId xmlns:a16="http://schemas.microsoft.com/office/drawing/2014/main" val="208827012"/>
                    </a:ext>
                  </a:extLst>
                </a:gridCol>
                <a:gridCol w="2097974">
                  <a:extLst>
                    <a:ext uri="{9D8B030D-6E8A-4147-A177-3AD203B41FA5}">
                      <a16:colId xmlns:a16="http://schemas.microsoft.com/office/drawing/2014/main" val="3562179240"/>
                    </a:ext>
                  </a:extLst>
                </a:gridCol>
              </a:tblGrid>
              <a:tr h="1152000">
                <a:tc>
                  <a:txBody>
                    <a:bodyPr/>
                    <a:lstStyle/>
                    <a:p>
                      <a:pPr algn="ctr"/>
                      <a:endParaRPr kumimoji="1" lang="ja-JP" altLang="en-US" sz="3200" dirty="0"/>
                    </a:p>
                  </a:txBody>
                  <a:tcPr anchor="ctr"/>
                </a:tc>
                <a:tc>
                  <a:txBody>
                    <a:bodyPr/>
                    <a:lstStyle/>
                    <a:p>
                      <a:pPr algn="ctr"/>
                      <a:endParaRPr kumimoji="1" lang="ja-JP" altLang="en-US" sz="3200" dirty="0"/>
                    </a:p>
                  </a:txBody>
                  <a:tcPr anchor="ctr"/>
                </a:tc>
                <a:tc>
                  <a:txBody>
                    <a:bodyPr/>
                    <a:lstStyle/>
                    <a:p>
                      <a:pPr algn="ctr"/>
                      <a:r>
                        <a:rPr kumimoji="1" lang="ja-JP" altLang="en-US" sz="3200" dirty="0"/>
                        <a:t>自然暴露</a:t>
                      </a:r>
                    </a:p>
                  </a:txBody>
                  <a:tcPr anchor="ctr"/>
                </a:tc>
                <a:tc>
                  <a:txBody>
                    <a:bodyPr/>
                    <a:lstStyle/>
                    <a:p>
                      <a:pPr algn="ctr"/>
                      <a:r>
                        <a:rPr kumimoji="1" lang="ja-JP" altLang="en-US" sz="3200" dirty="0"/>
                        <a:t>定期接種</a:t>
                      </a:r>
                    </a:p>
                  </a:txBody>
                  <a:tcPr anchor="ctr"/>
                </a:tc>
                <a:tc>
                  <a:txBody>
                    <a:bodyPr/>
                    <a:lstStyle/>
                    <a:p>
                      <a:pPr algn="ctr"/>
                      <a:r>
                        <a:rPr kumimoji="1" lang="ja-JP" altLang="en-US" sz="3200" dirty="0"/>
                        <a:t>抗体</a:t>
                      </a:r>
                    </a:p>
                  </a:txBody>
                  <a:tcPr anchor="ctr"/>
                </a:tc>
                <a:extLst>
                  <a:ext uri="{0D108BD9-81ED-4DB2-BD59-A6C34878D82A}">
                    <a16:rowId xmlns:a16="http://schemas.microsoft.com/office/drawing/2014/main" val="3592341011"/>
                  </a:ext>
                </a:extLst>
              </a:tr>
              <a:tr h="1152000">
                <a:tc rowSpan="2">
                  <a:txBody>
                    <a:bodyPr/>
                    <a:lstStyle/>
                    <a:p>
                      <a:pPr algn="ctr"/>
                      <a:r>
                        <a:rPr kumimoji="1" lang="en-US" altLang="ja-JP" sz="3200" dirty="0"/>
                        <a:t>20-30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少</a:t>
                      </a:r>
                    </a:p>
                  </a:txBody>
                  <a:tcPr anchor="ctr"/>
                </a:tc>
                <a:tc rowSpan="2">
                  <a:txBody>
                    <a:bodyPr/>
                    <a:lstStyle/>
                    <a:p>
                      <a:pPr algn="ctr"/>
                      <a:r>
                        <a:rPr kumimoji="1" lang="en-US" altLang="ja-JP" sz="3200" dirty="0"/>
                        <a:t>1</a:t>
                      </a:r>
                      <a:r>
                        <a:rPr kumimoji="1" lang="ja-JP" altLang="en-US" sz="3200" dirty="0"/>
                        <a:t>回</a:t>
                      </a:r>
                      <a:r>
                        <a:rPr kumimoji="1" lang="en-US" altLang="ja-JP" sz="3200" dirty="0"/>
                        <a:t>or2</a:t>
                      </a:r>
                      <a:r>
                        <a:rPr kumimoji="1" lang="ja-JP" altLang="en-US" sz="3200" dirty="0"/>
                        <a:t>回（</a:t>
                      </a:r>
                      <a:r>
                        <a:rPr kumimoji="1" lang="en-US" altLang="ja-JP" sz="3200" dirty="0"/>
                        <a:t>3</a:t>
                      </a:r>
                      <a:r>
                        <a:rPr kumimoji="1" lang="ja-JP" altLang="en-US" sz="3200" dirty="0"/>
                        <a:t>期</a:t>
                      </a:r>
                      <a:r>
                        <a:rPr kumimoji="1" lang="en-US" altLang="ja-JP" sz="3200" dirty="0"/>
                        <a:t>4</a:t>
                      </a:r>
                      <a:r>
                        <a:rPr kumimoji="1" lang="ja-JP" altLang="en-US" sz="3200" dirty="0"/>
                        <a:t>期）</a:t>
                      </a:r>
                    </a:p>
                  </a:txBody>
                  <a:tcPr anchor="ct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3734478205"/>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endParaRPr kumimoji="1" lang="ja-JP" altLang="en-US" sz="3200" dirty="0"/>
                    </a:p>
                  </a:txBody>
                  <a:tcPr/>
                </a:tc>
                <a:tc vMerge="1">
                  <a:txBody>
                    <a:bodyPr/>
                    <a:lstStyle/>
                    <a:p>
                      <a:pPr algn="ctr"/>
                      <a:endParaRPr kumimoji="1" lang="ja-JP" altLang="en-US" sz="3200" dirty="0"/>
                    </a:p>
                  </a:txBody>
                  <a:tcP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2570853063"/>
                  </a:ext>
                </a:extLst>
              </a:tr>
              <a:tr h="11520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dirty="0"/>
                        <a:t>40-50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多</a:t>
                      </a:r>
                    </a:p>
                  </a:txBody>
                  <a:tcPr anchor="ctr"/>
                </a:tc>
                <a:tc>
                  <a:txBody>
                    <a:bodyPr/>
                    <a:lstStyle/>
                    <a:p>
                      <a:pPr algn="ctr"/>
                      <a:r>
                        <a:rPr kumimoji="1" lang="ja-JP" altLang="en-US" sz="3200" dirty="0"/>
                        <a:t>なし</a:t>
                      </a:r>
                    </a:p>
                  </a:txBody>
                  <a:tcPr anchor="ctr"/>
                </a:tc>
                <a:tc>
                  <a:txBody>
                    <a:bodyPr/>
                    <a:lstStyle/>
                    <a:p>
                      <a:pPr algn="ctr"/>
                      <a:r>
                        <a:rPr kumimoji="1" lang="en-US" altLang="ja-JP" sz="3200" dirty="0"/>
                        <a:t>2</a:t>
                      </a:r>
                      <a:r>
                        <a:rPr kumimoji="1" lang="ja-JP" altLang="en-US" sz="3200" dirty="0"/>
                        <a:t>割陰性</a:t>
                      </a:r>
                    </a:p>
                  </a:txBody>
                  <a:tcPr anchor="ctr"/>
                </a:tc>
                <a:extLst>
                  <a:ext uri="{0D108BD9-81ED-4DB2-BD59-A6C34878D82A}">
                    <a16:rowId xmlns:a16="http://schemas.microsoft.com/office/drawing/2014/main" val="4170306123"/>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r>
                        <a:rPr kumimoji="1" lang="ja-JP" altLang="en-US" sz="3200" dirty="0"/>
                        <a:t>多</a:t>
                      </a:r>
                    </a:p>
                  </a:txBody>
                  <a:tcPr/>
                </a:tc>
                <a:tc>
                  <a:txBody>
                    <a:bodyPr/>
                    <a:lstStyle/>
                    <a:p>
                      <a:pPr algn="ctr"/>
                      <a:r>
                        <a:rPr kumimoji="1" lang="en-US" altLang="ja-JP" sz="3200" dirty="0"/>
                        <a:t>1</a:t>
                      </a:r>
                      <a:r>
                        <a:rPr kumimoji="1" lang="ja-JP" altLang="en-US" sz="3200" dirty="0"/>
                        <a:t>回</a:t>
                      </a:r>
                    </a:p>
                  </a:txBody>
                  <a:tcPr anchor="ctr"/>
                </a:tc>
                <a:tc>
                  <a:txBody>
                    <a:bodyPr/>
                    <a:lstStyle/>
                    <a:p>
                      <a:pPr algn="ctr"/>
                      <a:r>
                        <a:rPr kumimoji="1" lang="ja-JP" altLang="en-US" sz="3200" dirty="0"/>
                        <a:t>比較的あり</a:t>
                      </a:r>
                    </a:p>
                  </a:txBody>
                  <a:tcPr anchor="ctr"/>
                </a:tc>
                <a:extLst>
                  <a:ext uri="{0D108BD9-81ED-4DB2-BD59-A6C34878D82A}">
                    <a16:rowId xmlns:a16="http://schemas.microsoft.com/office/drawing/2014/main" val="3184081266"/>
                  </a:ext>
                </a:extLst>
              </a:tr>
            </a:tbl>
          </a:graphicData>
        </a:graphic>
      </p:graphicFrame>
      <p:sp>
        <p:nvSpPr>
          <p:cNvPr id="22" name="正方形/長方形 21">
            <a:extLst>
              <a:ext uri="{FF2B5EF4-FFF2-40B4-BE49-F238E27FC236}">
                <a16:creationId xmlns:a16="http://schemas.microsoft.com/office/drawing/2014/main" id="{87AC7F51-8761-4BB0-9E1F-DB9767F2285E}"/>
              </a:ext>
            </a:extLst>
          </p:cNvPr>
          <p:cNvSpPr/>
          <p:nvPr/>
        </p:nvSpPr>
        <p:spPr>
          <a:xfrm>
            <a:off x="851060" y="5376993"/>
            <a:ext cx="10489869" cy="1177937"/>
          </a:xfrm>
          <a:prstGeom prst="rect">
            <a:avLst/>
          </a:prstGeom>
          <a:solidFill>
            <a:schemeClr val="bg1">
              <a:lumMod val="6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184B462-15E5-4D7C-AB29-702AC1105D5D}"/>
              </a:ext>
            </a:extLst>
          </p:cNvPr>
          <p:cNvSpPr txBox="1"/>
          <p:nvPr/>
        </p:nvSpPr>
        <p:spPr>
          <a:xfrm>
            <a:off x="597727" y="212818"/>
            <a:ext cx="1005403" cy="584775"/>
          </a:xfrm>
          <a:prstGeom prst="rect">
            <a:avLst/>
          </a:prstGeom>
          <a:noFill/>
        </p:spPr>
        <p:txBody>
          <a:bodyPr wrap="none" rtlCol="0">
            <a:spAutoFit/>
          </a:bodyPr>
          <a:lstStyle/>
          <a:p>
            <a:r>
              <a:rPr kumimoji="1" lang="ja-JP" altLang="en-US" sz="3200" dirty="0"/>
              <a:t>考察</a:t>
            </a:r>
          </a:p>
        </p:txBody>
      </p:sp>
      <p:sp>
        <p:nvSpPr>
          <p:cNvPr id="5" name="正方形/長方形 4">
            <a:extLst>
              <a:ext uri="{FF2B5EF4-FFF2-40B4-BE49-F238E27FC236}">
                <a16:creationId xmlns:a16="http://schemas.microsoft.com/office/drawing/2014/main" id="{078ED69C-6536-4E58-A7B3-A8C1414D8997}"/>
              </a:ext>
            </a:extLst>
          </p:cNvPr>
          <p:cNvSpPr/>
          <p:nvPr/>
        </p:nvSpPr>
        <p:spPr>
          <a:xfrm>
            <a:off x="9357756" y="5781332"/>
            <a:ext cx="1864426" cy="433417"/>
          </a:xfrm>
          <a:prstGeom prst="rect">
            <a:avLst/>
          </a:prstGeom>
          <a:noFill/>
          <a:ln w="508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A0D0DFE-3537-49A5-9F62-49E2DF595D43}"/>
              </a:ext>
            </a:extLst>
          </p:cNvPr>
          <p:cNvSpPr/>
          <p:nvPr/>
        </p:nvSpPr>
        <p:spPr>
          <a:xfrm>
            <a:off x="9378049" y="4634392"/>
            <a:ext cx="1828800" cy="43341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正方形/長方形 10">
            <a:extLst>
              <a:ext uri="{FF2B5EF4-FFF2-40B4-BE49-F238E27FC236}">
                <a16:creationId xmlns:a16="http://schemas.microsoft.com/office/drawing/2014/main" id="{DB0755A4-6378-4946-8149-54122E8B546D}"/>
              </a:ext>
            </a:extLst>
          </p:cNvPr>
          <p:cNvSpPr/>
          <p:nvPr/>
        </p:nvSpPr>
        <p:spPr>
          <a:xfrm>
            <a:off x="9378049" y="3429000"/>
            <a:ext cx="1828800" cy="471742"/>
          </a:xfrm>
          <a:prstGeom prst="rect">
            <a:avLst/>
          </a:prstGeom>
          <a:noFill/>
          <a:ln w="508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976D704-E3C3-4CC7-969C-3AAFB932954D}"/>
              </a:ext>
            </a:extLst>
          </p:cNvPr>
          <p:cNvSpPr/>
          <p:nvPr/>
        </p:nvSpPr>
        <p:spPr>
          <a:xfrm>
            <a:off x="9378049" y="2330365"/>
            <a:ext cx="1828800" cy="463890"/>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432D186-E330-4216-A564-DBC46BE6EDA4}"/>
              </a:ext>
            </a:extLst>
          </p:cNvPr>
          <p:cNvSpPr txBox="1"/>
          <p:nvPr/>
        </p:nvSpPr>
        <p:spPr>
          <a:xfrm>
            <a:off x="7271156" y="1747123"/>
            <a:ext cx="3935693" cy="523220"/>
          </a:xfrm>
          <a:prstGeom prst="rect">
            <a:avLst/>
          </a:prstGeom>
          <a:solidFill>
            <a:schemeClr val="accent1"/>
          </a:solidFill>
        </p:spPr>
        <p:txBody>
          <a:bodyPr wrap="none" rtlCol="0">
            <a:spAutoFit/>
          </a:bodyPr>
          <a:lstStyle/>
          <a:p>
            <a:r>
              <a:rPr kumimoji="1" lang="ja-JP" altLang="en-US" sz="2800" dirty="0">
                <a:solidFill>
                  <a:schemeClr val="bg1"/>
                </a:solidFill>
              </a:rPr>
              <a:t>千葉市事業：接種率低い</a:t>
            </a:r>
          </a:p>
        </p:txBody>
      </p:sp>
      <p:sp>
        <p:nvSpPr>
          <p:cNvPr id="8" name="テキスト ボックス 7">
            <a:extLst>
              <a:ext uri="{FF2B5EF4-FFF2-40B4-BE49-F238E27FC236}">
                <a16:creationId xmlns:a16="http://schemas.microsoft.com/office/drawing/2014/main" id="{35165916-DCC1-428A-B673-E6F0DE17AB74}"/>
              </a:ext>
            </a:extLst>
          </p:cNvPr>
          <p:cNvSpPr txBox="1"/>
          <p:nvPr/>
        </p:nvSpPr>
        <p:spPr>
          <a:xfrm>
            <a:off x="7271156" y="3937172"/>
            <a:ext cx="3935693" cy="523220"/>
          </a:xfrm>
          <a:prstGeom prst="rect">
            <a:avLst/>
          </a:prstGeom>
          <a:solidFill>
            <a:srgbClr val="FF66FF"/>
          </a:solidFill>
        </p:spPr>
        <p:txBody>
          <a:bodyPr wrap="none" rtlCol="0">
            <a:spAutoFit/>
          </a:bodyPr>
          <a:lstStyle/>
          <a:p>
            <a:r>
              <a:rPr kumimoji="1" lang="ja-JP" altLang="en-US" sz="2800" dirty="0">
                <a:solidFill>
                  <a:schemeClr val="bg1"/>
                </a:solidFill>
              </a:rPr>
              <a:t>千葉市事業：接種率高い</a:t>
            </a:r>
          </a:p>
        </p:txBody>
      </p:sp>
      <p:sp>
        <p:nvSpPr>
          <p:cNvPr id="16" name="テキスト ボックス 15">
            <a:extLst>
              <a:ext uri="{FF2B5EF4-FFF2-40B4-BE49-F238E27FC236}">
                <a16:creationId xmlns:a16="http://schemas.microsoft.com/office/drawing/2014/main" id="{8E2B6785-1C22-4804-91F7-664AC4323B95}"/>
              </a:ext>
            </a:extLst>
          </p:cNvPr>
          <p:cNvSpPr txBox="1"/>
          <p:nvPr/>
        </p:nvSpPr>
        <p:spPr>
          <a:xfrm>
            <a:off x="8004635" y="5155610"/>
            <a:ext cx="3940502" cy="523220"/>
          </a:xfrm>
          <a:prstGeom prst="rect">
            <a:avLst/>
          </a:prstGeom>
          <a:solidFill>
            <a:schemeClr val="accent6"/>
          </a:solidFill>
        </p:spPr>
        <p:txBody>
          <a:bodyPr wrap="none" rtlCol="0">
            <a:spAutoFit/>
          </a:bodyPr>
          <a:lstStyle/>
          <a:p>
            <a:r>
              <a:rPr kumimoji="1" lang="ja-JP" altLang="en-US" sz="2800" dirty="0">
                <a:solidFill>
                  <a:schemeClr val="bg1"/>
                </a:solidFill>
              </a:rPr>
              <a:t>国事業：進捗率伸び悩み</a:t>
            </a:r>
          </a:p>
        </p:txBody>
      </p:sp>
      <p:pic>
        <p:nvPicPr>
          <p:cNvPr id="6" name="オーディオ 5">
            <a:hlinkClick r:id="" action="ppaction://media"/>
            <a:extLst>
              <a:ext uri="{FF2B5EF4-FFF2-40B4-BE49-F238E27FC236}">
                <a16:creationId xmlns:a16="http://schemas.microsoft.com/office/drawing/2014/main" id="{55DAB81C-D014-4EC8-A7FB-5CB25F31BF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17137403"/>
      </p:ext>
    </p:extLst>
  </p:cSld>
  <p:clrMapOvr>
    <a:masterClrMapping/>
  </p:clrMapOvr>
  <mc:AlternateContent xmlns:mc="http://schemas.openxmlformats.org/markup-compatibility/2006" xmlns:p14="http://schemas.microsoft.com/office/powerpoint/2010/main">
    <mc:Choice Requires="p14">
      <p:transition spd="slow" p14:dur="2000" advTm="15612"/>
    </mc:Choice>
    <mc:Fallback xmlns="">
      <p:transition spd="slow" advTm="15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4BC54F1B-4FCD-4F7A-B6AF-9ADD0AE5CA58}"/>
              </a:ext>
            </a:extLst>
          </p:cNvPr>
          <p:cNvSpPr/>
          <p:nvPr/>
        </p:nvSpPr>
        <p:spPr>
          <a:xfrm>
            <a:off x="851064" y="3110853"/>
            <a:ext cx="10489869" cy="1128156"/>
          </a:xfrm>
          <a:prstGeom prst="rect">
            <a:avLst/>
          </a:prstGeom>
          <a:solidFill>
            <a:srgbClr val="FFD9F2">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3" name="表 3">
            <a:extLst>
              <a:ext uri="{FF2B5EF4-FFF2-40B4-BE49-F238E27FC236}">
                <a16:creationId xmlns:a16="http://schemas.microsoft.com/office/drawing/2014/main" id="{DC47F30F-1932-4D94-BB61-AC9A0C74D973}"/>
              </a:ext>
            </a:extLst>
          </p:cNvPr>
          <p:cNvGraphicFramePr>
            <a:graphicFrameLocks noGrp="1"/>
          </p:cNvGraphicFramePr>
          <p:nvPr/>
        </p:nvGraphicFramePr>
        <p:xfrm>
          <a:off x="851065" y="794931"/>
          <a:ext cx="10489870" cy="5760000"/>
        </p:xfrm>
        <a:graphic>
          <a:graphicData uri="http://schemas.openxmlformats.org/drawingml/2006/table">
            <a:tbl>
              <a:tblPr firstRow="1" bandRow="1">
                <a:tableStyleId>{5940675A-B579-460E-94D1-54222C63F5DA}</a:tableStyleId>
              </a:tblPr>
              <a:tblGrid>
                <a:gridCol w="1838675">
                  <a:extLst>
                    <a:ext uri="{9D8B030D-6E8A-4147-A177-3AD203B41FA5}">
                      <a16:colId xmlns:a16="http://schemas.microsoft.com/office/drawing/2014/main" val="3312963040"/>
                    </a:ext>
                  </a:extLst>
                </a:gridCol>
                <a:gridCol w="836832">
                  <a:extLst>
                    <a:ext uri="{9D8B030D-6E8A-4147-A177-3AD203B41FA5}">
                      <a16:colId xmlns:a16="http://schemas.microsoft.com/office/drawing/2014/main" val="4107283563"/>
                    </a:ext>
                  </a:extLst>
                </a:gridCol>
                <a:gridCol w="1885820">
                  <a:extLst>
                    <a:ext uri="{9D8B030D-6E8A-4147-A177-3AD203B41FA5}">
                      <a16:colId xmlns:a16="http://schemas.microsoft.com/office/drawing/2014/main" val="1051501309"/>
                    </a:ext>
                  </a:extLst>
                </a:gridCol>
                <a:gridCol w="3830569">
                  <a:extLst>
                    <a:ext uri="{9D8B030D-6E8A-4147-A177-3AD203B41FA5}">
                      <a16:colId xmlns:a16="http://schemas.microsoft.com/office/drawing/2014/main" val="208827012"/>
                    </a:ext>
                  </a:extLst>
                </a:gridCol>
                <a:gridCol w="2097974">
                  <a:extLst>
                    <a:ext uri="{9D8B030D-6E8A-4147-A177-3AD203B41FA5}">
                      <a16:colId xmlns:a16="http://schemas.microsoft.com/office/drawing/2014/main" val="3562179240"/>
                    </a:ext>
                  </a:extLst>
                </a:gridCol>
              </a:tblGrid>
              <a:tr h="1152000">
                <a:tc>
                  <a:txBody>
                    <a:bodyPr/>
                    <a:lstStyle/>
                    <a:p>
                      <a:pPr algn="ctr"/>
                      <a:endParaRPr kumimoji="1" lang="ja-JP" altLang="en-US" sz="3200" dirty="0"/>
                    </a:p>
                  </a:txBody>
                  <a:tcPr anchor="ctr"/>
                </a:tc>
                <a:tc>
                  <a:txBody>
                    <a:bodyPr/>
                    <a:lstStyle/>
                    <a:p>
                      <a:pPr algn="ctr"/>
                      <a:endParaRPr kumimoji="1" lang="ja-JP" altLang="en-US" sz="3200" dirty="0"/>
                    </a:p>
                  </a:txBody>
                  <a:tcPr anchor="ctr"/>
                </a:tc>
                <a:tc>
                  <a:txBody>
                    <a:bodyPr/>
                    <a:lstStyle/>
                    <a:p>
                      <a:pPr algn="ctr"/>
                      <a:r>
                        <a:rPr kumimoji="1" lang="ja-JP" altLang="en-US" sz="3200" dirty="0"/>
                        <a:t>自然暴露</a:t>
                      </a:r>
                    </a:p>
                  </a:txBody>
                  <a:tcPr anchor="ctr"/>
                </a:tc>
                <a:tc>
                  <a:txBody>
                    <a:bodyPr/>
                    <a:lstStyle/>
                    <a:p>
                      <a:pPr algn="ctr"/>
                      <a:r>
                        <a:rPr kumimoji="1" lang="ja-JP" altLang="en-US" sz="3200" dirty="0"/>
                        <a:t>定期接種</a:t>
                      </a:r>
                    </a:p>
                  </a:txBody>
                  <a:tcPr anchor="ctr"/>
                </a:tc>
                <a:tc>
                  <a:txBody>
                    <a:bodyPr/>
                    <a:lstStyle/>
                    <a:p>
                      <a:pPr algn="ctr"/>
                      <a:r>
                        <a:rPr kumimoji="1" lang="ja-JP" altLang="en-US" sz="3200" dirty="0"/>
                        <a:t>抗体</a:t>
                      </a:r>
                    </a:p>
                  </a:txBody>
                  <a:tcPr anchor="ctr"/>
                </a:tc>
                <a:extLst>
                  <a:ext uri="{0D108BD9-81ED-4DB2-BD59-A6C34878D82A}">
                    <a16:rowId xmlns:a16="http://schemas.microsoft.com/office/drawing/2014/main" val="3592341011"/>
                  </a:ext>
                </a:extLst>
              </a:tr>
              <a:tr h="1152000">
                <a:tc rowSpan="2">
                  <a:txBody>
                    <a:bodyPr/>
                    <a:lstStyle/>
                    <a:p>
                      <a:pPr algn="ctr"/>
                      <a:r>
                        <a:rPr kumimoji="1" lang="en-US" altLang="ja-JP" sz="3200" dirty="0"/>
                        <a:t>20-30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少</a:t>
                      </a:r>
                    </a:p>
                  </a:txBody>
                  <a:tcPr anchor="ctr"/>
                </a:tc>
                <a:tc rowSpan="2">
                  <a:txBody>
                    <a:bodyPr/>
                    <a:lstStyle/>
                    <a:p>
                      <a:pPr algn="ctr"/>
                      <a:r>
                        <a:rPr kumimoji="1" lang="en-US" altLang="ja-JP" sz="3200" dirty="0"/>
                        <a:t>1</a:t>
                      </a:r>
                      <a:r>
                        <a:rPr kumimoji="1" lang="ja-JP" altLang="en-US" sz="3200" dirty="0"/>
                        <a:t>回</a:t>
                      </a:r>
                      <a:r>
                        <a:rPr kumimoji="1" lang="en-US" altLang="ja-JP" sz="3200" dirty="0"/>
                        <a:t>or2</a:t>
                      </a:r>
                      <a:r>
                        <a:rPr kumimoji="1" lang="ja-JP" altLang="en-US" sz="3200" dirty="0"/>
                        <a:t>回（</a:t>
                      </a:r>
                      <a:r>
                        <a:rPr kumimoji="1" lang="en-US" altLang="ja-JP" sz="3200" dirty="0"/>
                        <a:t>3</a:t>
                      </a:r>
                      <a:r>
                        <a:rPr kumimoji="1" lang="ja-JP" altLang="en-US" sz="3200" dirty="0"/>
                        <a:t>期</a:t>
                      </a:r>
                      <a:r>
                        <a:rPr kumimoji="1" lang="en-US" altLang="ja-JP" sz="3200" dirty="0"/>
                        <a:t>4</a:t>
                      </a:r>
                      <a:r>
                        <a:rPr kumimoji="1" lang="ja-JP" altLang="en-US" sz="3200" dirty="0"/>
                        <a:t>期）</a:t>
                      </a:r>
                    </a:p>
                  </a:txBody>
                  <a:tcPr anchor="ct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3734478205"/>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endParaRPr kumimoji="1" lang="ja-JP" altLang="en-US" sz="3200" dirty="0"/>
                    </a:p>
                  </a:txBody>
                  <a:tcPr/>
                </a:tc>
                <a:tc vMerge="1">
                  <a:txBody>
                    <a:bodyPr/>
                    <a:lstStyle/>
                    <a:p>
                      <a:pPr algn="ctr"/>
                      <a:endParaRPr kumimoji="1" lang="ja-JP" altLang="en-US" sz="3200" dirty="0"/>
                    </a:p>
                  </a:txBody>
                  <a:tcP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2570853063"/>
                  </a:ext>
                </a:extLst>
              </a:tr>
              <a:tr h="11520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dirty="0"/>
                        <a:t>40-50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多</a:t>
                      </a:r>
                    </a:p>
                  </a:txBody>
                  <a:tcPr anchor="ctr"/>
                </a:tc>
                <a:tc>
                  <a:txBody>
                    <a:bodyPr/>
                    <a:lstStyle/>
                    <a:p>
                      <a:pPr algn="ctr"/>
                      <a:r>
                        <a:rPr kumimoji="1" lang="ja-JP" altLang="en-US" sz="3200" dirty="0"/>
                        <a:t>なし</a:t>
                      </a:r>
                    </a:p>
                  </a:txBody>
                  <a:tcPr anchor="ctr"/>
                </a:tc>
                <a:tc>
                  <a:txBody>
                    <a:bodyPr/>
                    <a:lstStyle/>
                    <a:p>
                      <a:pPr algn="ctr"/>
                      <a:r>
                        <a:rPr kumimoji="1" lang="en-US" altLang="ja-JP" sz="3200" dirty="0"/>
                        <a:t>2</a:t>
                      </a:r>
                      <a:r>
                        <a:rPr kumimoji="1" lang="ja-JP" altLang="en-US" sz="3200" dirty="0"/>
                        <a:t>割陰性</a:t>
                      </a:r>
                    </a:p>
                  </a:txBody>
                  <a:tcPr anchor="ctr"/>
                </a:tc>
                <a:extLst>
                  <a:ext uri="{0D108BD9-81ED-4DB2-BD59-A6C34878D82A}">
                    <a16:rowId xmlns:a16="http://schemas.microsoft.com/office/drawing/2014/main" val="4170306123"/>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r>
                        <a:rPr kumimoji="1" lang="ja-JP" altLang="en-US" sz="3200" dirty="0"/>
                        <a:t>多</a:t>
                      </a:r>
                    </a:p>
                  </a:txBody>
                  <a:tcPr/>
                </a:tc>
                <a:tc>
                  <a:txBody>
                    <a:bodyPr/>
                    <a:lstStyle/>
                    <a:p>
                      <a:pPr algn="ctr"/>
                      <a:r>
                        <a:rPr kumimoji="1" lang="en-US" altLang="ja-JP" sz="3200" dirty="0"/>
                        <a:t>1</a:t>
                      </a:r>
                      <a:r>
                        <a:rPr kumimoji="1" lang="ja-JP" altLang="en-US" sz="3200" dirty="0"/>
                        <a:t>回</a:t>
                      </a:r>
                    </a:p>
                  </a:txBody>
                  <a:tcPr anchor="ctr"/>
                </a:tc>
                <a:tc>
                  <a:txBody>
                    <a:bodyPr/>
                    <a:lstStyle/>
                    <a:p>
                      <a:pPr algn="ctr"/>
                      <a:r>
                        <a:rPr kumimoji="1" lang="ja-JP" altLang="en-US" sz="3200" dirty="0"/>
                        <a:t>比較的あり</a:t>
                      </a:r>
                    </a:p>
                  </a:txBody>
                  <a:tcPr anchor="ctr"/>
                </a:tc>
                <a:extLst>
                  <a:ext uri="{0D108BD9-81ED-4DB2-BD59-A6C34878D82A}">
                    <a16:rowId xmlns:a16="http://schemas.microsoft.com/office/drawing/2014/main" val="3184081266"/>
                  </a:ext>
                </a:extLst>
              </a:tr>
            </a:tbl>
          </a:graphicData>
        </a:graphic>
      </p:graphicFrame>
      <p:sp>
        <p:nvSpPr>
          <p:cNvPr id="22" name="正方形/長方形 21">
            <a:extLst>
              <a:ext uri="{FF2B5EF4-FFF2-40B4-BE49-F238E27FC236}">
                <a16:creationId xmlns:a16="http://schemas.microsoft.com/office/drawing/2014/main" id="{87AC7F51-8761-4BB0-9E1F-DB9767F2285E}"/>
              </a:ext>
            </a:extLst>
          </p:cNvPr>
          <p:cNvSpPr/>
          <p:nvPr/>
        </p:nvSpPr>
        <p:spPr>
          <a:xfrm>
            <a:off x="851060" y="5376993"/>
            <a:ext cx="10489869" cy="1177937"/>
          </a:xfrm>
          <a:prstGeom prst="rect">
            <a:avLst/>
          </a:prstGeom>
          <a:solidFill>
            <a:schemeClr val="bg1">
              <a:lumMod val="6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184B462-15E5-4D7C-AB29-702AC1105D5D}"/>
              </a:ext>
            </a:extLst>
          </p:cNvPr>
          <p:cNvSpPr txBox="1"/>
          <p:nvPr/>
        </p:nvSpPr>
        <p:spPr>
          <a:xfrm>
            <a:off x="597727" y="212818"/>
            <a:ext cx="1005403" cy="584775"/>
          </a:xfrm>
          <a:prstGeom prst="rect">
            <a:avLst/>
          </a:prstGeom>
          <a:noFill/>
        </p:spPr>
        <p:txBody>
          <a:bodyPr wrap="none" rtlCol="0">
            <a:spAutoFit/>
          </a:bodyPr>
          <a:lstStyle/>
          <a:p>
            <a:r>
              <a:rPr kumimoji="1" lang="ja-JP" altLang="en-US" sz="3200" dirty="0"/>
              <a:t>考察</a:t>
            </a:r>
          </a:p>
        </p:txBody>
      </p:sp>
      <p:sp>
        <p:nvSpPr>
          <p:cNvPr id="5" name="正方形/長方形 4">
            <a:extLst>
              <a:ext uri="{FF2B5EF4-FFF2-40B4-BE49-F238E27FC236}">
                <a16:creationId xmlns:a16="http://schemas.microsoft.com/office/drawing/2014/main" id="{078ED69C-6536-4E58-A7B3-A8C1414D8997}"/>
              </a:ext>
            </a:extLst>
          </p:cNvPr>
          <p:cNvSpPr/>
          <p:nvPr/>
        </p:nvSpPr>
        <p:spPr>
          <a:xfrm>
            <a:off x="9357756" y="5781332"/>
            <a:ext cx="1864426" cy="433417"/>
          </a:xfrm>
          <a:prstGeom prst="rect">
            <a:avLst/>
          </a:prstGeom>
          <a:noFill/>
          <a:ln w="508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A0D0DFE-3537-49A5-9F62-49E2DF595D43}"/>
              </a:ext>
            </a:extLst>
          </p:cNvPr>
          <p:cNvSpPr/>
          <p:nvPr/>
        </p:nvSpPr>
        <p:spPr>
          <a:xfrm>
            <a:off x="9378049" y="4634392"/>
            <a:ext cx="1828800" cy="43341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3976D704-E3C3-4CC7-969C-3AAFB932954D}"/>
              </a:ext>
            </a:extLst>
          </p:cNvPr>
          <p:cNvSpPr/>
          <p:nvPr/>
        </p:nvSpPr>
        <p:spPr>
          <a:xfrm>
            <a:off x="9378049" y="2330365"/>
            <a:ext cx="1828800" cy="463890"/>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432D186-E330-4216-A564-DBC46BE6EDA4}"/>
              </a:ext>
            </a:extLst>
          </p:cNvPr>
          <p:cNvSpPr txBox="1"/>
          <p:nvPr/>
        </p:nvSpPr>
        <p:spPr>
          <a:xfrm>
            <a:off x="7271156" y="1747123"/>
            <a:ext cx="3935693" cy="523220"/>
          </a:xfrm>
          <a:prstGeom prst="rect">
            <a:avLst/>
          </a:prstGeom>
          <a:solidFill>
            <a:schemeClr val="accent1"/>
          </a:solidFill>
        </p:spPr>
        <p:txBody>
          <a:bodyPr wrap="none" rtlCol="0">
            <a:spAutoFit/>
          </a:bodyPr>
          <a:lstStyle/>
          <a:p>
            <a:r>
              <a:rPr kumimoji="1" lang="ja-JP" altLang="en-US" sz="2800" dirty="0">
                <a:solidFill>
                  <a:schemeClr val="bg1"/>
                </a:solidFill>
              </a:rPr>
              <a:t>千葉市事業：接種率低い</a:t>
            </a:r>
          </a:p>
        </p:txBody>
      </p:sp>
      <p:sp>
        <p:nvSpPr>
          <p:cNvPr id="15" name="テキスト ボックス 14">
            <a:extLst>
              <a:ext uri="{FF2B5EF4-FFF2-40B4-BE49-F238E27FC236}">
                <a16:creationId xmlns:a16="http://schemas.microsoft.com/office/drawing/2014/main" id="{84338E59-FEF9-485C-8F3C-5537FA0FFF5D}"/>
              </a:ext>
            </a:extLst>
          </p:cNvPr>
          <p:cNvSpPr txBox="1"/>
          <p:nvPr/>
        </p:nvSpPr>
        <p:spPr>
          <a:xfrm>
            <a:off x="3720752" y="3481231"/>
            <a:ext cx="3416320" cy="523220"/>
          </a:xfrm>
          <a:prstGeom prst="rect">
            <a:avLst/>
          </a:prstGeom>
          <a:solidFill>
            <a:schemeClr val="bg1"/>
          </a:solidFill>
          <a:ln>
            <a:solidFill>
              <a:srgbClr val="FF0000"/>
            </a:solidFill>
          </a:ln>
        </p:spPr>
        <p:txBody>
          <a:bodyPr wrap="none" rtlCol="0">
            <a:spAutoFit/>
          </a:bodyPr>
          <a:lstStyle/>
          <a:p>
            <a:r>
              <a:rPr kumimoji="1" lang="ja-JP" altLang="en-US" sz="2800" dirty="0">
                <a:solidFill>
                  <a:srgbClr val="FF0000"/>
                </a:solidFill>
              </a:rPr>
              <a:t>千葉市事業の重要性</a:t>
            </a:r>
          </a:p>
        </p:txBody>
      </p:sp>
      <p:sp>
        <p:nvSpPr>
          <p:cNvPr id="8" name="テキスト ボックス 7">
            <a:extLst>
              <a:ext uri="{FF2B5EF4-FFF2-40B4-BE49-F238E27FC236}">
                <a16:creationId xmlns:a16="http://schemas.microsoft.com/office/drawing/2014/main" id="{35165916-DCC1-428A-B673-E6F0DE17AB74}"/>
              </a:ext>
            </a:extLst>
          </p:cNvPr>
          <p:cNvSpPr txBox="1"/>
          <p:nvPr/>
        </p:nvSpPr>
        <p:spPr>
          <a:xfrm>
            <a:off x="7271156" y="3937172"/>
            <a:ext cx="3935693" cy="523220"/>
          </a:xfrm>
          <a:prstGeom prst="rect">
            <a:avLst/>
          </a:prstGeom>
          <a:solidFill>
            <a:srgbClr val="FF66FF"/>
          </a:solidFill>
        </p:spPr>
        <p:txBody>
          <a:bodyPr wrap="none" rtlCol="0">
            <a:spAutoFit/>
          </a:bodyPr>
          <a:lstStyle/>
          <a:p>
            <a:r>
              <a:rPr kumimoji="1" lang="ja-JP" altLang="en-US" sz="2800" dirty="0">
                <a:solidFill>
                  <a:schemeClr val="bg1"/>
                </a:solidFill>
              </a:rPr>
              <a:t>千葉市事業：接種率高い</a:t>
            </a:r>
          </a:p>
        </p:txBody>
      </p:sp>
      <p:sp>
        <p:nvSpPr>
          <p:cNvPr id="11" name="正方形/長方形 10">
            <a:extLst>
              <a:ext uri="{FF2B5EF4-FFF2-40B4-BE49-F238E27FC236}">
                <a16:creationId xmlns:a16="http://schemas.microsoft.com/office/drawing/2014/main" id="{DB0755A4-6378-4946-8149-54122E8B546D}"/>
              </a:ext>
            </a:extLst>
          </p:cNvPr>
          <p:cNvSpPr/>
          <p:nvPr/>
        </p:nvSpPr>
        <p:spPr>
          <a:xfrm>
            <a:off x="9378049" y="3429000"/>
            <a:ext cx="1828800" cy="471742"/>
          </a:xfrm>
          <a:prstGeom prst="rect">
            <a:avLst/>
          </a:prstGeom>
          <a:noFill/>
          <a:ln w="508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C17AA4B-88FA-4B18-AC9E-C359DAB231B6}"/>
              </a:ext>
            </a:extLst>
          </p:cNvPr>
          <p:cNvSpPr txBox="1"/>
          <p:nvPr/>
        </p:nvSpPr>
        <p:spPr>
          <a:xfrm>
            <a:off x="8004635" y="5155610"/>
            <a:ext cx="3940502" cy="523220"/>
          </a:xfrm>
          <a:prstGeom prst="rect">
            <a:avLst/>
          </a:prstGeom>
          <a:solidFill>
            <a:schemeClr val="accent6"/>
          </a:solidFill>
        </p:spPr>
        <p:txBody>
          <a:bodyPr wrap="none" rtlCol="0">
            <a:spAutoFit/>
          </a:bodyPr>
          <a:lstStyle/>
          <a:p>
            <a:r>
              <a:rPr kumimoji="1" lang="ja-JP" altLang="en-US" sz="2800" dirty="0">
                <a:solidFill>
                  <a:schemeClr val="bg1"/>
                </a:solidFill>
              </a:rPr>
              <a:t>国事業：進捗率伸び悩み</a:t>
            </a:r>
          </a:p>
        </p:txBody>
      </p:sp>
      <p:pic>
        <p:nvPicPr>
          <p:cNvPr id="6" name="オーディオ 5">
            <a:hlinkClick r:id="" action="ppaction://media"/>
            <a:extLst>
              <a:ext uri="{FF2B5EF4-FFF2-40B4-BE49-F238E27FC236}">
                <a16:creationId xmlns:a16="http://schemas.microsoft.com/office/drawing/2014/main" id="{F16FA45A-9DC6-4D37-9F6D-BE8D0E5CFA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52341144"/>
      </p:ext>
    </p:extLst>
  </p:cSld>
  <p:clrMapOvr>
    <a:masterClrMapping/>
  </p:clrMapOvr>
  <mc:AlternateContent xmlns:mc="http://schemas.openxmlformats.org/markup-compatibility/2006" xmlns:p14="http://schemas.microsoft.com/office/powerpoint/2010/main">
    <mc:Choice Requires="p14">
      <p:transition spd="slow" p14:dur="2000" advTm="4236"/>
    </mc:Choice>
    <mc:Fallback xmlns="">
      <p:transition spd="slow" advTm="4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5">
            <a:extLst>
              <a:ext uri="{FF2B5EF4-FFF2-40B4-BE49-F238E27FC236}">
                <a16:creationId xmlns:a16="http://schemas.microsoft.com/office/drawing/2014/main" id="{23E623BB-42DF-4EE8-B4E6-C791A6493ED6}"/>
              </a:ext>
            </a:extLst>
          </p:cNvPr>
          <p:cNvGraphicFramePr>
            <a:graphicFrameLocks noGrp="1"/>
          </p:cNvGraphicFramePr>
          <p:nvPr>
            <p:extLst>
              <p:ext uri="{D42A27DB-BD31-4B8C-83A1-F6EECF244321}">
                <p14:modId xmlns:p14="http://schemas.microsoft.com/office/powerpoint/2010/main" val="4099504140"/>
              </p:ext>
            </p:extLst>
          </p:nvPr>
        </p:nvGraphicFramePr>
        <p:xfrm>
          <a:off x="597724" y="631750"/>
          <a:ext cx="10996552" cy="3298983"/>
        </p:xfrm>
        <a:graphic>
          <a:graphicData uri="http://schemas.openxmlformats.org/drawingml/2006/table">
            <a:tbl>
              <a:tblPr firstRow="1" bandRow="1">
                <a:tableStyleId>{5940675A-B579-460E-94D1-54222C63F5DA}</a:tableStyleId>
              </a:tblPr>
              <a:tblGrid>
                <a:gridCol w="640365">
                  <a:extLst>
                    <a:ext uri="{9D8B030D-6E8A-4147-A177-3AD203B41FA5}">
                      <a16:colId xmlns:a16="http://schemas.microsoft.com/office/drawing/2014/main" val="191736076"/>
                    </a:ext>
                  </a:extLst>
                </a:gridCol>
                <a:gridCol w="774888">
                  <a:extLst>
                    <a:ext uri="{9D8B030D-6E8A-4147-A177-3AD203B41FA5}">
                      <a16:colId xmlns:a16="http://schemas.microsoft.com/office/drawing/2014/main" val="3161875219"/>
                    </a:ext>
                  </a:extLst>
                </a:gridCol>
                <a:gridCol w="2380221">
                  <a:extLst>
                    <a:ext uri="{9D8B030D-6E8A-4147-A177-3AD203B41FA5}">
                      <a16:colId xmlns:a16="http://schemas.microsoft.com/office/drawing/2014/main" val="1374073151"/>
                    </a:ext>
                  </a:extLst>
                </a:gridCol>
                <a:gridCol w="857847">
                  <a:extLst>
                    <a:ext uri="{9D8B030D-6E8A-4147-A177-3AD203B41FA5}">
                      <a16:colId xmlns:a16="http://schemas.microsoft.com/office/drawing/2014/main" val="1596764764"/>
                    </a:ext>
                  </a:extLst>
                </a:gridCol>
                <a:gridCol w="1002835">
                  <a:extLst>
                    <a:ext uri="{9D8B030D-6E8A-4147-A177-3AD203B41FA5}">
                      <a16:colId xmlns:a16="http://schemas.microsoft.com/office/drawing/2014/main" val="65980897"/>
                    </a:ext>
                  </a:extLst>
                </a:gridCol>
                <a:gridCol w="918258">
                  <a:extLst>
                    <a:ext uri="{9D8B030D-6E8A-4147-A177-3AD203B41FA5}">
                      <a16:colId xmlns:a16="http://schemas.microsoft.com/office/drawing/2014/main" val="3460859066"/>
                    </a:ext>
                  </a:extLst>
                </a:gridCol>
                <a:gridCol w="4422138">
                  <a:extLst>
                    <a:ext uri="{9D8B030D-6E8A-4147-A177-3AD203B41FA5}">
                      <a16:colId xmlns:a16="http://schemas.microsoft.com/office/drawing/2014/main" val="398821067"/>
                    </a:ext>
                  </a:extLst>
                </a:gridCol>
              </a:tblGrid>
              <a:tr h="428272">
                <a:tc rowSpan="7">
                  <a:txBody>
                    <a:bodyPr/>
                    <a:lstStyle/>
                    <a:p>
                      <a:r>
                        <a:rPr kumimoji="1" lang="ja-JP" altLang="en-US" sz="2000" dirty="0">
                          <a:latin typeface="+mn-lt"/>
                        </a:rPr>
                        <a:t>国事業</a:t>
                      </a:r>
                    </a:p>
                  </a:txBody>
                  <a:tcPr vert="eaVert" anchor="ctr">
                    <a:noFill/>
                  </a:tcPr>
                </a:tc>
                <a:tc gridSpan="6">
                  <a:txBody>
                    <a:bodyPr/>
                    <a:lstStyle/>
                    <a:p>
                      <a:r>
                        <a:rPr kumimoji="1" lang="ja-JP" altLang="en-US" dirty="0">
                          <a:latin typeface="+mn-lt"/>
                        </a:rPr>
                        <a:t>　</a:t>
                      </a:r>
                      <a:r>
                        <a:rPr kumimoji="1" lang="ja-JP" altLang="en-US" sz="2000" dirty="0">
                          <a:latin typeface="+mn-lt"/>
                        </a:rPr>
                        <a:t>　</a:t>
                      </a:r>
                      <a:r>
                        <a:rPr kumimoji="1" lang="en-US" altLang="ja-JP" sz="2000" dirty="0">
                          <a:latin typeface="+mn-lt"/>
                        </a:rPr>
                        <a:t>2019</a:t>
                      </a:r>
                      <a:r>
                        <a:rPr kumimoji="1" lang="ja-JP" altLang="en-US" sz="2000" dirty="0">
                          <a:latin typeface="+mn-lt"/>
                        </a:rPr>
                        <a:t>年</a:t>
                      </a:r>
                      <a:r>
                        <a:rPr kumimoji="1" lang="en-US" altLang="ja-JP" sz="2000" dirty="0">
                          <a:latin typeface="+mn-lt"/>
                        </a:rPr>
                        <a:t>4</a:t>
                      </a:r>
                      <a:r>
                        <a:rPr kumimoji="1" lang="ja-JP" altLang="en-US" sz="2000" dirty="0">
                          <a:latin typeface="+mn-lt"/>
                        </a:rPr>
                        <a:t>月～第</a:t>
                      </a:r>
                      <a:r>
                        <a:rPr kumimoji="1" lang="en-US" altLang="ja-JP" sz="2000" dirty="0">
                          <a:latin typeface="+mn-lt"/>
                        </a:rPr>
                        <a:t>5</a:t>
                      </a:r>
                      <a:r>
                        <a:rPr kumimoji="1" lang="ja-JP" altLang="en-US" sz="2000" dirty="0">
                          <a:latin typeface="+mn-lt"/>
                        </a:rPr>
                        <a:t>期</a:t>
                      </a:r>
                      <a:r>
                        <a:rPr kumimoji="1" lang="en-US" altLang="ja-JP" sz="2000" dirty="0">
                          <a:latin typeface="+mn-lt"/>
                        </a:rPr>
                        <a:t>MR</a:t>
                      </a:r>
                      <a:r>
                        <a:rPr kumimoji="1" lang="ja-JP" altLang="en-US" sz="2000" dirty="0">
                          <a:latin typeface="+mn-lt"/>
                        </a:rPr>
                        <a:t>ワクチン定期接種事業　対象：</a:t>
                      </a:r>
                      <a:r>
                        <a:rPr kumimoji="1" lang="en-US" altLang="ja-JP" sz="2000" kern="1200" dirty="0">
                          <a:solidFill>
                            <a:schemeClr val="tx1"/>
                          </a:solidFill>
                          <a:effectLst/>
                          <a:latin typeface="+mn-lt"/>
                          <a:ea typeface="+mn-ea"/>
                          <a:cs typeface="+mn-cs"/>
                        </a:rPr>
                        <a:t>S54.4.1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S37.4.2</a:t>
                      </a:r>
                      <a:r>
                        <a:rPr kumimoji="1" lang="ja-JP" altLang="en-US" sz="2000" kern="1200" dirty="0">
                          <a:solidFill>
                            <a:schemeClr val="tx1"/>
                          </a:solidFill>
                          <a:effectLst/>
                          <a:latin typeface="+mn-lt"/>
                          <a:ea typeface="+mn-ea"/>
                          <a:cs typeface="+mn-cs"/>
                        </a:rPr>
                        <a:t>生の男性</a:t>
                      </a:r>
                      <a:endParaRPr kumimoji="1" lang="ja-JP" altLang="en-US" dirty="0">
                        <a:latin typeface="+mn-lt"/>
                      </a:endParaRPr>
                    </a:p>
                  </a:txBody>
                  <a:tcPr anchor="ctr">
                    <a:noFill/>
                  </a:tcPr>
                </a:tc>
                <a:tc hMerge="1">
                  <a:txBody>
                    <a:bodyPr/>
                    <a:lstStyle/>
                    <a:p>
                      <a:endParaRPr kumimoji="1" lang="ja-JP" altLang="en-US" dirty="0">
                        <a:latin typeface="+mn-lt"/>
                      </a:endParaRPr>
                    </a:p>
                  </a:txBody>
                  <a:tcPr/>
                </a:tc>
                <a:tc hMerge="1">
                  <a:txBody>
                    <a:bodyPr/>
                    <a:lstStyle/>
                    <a:p>
                      <a:r>
                        <a:rPr kumimoji="1" lang="en-US" altLang="ja-JP" dirty="0">
                          <a:latin typeface="+mn-lt"/>
                        </a:rPr>
                        <a:t>2019</a:t>
                      </a:r>
                      <a:r>
                        <a:rPr kumimoji="1" lang="ja-JP" altLang="en-US" dirty="0">
                          <a:latin typeface="+mn-lt"/>
                        </a:rPr>
                        <a:t>年</a:t>
                      </a:r>
                      <a:r>
                        <a:rPr kumimoji="1" lang="en-US" altLang="ja-JP" dirty="0">
                          <a:latin typeface="+mn-lt"/>
                        </a:rPr>
                        <a:t>4</a:t>
                      </a:r>
                      <a:r>
                        <a:rPr kumimoji="1" lang="ja-JP" altLang="en-US" dirty="0">
                          <a:latin typeface="+mn-lt"/>
                        </a:rPr>
                        <a:t>月～第</a:t>
                      </a:r>
                      <a:r>
                        <a:rPr kumimoji="1" lang="en-US" altLang="ja-JP" dirty="0">
                          <a:latin typeface="+mn-lt"/>
                        </a:rPr>
                        <a:t>5</a:t>
                      </a:r>
                      <a:r>
                        <a:rPr kumimoji="1" lang="ja-JP" altLang="en-US" dirty="0">
                          <a:latin typeface="+mn-lt"/>
                        </a:rPr>
                        <a:t>期</a:t>
                      </a:r>
                      <a:r>
                        <a:rPr kumimoji="1" lang="en-US" altLang="ja-JP" dirty="0">
                          <a:latin typeface="+mn-lt"/>
                        </a:rPr>
                        <a:t>MR</a:t>
                      </a:r>
                      <a:r>
                        <a:rPr kumimoji="1" lang="ja-JP" altLang="en-US" dirty="0">
                          <a:latin typeface="+mn-lt"/>
                        </a:rPr>
                        <a:t>ワクチン定期接種事業</a:t>
                      </a:r>
                      <a:endParaRPr kumimoji="1" lang="en-US" altLang="ja-JP"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n-lt"/>
                        </a:rPr>
                        <a:t>対象：</a:t>
                      </a:r>
                      <a:r>
                        <a:rPr kumimoji="1" lang="en-US" altLang="ja-JP" sz="1800" kern="1200" dirty="0">
                          <a:solidFill>
                            <a:schemeClr val="tx1"/>
                          </a:solidFill>
                          <a:effectLst/>
                          <a:latin typeface="+mn-lt"/>
                          <a:ea typeface="+mn-ea"/>
                          <a:cs typeface="+mn-cs"/>
                        </a:rPr>
                        <a:t>S54.4.1</a:t>
                      </a:r>
                      <a:r>
                        <a:rPr kumimoji="1" lang="ja-JP" altLang="en-US" sz="1800" kern="1200" dirty="0">
                          <a:solidFill>
                            <a:schemeClr val="tx1"/>
                          </a:solidFill>
                          <a:effectLst/>
                          <a:latin typeface="+mn-lt"/>
                          <a:ea typeface="+mn-ea"/>
                          <a:cs typeface="+mn-cs"/>
                        </a:rPr>
                        <a:t>～</a:t>
                      </a:r>
                      <a:r>
                        <a:rPr kumimoji="1" lang="en-US" altLang="ja-JP" sz="1800" kern="1200" dirty="0">
                          <a:solidFill>
                            <a:schemeClr val="tx1"/>
                          </a:solidFill>
                          <a:effectLst/>
                          <a:latin typeface="+mn-lt"/>
                          <a:ea typeface="+mn-ea"/>
                          <a:cs typeface="+mn-cs"/>
                        </a:rPr>
                        <a:t>S37.4.2</a:t>
                      </a:r>
                      <a:r>
                        <a:rPr kumimoji="1" lang="ja-JP" altLang="en-US" sz="1800" kern="1200" dirty="0">
                          <a:solidFill>
                            <a:schemeClr val="tx1"/>
                          </a:solidFill>
                          <a:effectLst/>
                          <a:latin typeface="+mn-lt"/>
                          <a:ea typeface="+mn-ea"/>
                          <a:cs typeface="+mn-cs"/>
                        </a:rPr>
                        <a:t>生</a:t>
                      </a:r>
                      <a:endParaRPr kumimoji="1" lang="ja-JP" altLang="en-US" dirty="0">
                        <a:latin typeface="+mn-lt"/>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284712714"/>
                  </a:ext>
                </a:extLst>
              </a:tr>
              <a:tr h="459561">
                <a:tc vMerge="1">
                  <a:txBody>
                    <a:bodyPr/>
                    <a:lstStyle/>
                    <a:p>
                      <a:r>
                        <a:rPr kumimoji="1" lang="ja-JP" altLang="en-US" dirty="0"/>
                        <a:t>国事業</a:t>
                      </a:r>
                    </a:p>
                  </a:txBody>
                  <a:tcPr/>
                </a:tc>
                <a:tc rowSpan="3">
                  <a:txBody>
                    <a:bodyPr/>
                    <a:lstStyle/>
                    <a:p>
                      <a:r>
                        <a:rPr kumimoji="1" lang="ja-JP" altLang="en-US" sz="2000" dirty="0">
                          <a:latin typeface="+mn-lt"/>
                        </a:rPr>
                        <a:t>風疹</a:t>
                      </a:r>
                      <a:endParaRPr kumimoji="1" lang="en-US" altLang="ja-JP" sz="2000" dirty="0">
                        <a:latin typeface="+mn-lt"/>
                      </a:endParaRPr>
                    </a:p>
                    <a:p>
                      <a:r>
                        <a:rPr kumimoji="1" lang="ja-JP" altLang="en-US" sz="2000" dirty="0">
                          <a:latin typeface="+mn-lt"/>
                        </a:rPr>
                        <a:t>抗体検査</a:t>
                      </a:r>
                    </a:p>
                  </a:txBody>
                  <a:tcPr vert="eaVert" anchor="ctr"/>
                </a:tc>
                <a:tc rowSpan="3">
                  <a:txBody>
                    <a:bodyPr/>
                    <a:lstStyle/>
                    <a:p>
                      <a:endParaRPr kumimoji="1" lang="ja-JP" altLang="en-US" sz="2000" dirty="0">
                        <a:latin typeface="+mn-lt"/>
                      </a:endParaRPr>
                    </a:p>
                  </a:txBody>
                  <a:tcPr anchor="ctr">
                    <a:lnR w="12700" cap="flat" cmpd="sng" algn="ctr">
                      <a:solidFill>
                        <a:schemeClr val="tx1"/>
                      </a:solidFill>
                      <a:prstDash val="solid"/>
                      <a:round/>
                      <a:headEnd type="none" w="med" len="med"/>
                      <a:tailEnd type="none" w="med" len="med"/>
                    </a:lnR>
                  </a:tcPr>
                </a:tc>
                <a:tc rowSpan="3">
                  <a:txBody>
                    <a:bodyPr/>
                    <a:lstStyle/>
                    <a:p>
                      <a:r>
                        <a:rPr kumimoji="1" lang="ja-JP" altLang="en-US" sz="2000" dirty="0">
                          <a:latin typeface="+mn-lt"/>
                        </a:rPr>
                        <a:t>クーポン</a:t>
                      </a:r>
                      <a:endParaRPr kumimoji="1" lang="en-US" altLang="ja-JP" sz="2000" dirty="0">
                        <a:latin typeface="+mn-lt"/>
                      </a:endParaRPr>
                    </a:p>
                    <a:p>
                      <a:r>
                        <a:rPr kumimoji="1" lang="ja-JP" altLang="en-US" sz="2000" dirty="0">
                          <a:latin typeface="+mn-lt"/>
                        </a:rPr>
                        <a:t>配布対象</a:t>
                      </a:r>
                    </a:p>
                  </a:txBody>
                  <a:tcPr vert="eaVert"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gridSpan="3">
                  <a:txBody>
                    <a:bodyPr/>
                    <a:lstStyle/>
                    <a:p>
                      <a:r>
                        <a:rPr kumimoji="1" lang="ja-JP" altLang="en-US" sz="2000" kern="1200" dirty="0">
                          <a:solidFill>
                            <a:schemeClr val="tx1"/>
                          </a:solidFill>
                          <a:effectLst/>
                          <a:latin typeface="+mn-lt"/>
                          <a:ea typeface="+mn-ea"/>
                          <a:cs typeface="+mn-cs"/>
                        </a:rPr>
                        <a:t>①</a:t>
                      </a:r>
                      <a:r>
                        <a:rPr kumimoji="1" lang="en-US" altLang="ja-JP" sz="2000" kern="1200" dirty="0">
                          <a:solidFill>
                            <a:schemeClr val="tx1"/>
                          </a:solidFill>
                          <a:effectLst/>
                          <a:latin typeface="+mn-lt"/>
                          <a:ea typeface="+mn-ea"/>
                          <a:cs typeface="+mn-cs"/>
                        </a:rPr>
                        <a:t>2019</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S54.4.1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6">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43003234"/>
                  </a:ext>
                </a:extLst>
              </a:tr>
              <a:tr h="45956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a:txBody>
                    <a:bodyPr/>
                    <a:lstStyle/>
                    <a:p>
                      <a:endParaRPr kumimoji="1" lang="ja-JP" altLang="en-US" sz="2000" dirty="0"/>
                    </a:p>
                  </a:txBody>
                  <a:tcPr anchor="ctr">
                    <a:lnB w="12700" cap="flat" cmpd="sng" algn="ctr">
                      <a:solidFill>
                        <a:schemeClr val="accent6">
                          <a:lumMod val="20000"/>
                          <a:lumOff val="80000"/>
                        </a:schemeClr>
                      </a:solidFill>
                      <a:prstDash val="solid"/>
                      <a:round/>
                      <a:headEnd type="none" w="med" len="med"/>
                      <a:tailEnd type="none" w="med" len="med"/>
                    </a:lnB>
                    <a:solidFill>
                      <a:schemeClr val="accent6">
                        <a:lumMod val="20000"/>
                        <a:lumOff val="80000"/>
                      </a:schemeClr>
                    </a:solidFill>
                  </a:tcPr>
                </a:tc>
                <a:tc gridSpan="2">
                  <a:txBody>
                    <a:bodyPr/>
                    <a:lstStyle/>
                    <a:p>
                      <a:r>
                        <a:rPr kumimoji="1" lang="ja-JP" altLang="en-US" sz="2000" kern="1200" dirty="0">
                          <a:solidFill>
                            <a:schemeClr val="tx1"/>
                          </a:solidFill>
                          <a:effectLst/>
                          <a:latin typeface="+mn-lt"/>
                          <a:ea typeface="+mn-ea"/>
                          <a:cs typeface="+mn-cs"/>
                        </a:rPr>
                        <a:t>②</a:t>
                      </a:r>
                      <a:r>
                        <a:rPr kumimoji="1" lang="en-US" altLang="ja-JP" sz="2000" kern="1200" dirty="0">
                          <a:solidFill>
                            <a:schemeClr val="tx1"/>
                          </a:solidFill>
                          <a:effectLst/>
                          <a:latin typeface="+mn-lt"/>
                          <a:ea typeface="+mn-ea"/>
                          <a:cs typeface="+mn-cs"/>
                        </a:rPr>
                        <a:t>2020</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S47.4.1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S41.4.2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6">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301600288"/>
                  </a:ext>
                </a:extLst>
              </a:tr>
              <a:tr h="45956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gridSpan="2">
                  <a:txBody>
                    <a:bodyPr/>
                    <a:lstStyle/>
                    <a:p>
                      <a:endParaRPr kumimoji="1" lang="ja-JP" altLang="en-US" sz="2000" dirty="0"/>
                    </a:p>
                  </a:txBody>
                  <a:tcPr anchor="ctr">
                    <a:lnT w="12700" cap="flat" cmpd="sng" algn="ctr">
                      <a:solidFill>
                        <a:schemeClr val="accent6">
                          <a:lumMod val="20000"/>
                          <a:lumOff val="80000"/>
                        </a:schemeClr>
                      </a:solidFill>
                      <a:prstDash val="solid"/>
                      <a:round/>
                      <a:headEnd type="none" w="med" len="med"/>
                      <a:tailEnd type="none" w="med" len="med"/>
                    </a:lnT>
                    <a:solidFill>
                      <a:schemeClr val="accent6">
                        <a:lumMod val="20000"/>
                        <a:lumOff val="80000"/>
                      </a:schemeClr>
                    </a:solidFill>
                  </a:tcPr>
                </a:tc>
                <a:tc hMerge="1">
                  <a:txBody>
                    <a:bodyPr/>
                    <a:lstStyle/>
                    <a:p>
                      <a:endParaRPr kumimoji="1" lang="ja-JP" altLang="en-US"/>
                    </a:p>
                  </a:txBody>
                  <a:tcPr/>
                </a:tc>
                <a:tc>
                  <a:txBody>
                    <a:bodyPr/>
                    <a:lstStyle/>
                    <a:p>
                      <a:r>
                        <a:rPr kumimoji="1" lang="ja-JP" altLang="en-US" sz="2000" kern="1200" dirty="0">
                          <a:solidFill>
                            <a:schemeClr val="tx1"/>
                          </a:solidFill>
                          <a:effectLst/>
                          <a:latin typeface="+mn-lt"/>
                          <a:ea typeface="+mn-ea"/>
                          <a:cs typeface="+mn-cs"/>
                        </a:rPr>
                        <a:t>③</a:t>
                      </a:r>
                      <a:r>
                        <a:rPr kumimoji="1" lang="en-US" altLang="ja-JP" sz="2000" kern="1200" dirty="0">
                          <a:solidFill>
                            <a:schemeClr val="tx1"/>
                          </a:solidFill>
                          <a:effectLst/>
                          <a:latin typeface="+mn-lt"/>
                          <a:ea typeface="+mn-ea"/>
                          <a:cs typeface="+mn-cs"/>
                        </a:rPr>
                        <a:t>2021</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S41.4.1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S37.4.2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6">
                        <a:lumMod val="20000"/>
                        <a:lumOff val="80000"/>
                      </a:schemeClr>
                    </a:solidFill>
                  </a:tcPr>
                </a:tc>
                <a:extLst>
                  <a:ext uri="{0D108BD9-81ED-4DB2-BD59-A6C34878D82A}">
                    <a16:rowId xmlns:a16="http://schemas.microsoft.com/office/drawing/2014/main" val="530607587"/>
                  </a:ext>
                </a:extLst>
              </a:tr>
              <a:tr h="459561">
                <a:tc vMerge="1">
                  <a:txBody>
                    <a:bodyPr/>
                    <a:lstStyle/>
                    <a:p>
                      <a:endParaRPr kumimoji="1" lang="ja-JP" altLang="en-US" dirty="0"/>
                    </a:p>
                  </a:txBody>
                  <a:tcPr/>
                </a:tc>
                <a:tc rowSpan="3">
                  <a:txBody>
                    <a:bodyPr/>
                    <a:lstStyle/>
                    <a:p>
                      <a:r>
                        <a:rPr kumimoji="1" lang="en-US" altLang="ja-JP" sz="2000" dirty="0">
                          <a:latin typeface="+mn-lt"/>
                        </a:rPr>
                        <a:t>MR</a:t>
                      </a:r>
                      <a:r>
                        <a:rPr kumimoji="1" lang="ja-JP" altLang="en-US" sz="2000" dirty="0">
                          <a:latin typeface="+mn-lt"/>
                        </a:rPr>
                        <a:t>ワクチン接種</a:t>
                      </a:r>
                    </a:p>
                  </a:txBody>
                  <a:tcPr vert="eaVert" anchor="ctr"/>
                </a:tc>
                <a:tc rowSpan="3">
                  <a:txBody>
                    <a:bodyPr/>
                    <a:lstStyle/>
                    <a:p>
                      <a:endParaRPr kumimoji="1" lang="ja-JP" altLang="en-US" sz="2000" dirty="0">
                        <a:latin typeface="+mn-lt"/>
                      </a:endParaRPr>
                    </a:p>
                  </a:txBody>
                  <a:tcPr anchor="ctr">
                    <a:lnR w="12700" cap="flat" cmpd="sng" algn="ctr">
                      <a:solidFill>
                        <a:schemeClr val="tx1"/>
                      </a:solidFill>
                      <a:prstDash val="solid"/>
                      <a:round/>
                      <a:headEnd type="none" w="med" len="med"/>
                      <a:tailEnd type="none" w="med" len="med"/>
                    </a:lnR>
                  </a:tcPr>
                </a:tc>
                <a:tc rowSpan="3">
                  <a:txBody>
                    <a:bodyPr/>
                    <a:lstStyle/>
                    <a:p>
                      <a:r>
                        <a:rPr kumimoji="1" lang="ja-JP" altLang="en-US" sz="2000" dirty="0">
                          <a:latin typeface="+mn-lt"/>
                        </a:rPr>
                        <a:t>クーポン</a:t>
                      </a:r>
                      <a:endParaRPr kumimoji="1" lang="en-US" altLang="ja-JP" sz="2000" dirty="0">
                        <a:latin typeface="+mn-lt"/>
                      </a:endParaRPr>
                    </a:p>
                    <a:p>
                      <a:r>
                        <a:rPr kumimoji="1" lang="ja-JP" altLang="en-US" sz="2000" dirty="0">
                          <a:latin typeface="+mn-lt"/>
                        </a:rPr>
                        <a:t>配布対象</a:t>
                      </a:r>
                    </a:p>
                  </a:txBody>
                  <a:tcPr vert="eaVert"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r>
                        <a:rPr kumimoji="1" lang="ja-JP" altLang="en-US" sz="2000" kern="1200" dirty="0">
                          <a:solidFill>
                            <a:schemeClr val="tx1"/>
                          </a:solidFill>
                          <a:effectLst/>
                          <a:latin typeface="+mn-lt"/>
                          <a:ea typeface="+mn-ea"/>
                          <a:cs typeface="+mn-cs"/>
                        </a:rPr>
                        <a:t>①</a:t>
                      </a:r>
                      <a:r>
                        <a:rPr kumimoji="1" lang="en-US" altLang="ja-JP" sz="2000" kern="1200" dirty="0">
                          <a:solidFill>
                            <a:schemeClr val="tx1"/>
                          </a:solidFill>
                          <a:effectLst/>
                          <a:latin typeface="+mn-lt"/>
                          <a:ea typeface="+mn-ea"/>
                          <a:cs typeface="+mn-cs"/>
                        </a:rPr>
                        <a:t>2019</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S54.4.1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4">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96721441"/>
                  </a:ext>
                </a:extLst>
              </a:tr>
              <a:tr h="459561">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a:txBody>
                    <a:bodyPr/>
                    <a:lstStyle/>
                    <a:p>
                      <a:endParaRPr kumimoji="1" lang="ja-JP" altLang="en-US" sz="2000" dirty="0"/>
                    </a:p>
                  </a:txBody>
                  <a:tcPr anchor="ctr">
                    <a:lnB w="12700" cap="flat" cmpd="sng" algn="ctr">
                      <a:solidFill>
                        <a:schemeClr val="accent4">
                          <a:lumMod val="20000"/>
                          <a:lumOff val="80000"/>
                        </a:schemeClr>
                      </a:solidFill>
                      <a:prstDash val="solid"/>
                      <a:round/>
                      <a:headEnd type="none" w="med" len="med"/>
                      <a:tailEnd type="none" w="med" len="med"/>
                    </a:lnB>
                    <a:solidFill>
                      <a:schemeClr val="accent4">
                        <a:lumMod val="20000"/>
                        <a:lumOff val="80000"/>
                      </a:schemeClr>
                    </a:solidFill>
                  </a:tcPr>
                </a:tc>
                <a:tc gridSpan="2">
                  <a:txBody>
                    <a:bodyPr/>
                    <a:lstStyle/>
                    <a:p>
                      <a:r>
                        <a:rPr kumimoji="1" lang="ja-JP" altLang="en-US" sz="2000" kern="1200" dirty="0">
                          <a:solidFill>
                            <a:schemeClr val="tx1"/>
                          </a:solidFill>
                          <a:effectLst/>
                          <a:latin typeface="+mn-lt"/>
                          <a:ea typeface="+mn-ea"/>
                          <a:cs typeface="+mn-cs"/>
                        </a:rPr>
                        <a:t>②</a:t>
                      </a:r>
                      <a:r>
                        <a:rPr kumimoji="1" lang="en-US" altLang="ja-JP" sz="2000" kern="1200" dirty="0">
                          <a:solidFill>
                            <a:schemeClr val="tx1"/>
                          </a:solidFill>
                          <a:effectLst/>
                          <a:latin typeface="+mn-lt"/>
                          <a:ea typeface="+mn-ea"/>
                          <a:cs typeface="+mn-cs"/>
                        </a:rPr>
                        <a:t>2020</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S47.4.1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S41.4.2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4">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551129131"/>
                  </a:ext>
                </a:extLst>
              </a:tr>
              <a:tr h="57290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gridSpan="2">
                  <a:txBody>
                    <a:bodyPr/>
                    <a:lstStyle/>
                    <a:p>
                      <a:endParaRPr kumimoji="1" lang="ja-JP" altLang="en-US" sz="2000" dirty="0"/>
                    </a:p>
                  </a:txBody>
                  <a:tcPr anchor="ctr">
                    <a:lnT w="12700" cap="flat" cmpd="sng" algn="ctr">
                      <a:solidFill>
                        <a:schemeClr val="accent4">
                          <a:lumMod val="20000"/>
                          <a:lumOff val="80000"/>
                        </a:schemeClr>
                      </a:solidFill>
                      <a:prstDash val="solid"/>
                      <a:round/>
                      <a:headEnd type="none" w="med" len="med"/>
                      <a:tailEnd type="none" w="med" len="med"/>
                    </a:lnT>
                    <a:solidFill>
                      <a:schemeClr val="accent4">
                        <a:lumMod val="20000"/>
                        <a:lumOff val="80000"/>
                      </a:schemeClr>
                    </a:solidFill>
                  </a:tcPr>
                </a:tc>
                <a:tc hMerge="1">
                  <a:txBody>
                    <a:bodyPr/>
                    <a:lstStyle/>
                    <a:p>
                      <a:endParaRPr kumimoji="1" lang="ja-JP" altLang="en-US"/>
                    </a:p>
                  </a:txBody>
                  <a:tcPr/>
                </a:tc>
                <a:tc>
                  <a:txBody>
                    <a:bodyPr/>
                    <a:lstStyle/>
                    <a:p>
                      <a:r>
                        <a:rPr kumimoji="1" lang="ja-JP" altLang="en-US" sz="2000" kern="1200" dirty="0">
                          <a:solidFill>
                            <a:schemeClr val="tx1"/>
                          </a:solidFill>
                          <a:effectLst/>
                          <a:latin typeface="+mn-lt"/>
                          <a:ea typeface="+mn-ea"/>
                          <a:cs typeface="+mn-cs"/>
                        </a:rPr>
                        <a:t>③</a:t>
                      </a:r>
                      <a:r>
                        <a:rPr kumimoji="1" lang="en-US" altLang="ja-JP" sz="2000" kern="1200" dirty="0">
                          <a:solidFill>
                            <a:schemeClr val="tx1"/>
                          </a:solidFill>
                          <a:effectLst/>
                          <a:latin typeface="+mn-lt"/>
                          <a:ea typeface="+mn-ea"/>
                          <a:cs typeface="+mn-cs"/>
                        </a:rPr>
                        <a:t>2021</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S41.4.1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S37.4.2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4">
                        <a:lumMod val="20000"/>
                        <a:lumOff val="80000"/>
                      </a:schemeClr>
                    </a:solidFill>
                  </a:tcPr>
                </a:tc>
                <a:extLst>
                  <a:ext uri="{0D108BD9-81ED-4DB2-BD59-A6C34878D82A}">
                    <a16:rowId xmlns:a16="http://schemas.microsoft.com/office/drawing/2014/main" val="1138534278"/>
                  </a:ext>
                </a:extLst>
              </a:tr>
            </a:tbl>
          </a:graphicData>
        </a:graphic>
      </p:graphicFrame>
      <p:pic>
        <p:nvPicPr>
          <p:cNvPr id="5" name="オーディオ 4">
            <a:hlinkClick r:id="" action="ppaction://media"/>
            <a:extLst>
              <a:ext uri="{FF2B5EF4-FFF2-40B4-BE49-F238E27FC236}">
                <a16:creationId xmlns:a16="http://schemas.microsoft.com/office/drawing/2014/main" id="{9163C30C-5EDD-42F0-B370-79C50CFCA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69748442"/>
      </p:ext>
    </p:extLst>
  </p:cSld>
  <p:clrMapOvr>
    <a:masterClrMapping/>
  </p:clrMapOvr>
  <mc:AlternateContent xmlns:mc="http://schemas.openxmlformats.org/markup-compatibility/2006" xmlns:p14="http://schemas.microsoft.com/office/powerpoint/2010/main">
    <mc:Choice Requires="p14">
      <p:transition spd="slow" p14:dur="2000" advTm="17168"/>
    </mc:Choice>
    <mc:Fallback xmlns="">
      <p:transition spd="slow" advTm="17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181E9FB-D17A-4659-AF99-4F749B65FDA5}"/>
              </a:ext>
            </a:extLst>
          </p:cNvPr>
          <p:cNvSpPr/>
          <p:nvPr/>
        </p:nvSpPr>
        <p:spPr>
          <a:xfrm>
            <a:off x="851064" y="3110853"/>
            <a:ext cx="10489869" cy="1128156"/>
          </a:xfrm>
          <a:prstGeom prst="rect">
            <a:avLst/>
          </a:prstGeom>
          <a:solidFill>
            <a:srgbClr val="FFD9F2">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34AE1504-2759-4BF7-A429-B1C475FCB38E}"/>
              </a:ext>
            </a:extLst>
          </p:cNvPr>
          <p:cNvSpPr/>
          <p:nvPr/>
        </p:nvSpPr>
        <p:spPr>
          <a:xfrm>
            <a:off x="851061" y="4225834"/>
            <a:ext cx="10489869" cy="1151157"/>
          </a:xfrm>
          <a:prstGeom prst="rect">
            <a:avLst/>
          </a:prstGeom>
          <a:solidFill>
            <a:schemeClr val="accent6">
              <a:lumMod val="20000"/>
              <a:lumOff val="8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929919CC-F8AC-4025-B703-F21C06BE0F04}"/>
              </a:ext>
            </a:extLst>
          </p:cNvPr>
          <p:cNvSpPr/>
          <p:nvPr/>
        </p:nvSpPr>
        <p:spPr>
          <a:xfrm>
            <a:off x="851062" y="1968506"/>
            <a:ext cx="10489869" cy="1128156"/>
          </a:xfrm>
          <a:prstGeom prst="rect">
            <a:avLst/>
          </a:prstGeom>
          <a:solidFill>
            <a:schemeClr val="accent6">
              <a:lumMod val="20000"/>
              <a:lumOff val="8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 name="表 3">
            <a:extLst>
              <a:ext uri="{FF2B5EF4-FFF2-40B4-BE49-F238E27FC236}">
                <a16:creationId xmlns:a16="http://schemas.microsoft.com/office/drawing/2014/main" id="{DC47F30F-1932-4D94-BB61-AC9A0C74D973}"/>
              </a:ext>
            </a:extLst>
          </p:cNvPr>
          <p:cNvGraphicFramePr>
            <a:graphicFrameLocks noGrp="1"/>
          </p:cNvGraphicFramePr>
          <p:nvPr/>
        </p:nvGraphicFramePr>
        <p:xfrm>
          <a:off x="851065" y="794931"/>
          <a:ext cx="10489870" cy="5760000"/>
        </p:xfrm>
        <a:graphic>
          <a:graphicData uri="http://schemas.openxmlformats.org/drawingml/2006/table">
            <a:tbl>
              <a:tblPr firstRow="1" bandRow="1">
                <a:tableStyleId>{5940675A-B579-460E-94D1-54222C63F5DA}</a:tableStyleId>
              </a:tblPr>
              <a:tblGrid>
                <a:gridCol w="1838675">
                  <a:extLst>
                    <a:ext uri="{9D8B030D-6E8A-4147-A177-3AD203B41FA5}">
                      <a16:colId xmlns:a16="http://schemas.microsoft.com/office/drawing/2014/main" val="3312963040"/>
                    </a:ext>
                  </a:extLst>
                </a:gridCol>
                <a:gridCol w="836832">
                  <a:extLst>
                    <a:ext uri="{9D8B030D-6E8A-4147-A177-3AD203B41FA5}">
                      <a16:colId xmlns:a16="http://schemas.microsoft.com/office/drawing/2014/main" val="4107283563"/>
                    </a:ext>
                  </a:extLst>
                </a:gridCol>
                <a:gridCol w="1885820">
                  <a:extLst>
                    <a:ext uri="{9D8B030D-6E8A-4147-A177-3AD203B41FA5}">
                      <a16:colId xmlns:a16="http://schemas.microsoft.com/office/drawing/2014/main" val="1051501309"/>
                    </a:ext>
                  </a:extLst>
                </a:gridCol>
                <a:gridCol w="3830569">
                  <a:extLst>
                    <a:ext uri="{9D8B030D-6E8A-4147-A177-3AD203B41FA5}">
                      <a16:colId xmlns:a16="http://schemas.microsoft.com/office/drawing/2014/main" val="208827012"/>
                    </a:ext>
                  </a:extLst>
                </a:gridCol>
                <a:gridCol w="2097974">
                  <a:extLst>
                    <a:ext uri="{9D8B030D-6E8A-4147-A177-3AD203B41FA5}">
                      <a16:colId xmlns:a16="http://schemas.microsoft.com/office/drawing/2014/main" val="3562179240"/>
                    </a:ext>
                  </a:extLst>
                </a:gridCol>
              </a:tblGrid>
              <a:tr h="1152000">
                <a:tc>
                  <a:txBody>
                    <a:bodyPr/>
                    <a:lstStyle/>
                    <a:p>
                      <a:pPr algn="ctr"/>
                      <a:endParaRPr kumimoji="1" lang="ja-JP" altLang="en-US" sz="3200" dirty="0"/>
                    </a:p>
                  </a:txBody>
                  <a:tcPr anchor="ctr"/>
                </a:tc>
                <a:tc>
                  <a:txBody>
                    <a:bodyPr/>
                    <a:lstStyle/>
                    <a:p>
                      <a:pPr algn="ctr"/>
                      <a:endParaRPr kumimoji="1" lang="ja-JP" altLang="en-US" sz="3200" dirty="0"/>
                    </a:p>
                  </a:txBody>
                  <a:tcPr anchor="ctr"/>
                </a:tc>
                <a:tc>
                  <a:txBody>
                    <a:bodyPr/>
                    <a:lstStyle/>
                    <a:p>
                      <a:pPr algn="ctr"/>
                      <a:r>
                        <a:rPr kumimoji="1" lang="ja-JP" altLang="en-US" sz="3200" dirty="0"/>
                        <a:t>自然暴露</a:t>
                      </a:r>
                    </a:p>
                  </a:txBody>
                  <a:tcPr anchor="ctr"/>
                </a:tc>
                <a:tc>
                  <a:txBody>
                    <a:bodyPr/>
                    <a:lstStyle/>
                    <a:p>
                      <a:pPr algn="ctr"/>
                      <a:r>
                        <a:rPr kumimoji="1" lang="ja-JP" altLang="en-US" sz="3200" dirty="0"/>
                        <a:t>定期接種</a:t>
                      </a:r>
                    </a:p>
                  </a:txBody>
                  <a:tcPr anchor="ctr"/>
                </a:tc>
                <a:tc>
                  <a:txBody>
                    <a:bodyPr/>
                    <a:lstStyle/>
                    <a:p>
                      <a:pPr algn="ctr"/>
                      <a:r>
                        <a:rPr kumimoji="1" lang="ja-JP" altLang="en-US" sz="3200" dirty="0"/>
                        <a:t>抗体</a:t>
                      </a:r>
                    </a:p>
                  </a:txBody>
                  <a:tcPr anchor="ctr"/>
                </a:tc>
                <a:extLst>
                  <a:ext uri="{0D108BD9-81ED-4DB2-BD59-A6C34878D82A}">
                    <a16:rowId xmlns:a16="http://schemas.microsoft.com/office/drawing/2014/main" val="3592341011"/>
                  </a:ext>
                </a:extLst>
              </a:tr>
              <a:tr h="1152000">
                <a:tc rowSpan="2">
                  <a:txBody>
                    <a:bodyPr/>
                    <a:lstStyle/>
                    <a:p>
                      <a:pPr algn="ctr"/>
                      <a:r>
                        <a:rPr kumimoji="1" lang="en-US" altLang="ja-JP" sz="3200" dirty="0"/>
                        <a:t>20-30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少</a:t>
                      </a:r>
                    </a:p>
                  </a:txBody>
                  <a:tcPr anchor="ctr"/>
                </a:tc>
                <a:tc rowSpan="2">
                  <a:txBody>
                    <a:bodyPr/>
                    <a:lstStyle/>
                    <a:p>
                      <a:pPr algn="ctr"/>
                      <a:r>
                        <a:rPr kumimoji="1" lang="en-US" altLang="ja-JP" sz="3200" dirty="0"/>
                        <a:t>1</a:t>
                      </a:r>
                      <a:r>
                        <a:rPr kumimoji="1" lang="ja-JP" altLang="en-US" sz="3200" dirty="0"/>
                        <a:t>回</a:t>
                      </a:r>
                      <a:r>
                        <a:rPr kumimoji="1" lang="en-US" altLang="ja-JP" sz="3200" dirty="0"/>
                        <a:t>or2</a:t>
                      </a:r>
                      <a:r>
                        <a:rPr kumimoji="1" lang="ja-JP" altLang="en-US" sz="3200" dirty="0"/>
                        <a:t>回（</a:t>
                      </a:r>
                      <a:r>
                        <a:rPr kumimoji="1" lang="en-US" altLang="ja-JP" sz="3200" dirty="0"/>
                        <a:t>3</a:t>
                      </a:r>
                      <a:r>
                        <a:rPr kumimoji="1" lang="ja-JP" altLang="en-US" sz="3200" dirty="0"/>
                        <a:t>期</a:t>
                      </a:r>
                      <a:r>
                        <a:rPr kumimoji="1" lang="en-US" altLang="ja-JP" sz="3200" dirty="0"/>
                        <a:t>4</a:t>
                      </a:r>
                      <a:r>
                        <a:rPr kumimoji="1" lang="ja-JP" altLang="en-US" sz="3200" dirty="0"/>
                        <a:t>期）</a:t>
                      </a:r>
                    </a:p>
                  </a:txBody>
                  <a:tcPr anchor="ct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3734478205"/>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endParaRPr kumimoji="1" lang="ja-JP" altLang="en-US" sz="3200" dirty="0"/>
                    </a:p>
                  </a:txBody>
                  <a:tcPr/>
                </a:tc>
                <a:tc vMerge="1">
                  <a:txBody>
                    <a:bodyPr/>
                    <a:lstStyle/>
                    <a:p>
                      <a:pPr algn="ctr"/>
                      <a:endParaRPr kumimoji="1" lang="ja-JP" altLang="en-US" sz="3200" dirty="0"/>
                    </a:p>
                  </a:txBody>
                  <a:tcPr/>
                </a:tc>
                <a:tc>
                  <a:txBody>
                    <a:bodyPr/>
                    <a:lstStyle/>
                    <a:p>
                      <a:pPr algn="ctr"/>
                      <a:r>
                        <a:rPr kumimoji="1" lang="en-US" altLang="ja-JP" sz="3200" dirty="0">
                          <a:solidFill>
                            <a:schemeClr val="tx1"/>
                          </a:solidFill>
                        </a:rPr>
                        <a:t>3-5</a:t>
                      </a:r>
                      <a:r>
                        <a:rPr kumimoji="1" lang="ja-JP" altLang="en-US" sz="3200" dirty="0">
                          <a:solidFill>
                            <a:schemeClr val="tx1"/>
                          </a:solidFill>
                        </a:rPr>
                        <a:t>割低め</a:t>
                      </a:r>
                    </a:p>
                  </a:txBody>
                  <a:tcPr anchor="ctr"/>
                </a:tc>
                <a:extLst>
                  <a:ext uri="{0D108BD9-81ED-4DB2-BD59-A6C34878D82A}">
                    <a16:rowId xmlns:a16="http://schemas.microsoft.com/office/drawing/2014/main" val="2570853063"/>
                  </a:ext>
                </a:extLst>
              </a:tr>
              <a:tr h="11520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dirty="0"/>
                        <a:t>40-50</a:t>
                      </a:r>
                      <a:r>
                        <a:rPr kumimoji="1" lang="ja-JP" altLang="en-US" sz="3200" dirty="0"/>
                        <a:t>代</a:t>
                      </a:r>
                    </a:p>
                  </a:txBody>
                  <a:tcPr anchor="ctr"/>
                </a:tc>
                <a:tc>
                  <a:txBody>
                    <a:bodyPr/>
                    <a:lstStyle/>
                    <a:p>
                      <a:pPr algn="ctr"/>
                      <a:r>
                        <a:rPr kumimoji="1" lang="ja-JP" altLang="en-US" sz="3200" dirty="0">
                          <a:solidFill>
                            <a:schemeClr val="accent1"/>
                          </a:solidFill>
                        </a:rPr>
                        <a:t>男</a:t>
                      </a:r>
                    </a:p>
                  </a:txBody>
                  <a:tcPr anchor="ctr"/>
                </a:tc>
                <a:tc rowSpan="2">
                  <a:txBody>
                    <a:bodyPr/>
                    <a:lstStyle/>
                    <a:p>
                      <a:pPr algn="ctr"/>
                      <a:r>
                        <a:rPr kumimoji="1" lang="ja-JP" altLang="en-US" sz="3200" dirty="0"/>
                        <a:t>多</a:t>
                      </a:r>
                    </a:p>
                  </a:txBody>
                  <a:tcPr anchor="ctr"/>
                </a:tc>
                <a:tc>
                  <a:txBody>
                    <a:bodyPr/>
                    <a:lstStyle/>
                    <a:p>
                      <a:pPr algn="ctr"/>
                      <a:r>
                        <a:rPr kumimoji="1" lang="ja-JP" altLang="en-US" sz="3200" dirty="0"/>
                        <a:t>なし</a:t>
                      </a:r>
                    </a:p>
                  </a:txBody>
                  <a:tcPr anchor="ctr"/>
                </a:tc>
                <a:tc>
                  <a:txBody>
                    <a:bodyPr/>
                    <a:lstStyle/>
                    <a:p>
                      <a:pPr algn="ctr"/>
                      <a:r>
                        <a:rPr kumimoji="1" lang="en-US" altLang="ja-JP" sz="3200" dirty="0"/>
                        <a:t>2</a:t>
                      </a:r>
                      <a:r>
                        <a:rPr kumimoji="1" lang="ja-JP" altLang="en-US" sz="3200" dirty="0"/>
                        <a:t>割陰性</a:t>
                      </a:r>
                    </a:p>
                  </a:txBody>
                  <a:tcPr anchor="ctr"/>
                </a:tc>
                <a:extLst>
                  <a:ext uri="{0D108BD9-81ED-4DB2-BD59-A6C34878D82A}">
                    <a16:rowId xmlns:a16="http://schemas.microsoft.com/office/drawing/2014/main" val="4170306123"/>
                  </a:ext>
                </a:extLst>
              </a:tr>
              <a:tr h="1152000">
                <a:tc vMerge="1">
                  <a:txBody>
                    <a:bodyPr/>
                    <a:lstStyle/>
                    <a:p>
                      <a:pPr algn="ctr"/>
                      <a:endParaRPr kumimoji="1" lang="ja-JP" altLang="en-US" sz="3200" dirty="0"/>
                    </a:p>
                  </a:txBody>
                  <a:tcPr/>
                </a:tc>
                <a:tc>
                  <a:txBody>
                    <a:bodyPr/>
                    <a:lstStyle/>
                    <a:p>
                      <a:pPr algn="ctr"/>
                      <a:r>
                        <a:rPr kumimoji="1" lang="ja-JP" altLang="en-US" sz="3200" dirty="0">
                          <a:solidFill>
                            <a:srgbClr val="FF66FF"/>
                          </a:solidFill>
                        </a:rPr>
                        <a:t>女</a:t>
                      </a:r>
                    </a:p>
                  </a:txBody>
                  <a:tcPr anchor="ctr"/>
                </a:tc>
                <a:tc vMerge="1">
                  <a:txBody>
                    <a:bodyPr/>
                    <a:lstStyle/>
                    <a:p>
                      <a:pPr algn="ctr"/>
                      <a:r>
                        <a:rPr kumimoji="1" lang="ja-JP" altLang="en-US" sz="3200" dirty="0"/>
                        <a:t>多</a:t>
                      </a:r>
                    </a:p>
                  </a:txBody>
                  <a:tcPr/>
                </a:tc>
                <a:tc>
                  <a:txBody>
                    <a:bodyPr/>
                    <a:lstStyle/>
                    <a:p>
                      <a:pPr algn="ctr"/>
                      <a:r>
                        <a:rPr kumimoji="1" lang="en-US" altLang="ja-JP" sz="3200" dirty="0"/>
                        <a:t>1</a:t>
                      </a:r>
                      <a:r>
                        <a:rPr kumimoji="1" lang="ja-JP" altLang="en-US" sz="3200" dirty="0"/>
                        <a:t>回</a:t>
                      </a:r>
                    </a:p>
                  </a:txBody>
                  <a:tcPr anchor="ctr"/>
                </a:tc>
                <a:tc>
                  <a:txBody>
                    <a:bodyPr/>
                    <a:lstStyle/>
                    <a:p>
                      <a:pPr algn="ctr"/>
                      <a:r>
                        <a:rPr kumimoji="1" lang="ja-JP" altLang="en-US" sz="3200" dirty="0"/>
                        <a:t>比較的あり</a:t>
                      </a:r>
                    </a:p>
                  </a:txBody>
                  <a:tcPr anchor="ctr"/>
                </a:tc>
                <a:extLst>
                  <a:ext uri="{0D108BD9-81ED-4DB2-BD59-A6C34878D82A}">
                    <a16:rowId xmlns:a16="http://schemas.microsoft.com/office/drawing/2014/main" val="3184081266"/>
                  </a:ext>
                </a:extLst>
              </a:tr>
            </a:tbl>
          </a:graphicData>
        </a:graphic>
      </p:graphicFrame>
      <p:sp>
        <p:nvSpPr>
          <p:cNvPr id="22" name="正方形/長方形 21">
            <a:extLst>
              <a:ext uri="{FF2B5EF4-FFF2-40B4-BE49-F238E27FC236}">
                <a16:creationId xmlns:a16="http://schemas.microsoft.com/office/drawing/2014/main" id="{87AC7F51-8761-4BB0-9E1F-DB9767F2285E}"/>
              </a:ext>
            </a:extLst>
          </p:cNvPr>
          <p:cNvSpPr/>
          <p:nvPr/>
        </p:nvSpPr>
        <p:spPr>
          <a:xfrm>
            <a:off x="851060" y="5376993"/>
            <a:ext cx="10489869" cy="1177937"/>
          </a:xfrm>
          <a:prstGeom prst="rect">
            <a:avLst/>
          </a:prstGeom>
          <a:solidFill>
            <a:schemeClr val="bg1">
              <a:lumMod val="6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184B462-15E5-4D7C-AB29-702AC1105D5D}"/>
              </a:ext>
            </a:extLst>
          </p:cNvPr>
          <p:cNvSpPr txBox="1"/>
          <p:nvPr/>
        </p:nvSpPr>
        <p:spPr>
          <a:xfrm>
            <a:off x="597727" y="212818"/>
            <a:ext cx="1005403" cy="584775"/>
          </a:xfrm>
          <a:prstGeom prst="rect">
            <a:avLst/>
          </a:prstGeom>
          <a:noFill/>
        </p:spPr>
        <p:txBody>
          <a:bodyPr wrap="none" rtlCol="0">
            <a:spAutoFit/>
          </a:bodyPr>
          <a:lstStyle/>
          <a:p>
            <a:r>
              <a:rPr kumimoji="1" lang="ja-JP" altLang="en-US" sz="3200" dirty="0"/>
              <a:t>考察</a:t>
            </a:r>
          </a:p>
        </p:txBody>
      </p:sp>
      <p:sp>
        <p:nvSpPr>
          <p:cNvPr id="7" name="テキスト ボックス 6">
            <a:extLst>
              <a:ext uri="{FF2B5EF4-FFF2-40B4-BE49-F238E27FC236}">
                <a16:creationId xmlns:a16="http://schemas.microsoft.com/office/drawing/2014/main" id="{EC36D411-002D-4B8B-8D1C-4BD66CF104A3}"/>
              </a:ext>
            </a:extLst>
          </p:cNvPr>
          <p:cNvSpPr txBox="1"/>
          <p:nvPr/>
        </p:nvSpPr>
        <p:spPr>
          <a:xfrm>
            <a:off x="7271156" y="1747123"/>
            <a:ext cx="3935693" cy="523220"/>
          </a:xfrm>
          <a:prstGeom prst="rect">
            <a:avLst/>
          </a:prstGeom>
          <a:solidFill>
            <a:schemeClr val="accent1"/>
          </a:solidFill>
        </p:spPr>
        <p:txBody>
          <a:bodyPr wrap="none" rtlCol="0">
            <a:spAutoFit/>
          </a:bodyPr>
          <a:lstStyle/>
          <a:p>
            <a:r>
              <a:rPr kumimoji="1" lang="ja-JP" altLang="en-US" sz="2800" dirty="0">
                <a:solidFill>
                  <a:schemeClr val="bg1"/>
                </a:solidFill>
              </a:rPr>
              <a:t>千葉市事業：接種率低い</a:t>
            </a:r>
          </a:p>
        </p:txBody>
      </p:sp>
      <p:sp>
        <p:nvSpPr>
          <p:cNvPr id="12" name="テキスト ボックス 11">
            <a:extLst>
              <a:ext uri="{FF2B5EF4-FFF2-40B4-BE49-F238E27FC236}">
                <a16:creationId xmlns:a16="http://schemas.microsoft.com/office/drawing/2014/main" id="{4E194B37-3E94-414A-AB65-62FE2B787101}"/>
              </a:ext>
            </a:extLst>
          </p:cNvPr>
          <p:cNvSpPr txBox="1"/>
          <p:nvPr/>
        </p:nvSpPr>
        <p:spPr>
          <a:xfrm>
            <a:off x="7271156" y="3937172"/>
            <a:ext cx="3935693" cy="523220"/>
          </a:xfrm>
          <a:prstGeom prst="rect">
            <a:avLst/>
          </a:prstGeom>
          <a:solidFill>
            <a:srgbClr val="FF66FF"/>
          </a:solidFill>
        </p:spPr>
        <p:txBody>
          <a:bodyPr wrap="none" rtlCol="0">
            <a:spAutoFit/>
          </a:bodyPr>
          <a:lstStyle/>
          <a:p>
            <a:r>
              <a:rPr kumimoji="1" lang="ja-JP" altLang="en-US" sz="2800" dirty="0">
                <a:solidFill>
                  <a:schemeClr val="bg1"/>
                </a:solidFill>
              </a:rPr>
              <a:t>千葉市事業：接種率高い</a:t>
            </a:r>
          </a:p>
        </p:txBody>
      </p:sp>
      <p:sp>
        <p:nvSpPr>
          <p:cNvPr id="14" name="正方形/長方形 13">
            <a:extLst>
              <a:ext uri="{FF2B5EF4-FFF2-40B4-BE49-F238E27FC236}">
                <a16:creationId xmlns:a16="http://schemas.microsoft.com/office/drawing/2014/main" id="{2652F016-FBF2-4659-8E9B-BA2363FCBF3A}"/>
              </a:ext>
            </a:extLst>
          </p:cNvPr>
          <p:cNvSpPr/>
          <p:nvPr/>
        </p:nvSpPr>
        <p:spPr>
          <a:xfrm>
            <a:off x="9378049" y="3429000"/>
            <a:ext cx="1828800" cy="471742"/>
          </a:xfrm>
          <a:prstGeom prst="rect">
            <a:avLst/>
          </a:prstGeom>
          <a:noFill/>
          <a:ln w="508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4790B397-9990-4D30-A45C-AE944467B9B4}"/>
              </a:ext>
            </a:extLst>
          </p:cNvPr>
          <p:cNvSpPr/>
          <p:nvPr/>
        </p:nvSpPr>
        <p:spPr>
          <a:xfrm>
            <a:off x="9378049" y="2330365"/>
            <a:ext cx="1828800" cy="463890"/>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18CE9C2C-E151-4DE0-B2E9-8BA5F3A07F93}"/>
              </a:ext>
            </a:extLst>
          </p:cNvPr>
          <p:cNvSpPr/>
          <p:nvPr/>
        </p:nvSpPr>
        <p:spPr>
          <a:xfrm>
            <a:off x="9357756" y="5781332"/>
            <a:ext cx="1864426" cy="433417"/>
          </a:xfrm>
          <a:prstGeom prst="rect">
            <a:avLst/>
          </a:prstGeom>
          <a:noFill/>
          <a:ln w="508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E47F0487-E7F1-4FDB-8FF9-AF1AA0CF82E7}"/>
              </a:ext>
            </a:extLst>
          </p:cNvPr>
          <p:cNvSpPr/>
          <p:nvPr/>
        </p:nvSpPr>
        <p:spPr>
          <a:xfrm>
            <a:off x="9378049" y="4634392"/>
            <a:ext cx="1828800" cy="433417"/>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DC02BB62-F05A-48E2-AF73-F3AE3DB76FAD}"/>
              </a:ext>
            </a:extLst>
          </p:cNvPr>
          <p:cNvSpPr txBox="1"/>
          <p:nvPr/>
        </p:nvSpPr>
        <p:spPr>
          <a:xfrm>
            <a:off x="3720752" y="3481231"/>
            <a:ext cx="3416320" cy="523220"/>
          </a:xfrm>
          <a:prstGeom prst="rect">
            <a:avLst/>
          </a:prstGeom>
          <a:solidFill>
            <a:schemeClr val="bg1"/>
          </a:solidFill>
          <a:ln>
            <a:solidFill>
              <a:srgbClr val="FF0000"/>
            </a:solidFill>
          </a:ln>
        </p:spPr>
        <p:txBody>
          <a:bodyPr wrap="none" rtlCol="0">
            <a:spAutoFit/>
          </a:bodyPr>
          <a:lstStyle/>
          <a:p>
            <a:r>
              <a:rPr kumimoji="1" lang="ja-JP" altLang="en-US" sz="2800" dirty="0">
                <a:solidFill>
                  <a:srgbClr val="FF0000"/>
                </a:solidFill>
              </a:rPr>
              <a:t>千葉市事業の重要性</a:t>
            </a:r>
          </a:p>
        </p:txBody>
      </p:sp>
      <p:sp>
        <p:nvSpPr>
          <p:cNvPr id="25" name="テキスト ボックス 24">
            <a:extLst>
              <a:ext uri="{FF2B5EF4-FFF2-40B4-BE49-F238E27FC236}">
                <a16:creationId xmlns:a16="http://schemas.microsoft.com/office/drawing/2014/main" id="{02A40A9E-839C-4CC0-B705-306E22F62875}"/>
              </a:ext>
            </a:extLst>
          </p:cNvPr>
          <p:cNvSpPr txBox="1"/>
          <p:nvPr/>
        </p:nvSpPr>
        <p:spPr>
          <a:xfrm>
            <a:off x="4438897" y="2215332"/>
            <a:ext cx="1980029" cy="523220"/>
          </a:xfrm>
          <a:prstGeom prst="rect">
            <a:avLst/>
          </a:prstGeom>
          <a:solidFill>
            <a:schemeClr val="bg1"/>
          </a:solidFill>
          <a:ln>
            <a:solidFill>
              <a:srgbClr val="FF0000"/>
            </a:solidFill>
          </a:ln>
        </p:spPr>
        <p:txBody>
          <a:bodyPr wrap="none" rtlCol="0">
            <a:spAutoFit/>
          </a:bodyPr>
          <a:lstStyle/>
          <a:p>
            <a:r>
              <a:rPr kumimoji="1" lang="ja-JP" altLang="en-US" sz="2800" dirty="0">
                <a:solidFill>
                  <a:srgbClr val="FF0000"/>
                </a:solidFill>
              </a:rPr>
              <a:t>対策が必要</a:t>
            </a:r>
          </a:p>
        </p:txBody>
      </p:sp>
      <p:sp>
        <p:nvSpPr>
          <p:cNvPr id="26" name="テキスト ボックス 25">
            <a:extLst>
              <a:ext uri="{FF2B5EF4-FFF2-40B4-BE49-F238E27FC236}">
                <a16:creationId xmlns:a16="http://schemas.microsoft.com/office/drawing/2014/main" id="{589A761E-BD69-46F6-A572-0F8A780B7162}"/>
              </a:ext>
            </a:extLst>
          </p:cNvPr>
          <p:cNvSpPr txBox="1"/>
          <p:nvPr/>
        </p:nvSpPr>
        <p:spPr>
          <a:xfrm>
            <a:off x="4438897" y="4495629"/>
            <a:ext cx="1980029" cy="523220"/>
          </a:xfrm>
          <a:prstGeom prst="rect">
            <a:avLst/>
          </a:prstGeom>
          <a:solidFill>
            <a:schemeClr val="bg1"/>
          </a:solidFill>
          <a:ln>
            <a:solidFill>
              <a:srgbClr val="FF0000"/>
            </a:solidFill>
          </a:ln>
        </p:spPr>
        <p:txBody>
          <a:bodyPr wrap="none" rtlCol="0">
            <a:spAutoFit/>
          </a:bodyPr>
          <a:lstStyle/>
          <a:p>
            <a:r>
              <a:rPr kumimoji="1" lang="ja-JP" altLang="en-US" sz="2800" dirty="0">
                <a:solidFill>
                  <a:srgbClr val="FF0000"/>
                </a:solidFill>
              </a:rPr>
              <a:t>対策が必要</a:t>
            </a:r>
          </a:p>
        </p:txBody>
      </p:sp>
      <p:sp>
        <p:nvSpPr>
          <p:cNvPr id="18" name="テキスト ボックス 17">
            <a:extLst>
              <a:ext uri="{FF2B5EF4-FFF2-40B4-BE49-F238E27FC236}">
                <a16:creationId xmlns:a16="http://schemas.microsoft.com/office/drawing/2014/main" id="{7EEDEF46-87AA-437B-98FD-0988AE249418}"/>
              </a:ext>
            </a:extLst>
          </p:cNvPr>
          <p:cNvSpPr txBox="1"/>
          <p:nvPr/>
        </p:nvSpPr>
        <p:spPr>
          <a:xfrm>
            <a:off x="8004635" y="5155610"/>
            <a:ext cx="3940502" cy="523220"/>
          </a:xfrm>
          <a:prstGeom prst="rect">
            <a:avLst/>
          </a:prstGeom>
          <a:solidFill>
            <a:schemeClr val="accent6"/>
          </a:solidFill>
        </p:spPr>
        <p:txBody>
          <a:bodyPr wrap="none" rtlCol="0">
            <a:spAutoFit/>
          </a:bodyPr>
          <a:lstStyle/>
          <a:p>
            <a:r>
              <a:rPr kumimoji="1" lang="ja-JP" altLang="en-US" sz="2800" dirty="0">
                <a:solidFill>
                  <a:schemeClr val="bg1"/>
                </a:solidFill>
              </a:rPr>
              <a:t>国事業：進捗率伸び悩み</a:t>
            </a:r>
          </a:p>
        </p:txBody>
      </p:sp>
      <p:pic>
        <p:nvPicPr>
          <p:cNvPr id="6" name="オーディオ 5">
            <a:hlinkClick r:id="" action="ppaction://media"/>
            <a:extLst>
              <a:ext uri="{FF2B5EF4-FFF2-40B4-BE49-F238E27FC236}">
                <a16:creationId xmlns:a16="http://schemas.microsoft.com/office/drawing/2014/main" id="{27AFB60B-FF80-4A10-A749-C42C4A7E4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23516786"/>
      </p:ext>
    </p:extLst>
  </p:cSld>
  <p:clrMapOvr>
    <a:masterClrMapping/>
  </p:clrMapOvr>
  <mc:AlternateContent xmlns:mc="http://schemas.openxmlformats.org/markup-compatibility/2006" xmlns:p14="http://schemas.microsoft.com/office/powerpoint/2010/main">
    <mc:Choice Requires="p14">
      <p:transition spd="slow" p14:dur="2000" advTm="10992"/>
    </mc:Choice>
    <mc:Fallback xmlns="">
      <p:transition spd="slow" advTm="1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141D68FD-4EFF-4FF1-802C-4BB4B07B59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144362">
            <a:off x="6721672" y="3314011"/>
            <a:ext cx="4326576" cy="2386484"/>
          </a:xfrm>
          <a:prstGeom prst="rect">
            <a:avLst/>
          </a:prstGeom>
          <a:ln>
            <a:solidFill>
              <a:schemeClr val="tx1"/>
            </a:solidFill>
          </a:ln>
        </p:spPr>
      </p:pic>
      <p:pic>
        <p:nvPicPr>
          <p:cNvPr id="10" name="図 9">
            <a:extLst>
              <a:ext uri="{FF2B5EF4-FFF2-40B4-BE49-F238E27FC236}">
                <a16:creationId xmlns:a16="http://schemas.microsoft.com/office/drawing/2014/main" id="{C1BDC6F5-74DA-4A6D-BCF7-7B7C6C93E9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01621">
            <a:off x="7097654" y="3594455"/>
            <a:ext cx="4512993" cy="2357794"/>
          </a:xfrm>
          <a:prstGeom prst="rect">
            <a:avLst/>
          </a:prstGeom>
          <a:ln>
            <a:solidFill>
              <a:schemeClr val="tx1"/>
            </a:solidFill>
          </a:ln>
        </p:spPr>
      </p:pic>
      <p:sp>
        <p:nvSpPr>
          <p:cNvPr id="2" name="テキスト ボックス 1"/>
          <p:cNvSpPr txBox="1"/>
          <p:nvPr/>
        </p:nvSpPr>
        <p:spPr>
          <a:xfrm>
            <a:off x="3581464" y="374016"/>
            <a:ext cx="4910319" cy="523220"/>
          </a:xfrm>
          <a:prstGeom prst="rect">
            <a:avLst/>
          </a:prstGeom>
          <a:noFill/>
        </p:spPr>
        <p:txBody>
          <a:bodyPr wrap="none" rtlCol="0">
            <a:spAutoFit/>
          </a:bodyPr>
          <a:lstStyle/>
          <a:p>
            <a:r>
              <a:rPr lang="ja-JP" altLang="en-US" sz="2800" dirty="0"/>
              <a:t>医師会・行政へのフィードバック</a:t>
            </a:r>
          </a:p>
        </p:txBody>
      </p:sp>
      <p:sp>
        <p:nvSpPr>
          <p:cNvPr id="3" name="テキスト ボックス 2">
            <a:extLst>
              <a:ext uri="{FF2B5EF4-FFF2-40B4-BE49-F238E27FC236}">
                <a16:creationId xmlns:a16="http://schemas.microsoft.com/office/drawing/2014/main" id="{03A19496-5802-45FD-83EB-DF9FB206D99D}"/>
              </a:ext>
            </a:extLst>
          </p:cNvPr>
          <p:cNvSpPr txBox="1"/>
          <p:nvPr/>
        </p:nvSpPr>
        <p:spPr>
          <a:xfrm>
            <a:off x="389906" y="1341912"/>
            <a:ext cx="9425049" cy="2923877"/>
          </a:xfrm>
          <a:prstGeom prst="rect">
            <a:avLst/>
          </a:prstGeom>
          <a:noFill/>
        </p:spPr>
        <p:txBody>
          <a:bodyPr wrap="square" rtlCol="0">
            <a:spAutoFit/>
          </a:bodyPr>
          <a:lstStyle/>
          <a:p>
            <a:r>
              <a:rPr lang="ja-JP" altLang="en-US" sz="2800" dirty="0">
                <a:solidFill>
                  <a:srgbClr val="FF66FF"/>
                </a:solidFill>
              </a:rPr>
              <a:t>■</a:t>
            </a:r>
            <a:r>
              <a:rPr lang="ja-JP" altLang="en-US" sz="2800" dirty="0"/>
              <a:t>千葉市事業での子育て世代へのアプローチの重要性</a:t>
            </a:r>
            <a:endParaRPr lang="en-US" altLang="ja-JP" sz="2800" dirty="0"/>
          </a:p>
          <a:p>
            <a:endParaRPr lang="en-US" altLang="ja-JP" sz="800" dirty="0"/>
          </a:p>
          <a:p>
            <a:r>
              <a:rPr lang="ja-JP" altLang="en-US" sz="2800" dirty="0"/>
              <a:t>・小児科、産婦人科への啓発</a:t>
            </a:r>
            <a:endParaRPr lang="en-US" altLang="ja-JP" sz="2800" dirty="0"/>
          </a:p>
          <a:p>
            <a:endParaRPr lang="en-US" altLang="ja-JP" sz="2800" dirty="0"/>
          </a:p>
          <a:p>
            <a:r>
              <a:rPr lang="ja-JP" altLang="en-US" sz="2800" dirty="0">
                <a:solidFill>
                  <a:schemeClr val="accent6"/>
                </a:solidFill>
              </a:rPr>
              <a:t>■</a:t>
            </a:r>
            <a:r>
              <a:rPr lang="ja-JP" altLang="en-US" sz="2800" dirty="0"/>
              <a:t>千葉市事業・国事業の勤労世代へのケア</a:t>
            </a:r>
            <a:endParaRPr lang="en-US" altLang="ja-JP" sz="2800" dirty="0"/>
          </a:p>
          <a:p>
            <a:endParaRPr lang="en-US" altLang="ja-JP" sz="800" dirty="0"/>
          </a:p>
          <a:p>
            <a:r>
              <a:rPr lang="ja-JP" altLang="en-US" sz="2800" dirty="0"/>
              <a:t>・土日・夜間開業のクリニックへの啓発</a:t>
            </a:r>
            <a:endParaRPr lang="en-US" altLang="ja-JP" sz="2800" dirty="0"/>
          </a:p>
          <a:p>
            <a:r>
              <a:rPr lang="ja-JP" altLang="en-US" sz="2800" dirty="0"/>
              <a:t>・行政→企業への職場抗体検査の推進</a:t>
            </a:r>
          </a:p>
        </p:txBody>
      </p:sp>
      <p:pic>
        <p:nvPicPr>
          <p:cNvPr id="8" name="図 7">
            <a:extLst>
              <a:ext uri="{FF2B5EF4-FFF2-40B4-BE49-F238E27FC236}">
                <a16:creationId xmlns:a16="http://schemas.microsoft.com/office/drawing/2014/main" id="{496131E3-4476-46A0-8F9E-E54D404FA7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75518" y="4026628"/>
            <a:ext cx="4326576" cy="2365681"/>
          </a:xfrm>
          <a:prstGeom prst="rect">
            <a:avLst/>
          </a:prstGeom>
          <a:ln>
            <a:solidFill>
              <a:schemeClr val="tx1"/>
            </a:solidFill>
          </a:ln>
        </p:spPr>
      </p:pic>
      <p:pic>
        <p:nvPicPr>
          <p:cNvPr id="6" name="オーディオ 5">
            <a:hlinkClick r:id="" action="ppaction://media"/>
            <a:extLst>
              <a:ext uri="{FF2B5EF4-FFF2-40B4-BE49-F238E27FC236}">
                <a16:creationId xmlns:a16="http://schemas.microsoft.com/office/drawing/2014/main" id="{887DAB4A-9282-4752-BFC3-452369EA6D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70898061"/>
      </p:ext>
    </p:extLst>
  </p:cSld>
  <p:clrMapOvr>
    <a:masterClrMapping/>
  </p:clrMapOvr>
  <mc:AlternateContent xmlns:mc="http://schemas.openxmlformats.org/markup-compatibility/2006" xmlns:p14="http://schemas.microsoft.com/office/powerpoint/2010/main">
    <mc:Choice Requires="p14">
      <p:transition spd="slow" p14:dur="2000" advTm="34058"/>
    </mc:Choice>
    <mc:Fallback xmlns="">
      <p:transition spd="slow" advTm="3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05594" y="398850"/>
            <a:ext cx="902811" cy="523220"/>
          </a:xfrm>
          <a:prstGeom prst="rect">
            <a:avLst/>
          </a:prstGeom>
          <a:noFill/>
        </p:spPr>
        <p:txBody>
          <a:bodyPr wrap="none" rtlCol="0">
            <a:spAutoFit/>
          </a:bodyPr>
          <a:lstStyle/>
          <a:p>
            <a:r>
              <a:rPr lang="ja-JP" altLang="en-US" sz="2800" dirty="0"/>
              <a:t>結語</a:t>
            </a:r>
          </a:p>
        </p:txBody>
      </p:sp>
      <p:sp>
        <p:nvSpPr>
          <p:cNvPr id="4" name="テキスト ボックス 3">
            <a:extLst>
              <a:ext uri="{FF2B5EF4-FFF2-40B4-BE49-F238E27FC236}">
                <a16:creationId xmlns:a16="http://schemas.microsoft.com/office/drawing/2014/main" id="{7E460D62-E893-4E37-9E42-26C47CC8126F}"/>
              </a:ext>
            </a:extLst>
          </p:cNvPr>
          <p:cNvSpPr txBox="1"/>
          <p:nvPr/>
        </p:nvSpPr>
        <p:spPr>
          <a:xfrm>
            <a:off x="905594" y="1199408"/>
            <a:ext cx="10310836" cy="1200329"/>
          </a:xfrm>
          <a:prstGeom prst="rect">
            <a:avLst/>
          </a:prstGeom>
          <a:noFill/>
        </p:spPr>
        <p:txBody>
          <a:bodyPr wrap="none" rtlCol="0">
            <a:spAutoFit/>
          </a:bodyPr>
          <a:lstStyle/>
          <a:p>
            <a:r>
              <a:rPr kumimoji="1" lang="ja-JP" altLang="en-US" sz="2400" dirty="0"/>
              <a:t>千葉市内で行われている</a:t>
            </a:r>
            <a:r>
              <a:rPr kumimoji="1" lang="en-US" altLang="ja-JP" sz="2400" dirty="0"/>
              <a:t>2</a:t>
            </a:r>
            <a:r>
              <a:rPr kumimoji="1" lang="ja-JP" altLang="en-US" sz="2400" dirty="0"/>
              <a:t>つの風疹対策事業を分析した結果、</a:t>
            </a:r>
            <a:endParaRPr kumimoji="1" lang="en-US" altLang="ja-JP" sz="2400" dirty="0"/>
          </a:p>
          <a:p>
            <a:endParaRPr kumimoji="1" lang="en-US" altLang="ja-JP" sz="2400" dirty="0"/>
          </a:p>
          <a:p>
            <a:r>
              <a:rPr kumimoji="1" lang="ja-JP" altLang="en-US" sz="2400" dirty="0"/>
              <a:t>　　　　　　　　　　　　　　　国事業の進捗率の伸び悩み　　　　　　　を認めていた。</a:t>
            </a:r>
          </a:p>
        </p:txBody>
      </p:sp>
      <p:sp>
        <p:nvSpPr>
          <p:cNvPr id="5" name="四角形: 角を丸くする 4">
            <a:extLst>
              <a:ext uri="{FF2B5EF4-FFF2-40B4-BE49-F238E27FC236}">
                <a16:creationId xmlns:a16="http://schemas.microsoft.com/office/drawing/2014/main" id="{24F49DA3-1732-4748-AA6D-2D3CC5ED9C02}"/>
              </a:ext>
            </a:extLst>
          </p:cNvPr>
          <p:cNvSpPr/>
          <p:nvPr/>
        </p:nvSpPr>
        <p:spPr>
          <a:xfrm>
            <a:off x="3538847" y="1913769"/>
            <a:ext cx="4512623" cy="48688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矢印: 下 5">
            <a:extLst>
              <a:ext uri="{FF2B5EF4-FFF2-40B4-BE49-F238E27FC236}">
                <a16:creationId xmlns:a16="http://schemas.microsoft.com/office/drawing/2014/main" id="{51FA8DA5-EB88-4C6B-9C4A-64038BB9AB67}"/>
              </a:ext>
            </a:extLst>
          </p:cNvPr>
          <p:cNvSpPr/>
          <p:nvPr/>
        </p:nvSpPr>
        <p:spPr>
          <a:xfrm rot="2861300">
            <a:off x="4167651" y="2415669"/>
            <a:ext cx="712520" cy="1318161"/>
          </a:xfrm>
          <a:prstGeom prst="downArrow">
            <a:avLst/>
          </a:prstGeom>
          <a:solidFill>
            <a:srgbClr val="FF66FF"/>
          </a:solidFill>
          <a:ln>
            <a:noFill/>
          </a:ln>
          <a:scene3d>
            <a:camera prst="orthographicFront">
              <a:rot lat="0" lon="0" rev="18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C1633BC-1976-4923-9B57-60CAB9F12C89}"/>
              </a:ext>
            </a:extLst>
          </p:cNvPr>
          <p:cNvSpPr txBox="1"/>
          <p:nvPr/>
        </p:nvSpPr>
        <p:spPr>
          <a:xfrm>
            <a:off x="6688522" y="3659385"/>
            <a:ext cx="5136342" cy="461665"/>
          </a:xfrm>
          <a:prstGeom prst="rect">
            <a:avLst/>
          </a:prstGeom>
          <a:noFill/>
        </p:spPr>
        <p:txBody>
          <a:bodyPr wrap="none" rtlCol="0">
            <a:spAutoFit/>
          </a:bodyPr>
          <a:lstStyle/>
          <a:p>
            <a:r>
              <a:rPr kumimoji="1" lang="ja-JP" altLang="en-US" sz="2400" dirty="0"/>
              <a:t>勤労世代が受診しやすいシステム作り</a:t>
            </a:r>
            <a:endParaRPr kumimoji="1" lang="en-US" altLang="ja-JP" sz="2400" dirty="0"/>
          </a:p>
        </p:txBody>
      </p:sp>
      <p:sp>
        <p:nvSpPr>
          <p:cNvPr id="9" name="矢印: 下 8">
            <a:extLst>
              <a:ext uri="{FF2B5EF4-FFF2-40B4-BE49-F238E27FC236}">
                <a16:creationId xmlns:a16="http://schemas.microsoft.com/office/drawing/2014/main" id="{D668C28E-ACB6-427D-91B2-523F91DE076D}"/>
              </a:ext>
            </a:extLst>
          </p:cNvPr>
          <p:cNvSpPr/>
          <p:nvPr/>
        </p:nvSpPr>
        <p:spPr>
          <a:xfrm rot="2861300">
            <a:off x="6674698" y="2415669"/>
            <a:ext cx="712520" cy="1318161"/>
          </a:xfrm>
          <a:prstGeom prst="downArrow">
            <a:avLst/>
          </a:prstGeom>
          <a:solidFill>
            <a:schemeClr val="accent6"/>
          </a:solidFill>
          <a:ln>
            <a:noFill/>
          </a:ln>
          <a:scene3d>
            <a:camera prst="orthographicFront">
              <a:rot lat="0" lon="0" rev="558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1AA689E3-022D-4FA3-A40C-DB80965A36F7}"/>
              </a:ext>
            </a:extLst>
          </p:cNvPr>
          <p:cNvSpPr txBox="1"/>
          <p:nvPr/>
        </p:nvSpPr>
        <p:spPr>
          <a:xfrm>
            <a:off x="286035" y="3671493"/>
            <a:ext cx="6144631" cy="461665"/>
          </a:xfrm>
          <a:prstGeom prst="rect">
            <a:avLst/>
          </a:prstGeom>
          <a:noFill/>
        </p:spPr>
        <p:txBody>
          <a:bodyPr wrap="none" rtlCol="0">
            <a:spAutoFit/>
          </a:bodyPr>
          <a:lstStyle/>
          <a:p>
            <a:r>
              <a:rPr kumimoji="1" lang="ja-JP" altLang="en-US" sz="2400" dirty="0"/>
              <a:t>他のハイリスク世代（</a:t>
            </a:r>
            <a:r>
              <a:rPr kumimoji="1" lang="en-US" altLang="ja-JP" sz="2400" dirty="0"/>
              <a:t>20-30</a:t>
            </a:r>
            <a:r>
              <a:rPr kumimoji="1" lang="ja-JP" altLang="en-US" sz="2400" dirty="0"/>
              <a:t>代）へのアプローチ</a:t>
            </a:r>
            <a:endParaRPr kumimoji="1" lang="en-US" altLang="ja-JP" sz="2400" dirty="0"/>
          </a:p>
        </p:txBody>
      </p:sp>
      <p:sp>
        <p:nvSpPr>
          <p:cNvPr id="11" name="四角形: 角を丸くする 10">
            <a:extLst>
              <a:ext uri="{FF2B5EF4-FFF2-40B4-BE49-F238E27FC236}">
                <a16:creationId xmlns:a16="http://schemas.microsoft.com/office/drawing/2014/main" id="{92F5DCF9-87AB-4BE0-BF9E-1BEF77EC4981}"/>
              </a:ext>
            </a:extLst>
          </p:cNvPr>
          <p:cNvSpPr/>
          <p:nvPr/>
        </p:nvSpPr>
        <p:spPr>
          <a:xfrm>
            <a:off x="6602525" y="3649231"/>
            <a:ext cx="5303440" cy="48688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四角形: 角を丸くする 11">
            <a:extLst>
              <a:ext uri="{FF2B5EF4-FFF2-40B4-BE49-F238E27FC236}">
                <a16:creationId xmlns:a16="http://schemas.microsoft.com/office/drawing/2014/main" id="{F45803FF-AF57-4A10-A47D-D9CE6DC85DB4}"/>
              </a:ext>
            </a:extLst>
          </p:cNvPr>
          <p:cNvSpPr/>
          <p:nvPr/>
        </p:nvSpPr>
        <p:spPr>
          <a:xfrm>
            <a:off x="317401" y="3658882"/>
            <a:ext cx="6113265" cy="486888"/>
          </a:xfrm>
          <a:prstGeom prst="round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テキスト ボックス 12">
            <a:extLst>
              <a:ext uri="{FF2B5EF4-FFF2-40B4-BE49-F238E27FC236}">
                <a16:creationId xmlns:a16="http://schemas.microsoft.com/office/drawing/2014/main" id="{3E38E290-93FE-471E-B377-E503C4A7D240}"/>
              </a:ext>
            </a:extLst>
          </p:cNvPr>
          <p:cNvSpPr txBox="1"/>
          <p:nvPr/>
        </p:nvSpPr>
        <p:spPr>
          <a:xfrm>
            <a:off x="286035" y="5179358"/>
            <a:ext cx="11918647" cy="830997"/>
          </a:xfrm>
          <a:prstGeom prst="rect">
            <a:avLst/>
          </a:prstGeom>
          <a:noFill/>
        </p:spPr>
        <p:txBody>
          <a:bodyPr wrap="none" rtlCol="0">
            <a:spAutoFit/>
          </a:bodyPr>
          <a:lstStyle/>
          <a:p>
            <a:r>
              <a:rPr kumimoji="1" lang="ja-JP" altLang="en-US" sz="2400" dirty="0"/>
              <a:t>千葉市事業の重要性と共同研究による傾向分析の重要性がうかがわれた。</a:t>
            </a:r>
            <a:endParaRPr kumimoji="1" lang="en-US" altLang="ja-JP" sz="2400" dirty="0"/>
          </a:p>
          <a:p>
            <a:r>
              <a:rPr kumimoji="1" lang="ja-JP" altLang="en-US" sz="2400" dirty="0"/>
              <a:t>今後も定期的に行政・医師会にフィードバックを行い、効果的な風疹対策を行っていきたい。</a:t>
            </a:r>
          </a:p>
        </p:txBody>
      </p:sp>
      <p:sp>
        <p:nvSpPr>
          <p:cNvPr id="15" name="テキスト ボックス 14">
            <a:extLst>
              <a:ext uri="{FF2B5EF4-FFF2-40B4-BE49-F238E27FC236}">
                <a16:creationId xmlns:a16="http://schemas.microsoft.com/office/drawing/2014/main" id="{1D4F4D40-57F2-45F9-9D5B-821C0E3B5FED}"/>
              </a:ext>
            </a:extLst>
          </p:cNvPr>
          <p:cNvSpPr txBox="1"/>
          <p:nvPr/>
        </p:nvSpPr>
        <p:spPr>
          <a:xfrm>
            <a:off x="8969838" y="4391397"/>
            <a:ext cx="3087705" cy="461665"/>
          </a:xfrm>
          <a:prstGeom prst="rect">
            <a:avLst/>
          </a:prstGeom>
          <a:noFill/>
        </p:spPr>
        <p:txBody>
          <a:bodyPr wrap="none" rtlCol="0">
            <a:spAutoFit/>
          </a:bodyPr>
          <a:lstStyle/>
          <a:p>
            <a:r>
              <a:rPr kumimoji="1" lang="ja-JP" altLang="en-US" sz="2400" dirty="0"/>
              <a:t>の必要性が示唆され、</a:t>
            </a:r>
          </a:p>
        </p:txBody>
      </p:sp>
      <p:pic>
        <p:nvPicPr>
          <p:cNvPr id="3" name="オーディオ 2">
            <a:hlinkClick r:id="" action="ppaction://media"/>
            <a:extLst>
              <a:ext uri="{FF2B5EF4-FFF2-40B4-BE49-F238E27FC236}">
                <a16:creationId xmlns:a16="http://schemas.microsoft.com/office/drawing/2014/main" id="{546C0CDB-4418-4FA1-8BB6-1F103E06E8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35327323"/>
      </p:ext>
    </p:extLst>
  </p:cSld>
  <p:clrMapOvr>
    <a:masterClrMapping/>
  </p:clrMapOvr>
  <mc:AlternateContent xmlns:mc="http://schemas.openxmlformats.org/markup-compatibility/2006" xmlns:p14="http://schemas.microsoft.com/office/powerpoint/2010/main">
    <mc:Choice Requires="p14">
      <p:transition spd="slow" p14:dur="2000" advTm="39647"/>
    </mc:Choice>
    <mc:Fallback xmlns="">
      <p:transition spd="slow" advTm="39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064912" y="1088021"/>
            <a:ext cx="8062174" cy="584775"/>
          </a:xfrm>
          <a:prstGeom prst="rect">
            <a:avLst/>
          </a:prstGeom>
        </p:spPr>
        <p:txBody>
          <a:bodyPr wrap="square">
            <a:spAutoFit/>
          </a:bodyPr>
          <a:lstStyle/>
          <a:p>
            <a:pPr algn="ctr"/>
            <a:r>
              <a:rPr lang="ja-JP" altLang="en-US" sz="3200" dirty="0"/>
              <a:t>研究費開示</a:t>
            </a:r>
          </a:p>
        </p:txBody>
      </p:sp>
      <p:sp>
        <p:nvSpPr>
          <p:cNvPr id="3" name="テキスト ボックス 2"/>
          <p:cNvSpPr txBox="1"/>
          <p:nvPr/>
        </p:nvSpPr>
        <p:spPr>
          <a:xfrm>
            <a:off x="827570" y="2323734"/>
            <a:ext cx="10536859" cy="1938992"/>
          </a:xfrm>
          <a:prstGeom prst="rect">
            <a:avLst/>
          </a:prstGeom>
          <a:noFill/>
        </p:spPr>
        <p:txBody>
          <a:bodyPr wrap="none" rtlCol="0">
            <a:spAutoFit/>
          </a:bodyPr>
          <a:lstStyle/>
          <a:p>
            <a:pPr defTabSz="180000"/>
            <a:r>
              <a:rPr lang="en-US" altLang="ja-JP" sz="2400" dirty="0"/>
              <a:t>2019</a:t>
            </a:r>
            <a:r>
              <a:rPr lang="ja-JP" altLang="en-US" sz="2400" dirty="0"/>
              <a:t>年度　千葉市・大学等共同研究事業</a:t>
            </a:r>
            <a:endParaRPr lang="en-US" altLang="ja-JP" sz="2400" dirty="0"/>
          </a:p>
          <a:p>
            <a:pPr defTabSz="180000"/>
            <a:r>
              <a:rPr lang="ja-JP" altLang="en-US" sz="2400" dirty="0"/>
              <a:t>「東京オリンピック・パラリンピックに向けて効率的な予防接種による感染症対策」</a:t>
            </a:r>
            <a:endParaRPr lang="en-US" altLang="ja-JP" sz="2400" dirty="0"/>
          </a:p>
          <a:p>
            <a:pPr defTabSz="180000"/>
            <a:endParaRPr lang="en-US" altLang="ja-JP" sz="2400" dirty="0"/>
          </a:p>
          <a:p>
            <a:pPr defTabSz="180000"/>
            <a:r>
              <a:rPr lang="en-US" altLang="ja-JP" sz="2400" dirty="0"/>
              <a:t>2020</a:t>
            </a:r>
            <a:r>
              <a:rPr lang="ja-JP" altLang="en-US" sz="2400" dirty="0"/>
              <a:t>年度　千葉大学真菌医学研究センター　共同利用・共同研究</a:t>
            </a:r>
            <a:endParaRPr lang="en-US" altLang="ja-JP" sz="2400" dirty="0"/>
          </a:p>
          <a:p>
            <a:pPr defTabSz="180000"/>
            <a:r>
              <a:rPr lang="en-US" altLang="ja-JP" sz="2400" dirty="0"/>
              <a:t>20-27</a:t>
            </a:r>
            <a:r>
              <a:rPr lang="ja-JP" altLang="en-US" sz="2400" dirty="0"/>
              <a:t>　「千葉市における大学・行政・医師会が連携した風疹対策共同研究」</a:t>
            </a:r>
          </a:p>
        </p:txBody>
      </p:sp>
      <p:pic>
        <p:nvPicPr>
          <p:cNvPr id="4" name="オーディオ 3">
            <a:hlinkClick r:id="" action="ppaction://media"/>
            <a:extLst>
              <a:ext uri="{FF2B5EF4-FFF2-40B4-BE49-F238E27FC236}">
                <a16:creationId xmlns:a16="http://schemas.microsoft.com/office/drawing/2014/main" id="{44BA8775-6B93-437C-B8A9-699CDB5066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98148053"/>
      </p:ext>
    </p:extLst>
  </p:cSld>
  <p:clrMapOvr>
    <a:masterClrMapping/>
  </p:clrMapOvr>
  <mc:AlternateContent xmlns:mc="http://schemas.openxmlformats.org/markup-compatibility/2006" xmlns:p14="http://schemas.microsoft.com/office/powerpoint/2010/main">
    <mc:Choice Requires="p14">
      <p:transition spd="slow" p14:dur="2000" advTm="8619"/>
    </mc:Choice>
    <mc:Fallback xmlns="">
      <p:transition spd="slow" advTm="8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BBBB00B7-A226-458A-94C7-384CDA6BD8CC}"/>
              </a:ext>
            </a:extLst>
          </p:cNvPr>
          <p:cNvPicPr>
            <a:picLocks noChangeAspect="1"/>
          </p:cNvPicPr>
          <p:nvPr/>
        </p:nvPicPr>
        <p:blipFill>
          <a:blip r:embed="rId4"/>
          <a:stretch>
            <a:fillRect/>
          </a:stretch>
        </p:blipFill>
        <p:spPr>
          <a:xfrm>
            <a:off x="7688882" y="2327444"/>
            <a:ext cx="3311690" cy="2413307"/>
          </a:xfrm>
          <a:prstGeom prst="rect">
            <a:avLst/>
          </a:prstGeom>
        </p:spPr>
      </p:pic>
      <p:sp>
        <p:nvSpPr>
          <p:cNvPr id="5" name="正方形/長方形 4"/>
          <p:cNvSpPr/>
          <p:nvPr/>
        </p:nvSpPr>
        <p:spPr>
          <a:xfrm>
            <a:off x="1851157" y="2035056"/>
            <a:ext cx="8062174" cy="584775"/>
          </a:xfrm>
          <a:prstGeom prst="rect">
            <a:avLst/>
          </a:prstGeom>
        </p:spPr>
        <p:txBody>
          <a:bodyPr wrap="square">
            <a:spAutoFit/>
          </a:bodyPr>
          <a:lstStyle/>
          <a:p>
            <a:pPr algn="ctr"/>
            <a:r>
              <a:rPr lang="ja-JP" altLang="en-US" sz="3200" dirty="0"/>
              <a:t>ご視聴ありがとうございました</a:t>
            </a:r>
          </a:p>
        </p:txBody>
      </p:sp>
      <p:sp>
        <p:nvSpPr>
          <p:cNvPr id="3" name="テキスト ボックス 2"/>
          <p:cNvSpPr txBox="1"/>
          <p:nvPr/>
        </p:nvSpPr>
        <p:spPr>
          <a:xfrm>
            <a:off x="1815780" y="5846945"/>
            <a:ext cx="9425798" cy="707886"/>
          </a:xfrm>
          <a:prstGeom prst="rect">
            <a:avLst/>
          </a:prstGeom>
          <a:noFill/>
        </p:spPr>
        <p:txBody>
          <a:bodyPr wrap="square" rtlCol="0">
            <a:spAutoFit/>
          </a:bodyPr>
          <a:lstStyle/>
          <a:p>
            <a:pPr defTabSz="180000"/>
            <a:r>
              <a:rPr lang="ja-JP" altLang="en-US" sz="2000" dirty="0"/>
              <a:t>注意：</a:t>
            </a:r>
            <a:r>
              <a:rPr lang="en-US" altLang="ja-JP" sz="2000" dirty="0"/>
              <a:t>	</a:t>
            </a:r>
            <a:r>
              <a:rPr lang="ja-JP" altLang="en-US" sz="2000" dirty="0"/>
              <a:t>本動画の無断転載・複製を固く禁じます。</a:t>
            </a:r>
            <a:endParaRPr lang="en-US" altLang="ja-JP" sz="2000" dirty="0"/>
          </a:p>
          <a:p>
            <a:pPr defTabSz="180000"/>
            <a:r>
              <a:rPr lang="ja-JP" altLang="en-US" sz="2000" dirty="0"/>
              <a:t>　　　　</a:t>
            </a:r>
            <a:r>
              <a:rPr lang="en-US" altLang="ja-JP" sz="2000" dirty="0"/>
              <a:t>	</a:t>
            </a:r>
            <a:r>
              <a:rPr lang="ja-JP" altLang="en-US" sz="2000" dirty="0"/>
              <a:t>本研究データの引用を希望される場合は、研究室にお気軽にご相談ください。</a:t>
            </a:r>
          </a:p>
        </p:txBody>
      </p:sp>
      <p:pic>
        <p:nvPicPr>
          <p:cNvPr id="11" name="図 10">
            <a:extLst>
              <a:ext uri="{FF2B5EF4-FFF2-40B4-BE49-F238E27FC236}">
                <a16:creationId xmlns:a16="http://schemas.microsoft.com/office/drawing/2014/main" id="{9EF687CA-5960-4C6B-9CAD-C5CFA64F0B1B}"/>
              </a:ext>
            </a:extLst>
          </p:cNvPr>
          <p:cNvPicPr>
            <a:picLocks noChangeAspect="1"/>
          </p:cNvPicPr>
          <p:nvPr/>
        </p:nvPicPr>
        <p:blipFill rotWithShape="1">
          <a:blip r:embed="rId5" cstate="screen">
            <a:clrChange>
              <a:clrFrom>
                <a:srgbClr val="E3E3E3"/>
              </a:clrFrom>
              <a:clrTo>
                <a:srgbClr val="E3E3E3">
                  <a:alpha val="0"/>
                </a:srgbClr>
              </a:clrTo>
            </a:clrChange>
            <a:extLst>
              <a:ext uri="{28A0092B-C50C-407E-A947-70E740481C1C}">
                <a14:useLocalDpi xmlns:a14="http://schemas.microsoft.com/office/drawing/2010/main"/>
              </a:ext>
            </a:extLst>
          </a:blip>
          <a:srcRect r="6186" b="2889"/>
          <a:stretch/>
        </p:blipFill>
        <p:spPr>
          <a:xfrm>
            <a:off x="10809713" y="5387871"/>
            <a:ext cx="863731" cy="1166960"/>
          </a:xfrm>
          <a:prstGeom prst="rect">
            <a:avLst/>
          </a:prstGeom>
        </p:spPr>
      </p:pic>
      <p:pic>
        <p:nvPicPr>
          <p:cNvPr id="17" name="図 16">
            <a:extLst>
              <a:ext uri="{FF2B5EF4-FFF2-40B4-BE49-F238E27FC236}">
                <a16:creationId xmlns:a16="http://schemas.microsoft.com/office/drawing/2014/main" id="{74C8D59E-F591-4375-BA18-2106AF65330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03705" y="690999"/>
            <a:ext cx="1564395" cy="1344058"/>
          </a:xfrm>
          <a:prstGeom prst="rect">
            <a:avLst/>
          </a:prstGeom>
        </p:spPr>
      </p:pic>
      <p:pic>
        <p:nvPicPr>
          <p:cNvPr id="23" name="オーディオ 22">
            <a:hlinkClick r:id="" action="ppaction://media"/>
            <a:extLst>
              <a:ext uri="{FF2B5EF4-FFF2-40B4-BE49-F238E27FC236}">
                <a16:creationId xmlns:a16="http://schemas.microsoft.com/office/drawing/2014/main" id="{7C669AFC-A56A-4B93-8661-98A8D8B4F2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89086292"/>
      </p:ext>
    </p:extLst>
  </p:cSld>
  <p:clrMapOvr>
    <a:masterClrMapping/>
  </p:clrMapOvr>
  <mc:AlternateContent xmlns:mc="http://schemas.openxmlformats.org/markup-compatibility/2006" xmlns:p14="http://schemas.microsoft.com/office/powerpoint/2010/main">
    <mc:Choice Requires="p14">
      <p:transition spd="slow" p14:dur="2000" advTm="8275"/>
    </mc:Choice>
    <mc:Fallback xmlns="">
      <p:transition spd="slow" advTm="8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02721" y="170085"/>
            <a:ext cx="4094391" cy="461665"/>
          </a:xfrm>
          <a:prstGeom prst="rect">
            <a:avLst/>
          </a:prstGeom>
          <a:noFill/>
        </p:spPr>
        <p:txBody>
          <a:bodyPr wrap="none" rtlCol="0">
            <a:spAutoFit/>
          </a:bodyPr>
          <a:lstStyle/>
          <a:p>
            <a:r>
              <a:rPr lang="ja-JP" altLang="en-US" sz="2400" dirty="0"/>
              <a:t>千葉市における風疹対策事業</a:t>
            </a:r>
          </a:p>
        </p:txBody>
      </p:sp>
      <p:graphicFrame>
        <p:nvGraphicFramePr>
          <p:cNvPr id="3" name="表 5">
            <a:extLst>
              <a:ext uri="{FF2B5EF4-FFF2-40B4-BE49-F238E27FC236}">
                <a16:creationId xmlns:a16="http://schemas.microsoft.com/office/drawing/2014/main" id="{23E623BB-42DF-4EE8-B4E6-C791A6493ED6}"/>
              </a:ext>
            </a:extLst>
          </p:cNvPr>
          <p:cNvGraphicFramePr>
            <a:graphicFrameLocks noGrp="1"/>
          </p:cNvGraphicFramePr>
          <p:nvPr>
            <p:extLst>
              <p:ext uri="{D42A27DB-BD31-4B8C-83A1-F6EECF244321}">
                <p14:modId xmlns:p14="http://schemas.microsoft.com/office/powerpoint/2010/main" val="2224026829"/>
              </p:ext>
            </p:extLst>
          </p:nvPr>
        </p:nvGraphicFramePr>
        <p:xfrm>
          <a:off x="597724" y="631750"/>
          <a:ext cx="10996552" cy="6116290"/>
        </p:xfrm>
        <a:graphic>
          <a:graphicData uri="http://schemas.openxmlformats.org/drawingml/2006/table">
            <a:tbl>
              <a:tblPr firstRow="1" bandRow="1">
                <a:tableStyleId>{5940675A-B579-460E-94D1-54222C63F5DA}</a:tableStyleId>
              </a:tblPr>
              <a:tblGrid>
                <a:gridCol w="640365">
                  <a:extLst>
                    <a:ext uri="{9D8B030D-6E8A-4147-A177-3AD203B41FA5}">
                      <a16:colId xmlns:a16="http://schemas.microsoft.com/office/drawing/2014/main" val="191736076"/>
                    </a:ext>
                  </a:extLst>
                </a:gridCol>
                <a:gridCol w="774888">
                  <a:extLst>
                    <a:ext uri="{9D8B030D-6E8A-4147-A177-3AD203B41FA5}">
                      <a16:colId xmlns:a16="http://schemas.microsoft.com/office/drawing/2014/main" val="3161875219"/>
                    </a:ext>
                  </a:extLst>
                </a:gridCol>
                <a:gridCol w="894093">
                  <a:extLst>
                    <a:ext uri="{9D8B030D-6E8A-4147-A177-3AD203B41FA5}">
                      <a16:colId xmlns:a16="http://schemas.microsoft.com/office/drawing/2014/main" val="1374073151"/>
                    </a:ext>
                  </a:extLst>
                </a:gridCol>
                <a:gridCol w="1486128">
                  <a:extLst>
                    <a:ext uri="{9D8B030D-6E8A-4147-A177-3AD203B41FA5}">
                      <a16:colId xmlns:a16="http://schemas.microsoft.com/office/drawing/2014/main" val="3360724796"/>
                    </a:ext>
                  </a:extLst>
                </a:gridCol>
                <a:gridCol w="857847">
                  <a:extLst>
                    <a:ext uri="{9D8B030D-6E8A-4147-A177-3AD203B41FA5}">
                      <a16:colId xmlns:a16="http://schemas.microsoft.com/office/drawing/2014/main" val="1596764764"/>
                    </a:ext>
                  </a:extLst>
                </a:gridCol>
                <a:gridCol w="1002835">
                  <a:extLst>
                    <a:ext uri="{9D8B030D-6E8A-4147-A177-3AD203B41FA5}">
                      <a16:colId xmlns:a16="http://schemas.microsoft.com/office/drawing/2014/main" val="65980897"/>
                    </a:ext>
                  </a:extLst>
                </a:gridCol>
                <a:gridCol w="918258">
                  <a:extLst>
                    <a:ext uri="{9D8B030D-6E8A-4147-A177-3AD203B41FA5}">
                      <a16:colId xmlns:a16="http://schemas.microsoft.com/office/drawing/2014/main" val="3460859066"/>
                    </a:ext>
                  </a:extLst>
                </a:gridCol>
                <a:gridCol w="4422138">
                  <a:extLst>
                    <a:ext uri="{9D8B030D-6E8A-4147-A177-3AD203B41FA5}">
                      <a16:colId xmlns:a16="http://schemas.microsoft.com/office/drawing/2014/main" val="398821067"/>
                    </a:ext>
                  </a:extLst>
                </a:gridCol>
              </a:tblGrid>
              <a:tr h="428272">
                <a:tc rowSpan="7">
                  <a:txBody>
                    <a:bodyPr/>
                    <a:lstStyle/>
                    <a:p>
                      <a:r>
                        <a:rPr kumimoji="1" lang="ja-JP" altLang="en-US" sz="2000" dirty="0">
                          <a:latin typeface="+mn-lt"/>
                        </a:rPr>
                        <a:t>国事業</a:t>
                      </a:r>
                    </a:p>
                  </a:txBody>
                  <a:tcPr vert="eaVert" anchor="ctr">
                    <a:noFill/>
                  </a:tcPr>
                </a:tc>
                <a:tc gridSpan="7">
                  <a:txBody>
                    <a:bodyPr/>
                    <a:lstStyle/>
                    <a:p>
                      <a:r>
                        <a:rPr kumimoji="1" lang="ja-JP" altLang="en-US" dirty="0">
                          <a:latin typeface="+mn-lt"/>
                        </a:rPr>
                        <a:t>　</a:t>
                      </a:r>
                      <a:r>
                        <a:rPr kumimoji="1" lang="ja-JP" altLang="en-US" sz="2000" dirty="0">
                          <a:latin typeface="+mn-lt"/>
                        </a:rPr>
                        <a:t>　</a:t>
                      </a:r>
                      <a:r>
                        <a:rPr kumimoji="1" lang="en-US" altLang="ja-JP" sz="2000" dirty="0">
                          <a:latin typeface="+mn-lt"/>
                        </a:rPr>
                        <a:t>2019</a:t>
                      </a:r>
                      <a:r>
                        <a:rPr kumimoji="1" lang="ja-JP" altLang="en-US" sz="2000" dirty="0">
                          <a:latin typeface="+mn-lt"/>
                        </a:rPr>
                        <a:t>年</a:t>
                      </a:r>
                      <a:r>
                        <a:rPr kumimoji="1" lang="en-US" altLang="ja-JP" sz="2000" dirty="0">
                          <a:latin typeface="+mn-lt"/>
                        </a:rPr>
                        <a:t>4</a:t>
                      </a:r>
                      <a:r>
                        <a:rPr kumimoji="1" lang="ja-JP" altLang="en-US" sz="2000" dirty="0">
                          <a:latin typeface="+mn-lt"/>
                        </a:rPr>
                        <a:t>月～第</a:t>
                      </a:r>
                      <a:r>
                        <a:rPr kumimoji="1" lang="en-US" altLang="ja-JP" sz="2000" dirty="0">
                          <a:latin typeface="+mn-lt"/>
                        </a:rPr>
                        <a:t>5</a:t>
                      </a:r>
                      <a:r>
                        <a:rPr kumimoji="1" lang="ja-JP" altLang="en-US" sz="2000" dirty="0">
                          <a:latin typeface="+mn-lt"/>
                        </a:rPr>
                        <a:t>期</a:t>
                      </a:r>
                      <a:r>
                        <a:rPr kumimoji="1" lang="en-US" altLang="ja-JP" sz="2000" dirty="0">
                          <a:latin typeface="+mn-lt"/>
                        </a:rPr>
                        <a:t>MR</a:t>
                      </a:r>
                      <a:r>
                        <a:rPr kumimoji="1" lang="ja-JP" altLang="en-US" sz="2000" dirty="0">
                          <a:latin typeface="+mn-lt"/>
                        </a:rPr>
                        <a:t>ワクチン定期接種事業　対象：</a:t>
                      </a:r>
                      <a:r>
                        <a:rPr kumimoji="1" lang="en-US" altLang="ja-JP" sz="2000" kern="1200" dirty="0">
                          <a:solidFill>
                            <a:schemeClr val="tx1"/>
                          </a:solidFill>
                          <a:effectLst/>
                          <a:latin typeface="+mn-lt"/>
                          <a:ea typeface="+mn-ea"/>
                          <a:cs typeface="+mn-cs"/>
                        </a:rPr>
                        <a:t>S54.4.1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S37.4.2</a:t>
                      </a:r>
                      <a:r>
                        <a:rPr kumimoji="1" lang="ja-JP" altLang="en-US" sz="2000" kern="1200" dirty="0">
                          <a:solidFill>
                            <a:schemeClr val="tx1"/>
                          </a:solidFill>
                          <a:effectLst/>
                          <a:latin typeface="+mn-lt"/>
                          <a:ea typeface="+mn-ea"/>
                          <a:cs typeface="+mn-cs"/>
                        </a:rPr>
                        <a:t>生の男性</a:t>
                      </a:r>
                      <a:endParaRPr kumimoji="1" lang="ja-JP" altLang="en-US" dirty="0">
                        <a:latin typeface="+mn-lt"/>
                      </a:endParaRPr>
                    </a:p>
                  </a:txBody>
                  <a:tcPr anchor="ctr">
                    <a:noFill/>
                  </a:tcPr>
                </a:tc>
                <a:tc hMerge="1">
                  <a:txBody>
                    <a:bodyPr/>
                    <a:lstStyle/>
                    <a:p>
                      <a:endParaRPr kumimoji="1" lang="ja-JP" altLang="en-US" dirty="0">
                        <a:latin typeface="+mn-lt"/>
                      </a:endParaRPr>
                    </a:p>
                  </a:txBody>
                  <a:tcPr/>
                </a:tc>
                <a:tc hMerge="1">
                  <a:txBody>
                    <a:bodyPr/>
                    <a:lstStyle/>
                    <a:p>
                      <a:endParaRPr kumimoji="1" lang="ja-JP" altLang="en-US" dirty="0">
                        <a:latin typeface="+mn-lt"/>
                      </a:endParaRPr>
                    </a:p>
                  </a:txBody>
                  <a:tcPr/>
                </a:tc>
                <a:tc hMerge="1">
                  <a:txBody>
                    <a:bodyPr/>
                    <a:lstStyle/>
                    <a:p>
                      <a:r>
                        <a:rPr kumimoji="1" lang="en-US" altLang="ja-JP" dirty="0">
                          <a:latin typeface="+mn-lt"/>
                        </a:rPr>
                        <a:t>2019</a:t>
                      </a:r>
                      <a:r>
                        <a:rPr kumimoji="1" lang="ja-JP" altLang="en-US" dirty="0">
                          <a:latin typeface="+mn-lt"/>
                        </a:rPr>
                        <a:t>年</a:t>
                      </a:r>
                      <a:r>
                        <a:rPr kumimoji="1" lang="en-US" altLang="ja-JP" dirty="0">
                          <a:latin typeface="+mn-lt"/>
                        </a:rPr>
                        <a:t>4</a:t>
                      </a:r>
                      <a:r>
                        <a:rPr kumimoji="1" lang="ja-JP" altLang="en-US" dirty="0">
                          <a:latin typeface="+mn-lt"/>
                        </a:rPr>
                        <a:t>月～第</a:t>
                      </a:r>
                      <a:r>
                        <a:rPr kumimoji="1" lang="en-US" altLang="ja-JP" dirty="0">
                          <a:latin typeface="+mn-lt"/>
                        </a:rPr>
                        <a:t>5</a:t>
                      </a:r>
                      <a:r>
                        <a:rPr kumimoji="1" lang="ja-JP" altLang="en-US" dirty="0">
                          <a:latin typeface="+mn-lt"/>
                        </a:rPr>
                        <a:t>期</a:t>
                      </a:r>
                      <a:r>
                        <a:rPr kumimoji="1" lang="en-US" altLang="ja-JP" dirty="0">
                          <a:latin typeface="+mn-lt"/>
                        </a:rPr>
                        <a:t>MR</a:t>
                      </a:r>
                      <a:r>
                        <a:rPr kumimoji="1" lang="ja-JP" altLang="en-US" dirty="0">
                          <a:latin typeface="+mn-lt"/>
                        </a:rPr>
                        <a:t>ワクチン定期接種事業</a:t>
                      </a:r>
                      <a:endParaRPr kumimoji="1" lang="en-US" altLang="ja-JP"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n-lt"/>
                        </a:rPr>
                        <a:t>対象：</a:t>
                      </a:r>
                      <a:r>
                        <a:rPr kumimoji="1" lang="en-US" altLang="ja-JP" sz="1800" kern="1200" dirty="0">
                          <a:solidFill>
                            <a:schemeClr val="tx1"/>
                          </a:solidFill>
                          <a:effectLst/>
                          <a:latin typeface="+mn-lt"/>
                          <a:ea typeface="+mn-ea"/>
                          <a:cs typeface="+mn-cs"/>
                        </a:rPr>
                        <a:t>S54.4.1</a:t>
                      </a:r>
                      <a:r>
                        <a:rPr kumimoji="1" lang="ja-JP" altLang="en-US" sz="1800" kern="1200" dirty="0">
                          <a:solidFill>
                            <a:schemeClr val="tx1"/>
                          </a:solidFill>
                          <a:effectLst/>
                          <a:latin typeface="+mn-lt"/>
                          <a:ea typeface="+mn-ea"/>
                          <a:cs typeface="+mn-cs"/>
                        </a:rPr>
                        <a:t>～</a:t>
                      </a:r>
                      <a:r>
                        <a:rPr kumimoji="1" lang="en-US" altLang="ja-JP" sz="1800" kern="1200" dirty="0">
                          <a:solidFill>
                            <a:schemeClr val="tx1"/>
                          </a:solidFill>
                          <a:effectLst/>
                          <a:latin typeface="+mn-lt"/>
                          <a:ea typeface="+mn-ea"/>
                          <a:cs typeface="+mn-cs"/>
                        </a:rPr>
                        <a:t>S37.4.2</a:t>
                      </a:r>
                      <a:r>
                        <a:rPr kumimoji="1" lang="ja-JP" altLang="en-US" sz="1800" kern="1200" dirty="0">
                          <a:solidFill>
                            <a:schemeClr val="tx1"/>
                          </a:solidFill>
                          <a:effectLst/>
                          <a:latin typeface="+mn-lt"/>
                          <a:ea typeface="+mn-ea"/>
                          <a:cs typeface="+mn-cs"/>
                        </a:rPr>
                        <a:t>生</a:t>
                      </a:r>
                      <a:endParaRPr kumimoji="1" lang="ja-JP" altLang="en-US" dirty="0">
                        <a:latin typeface="+mn-lt"/>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284712714"/>
                  </a:ext>
                </a:extLst>
              </a:tr>
              <a:tr h="459561">
                <a:tc vMerge="1">
                  <a:txBody>
                    <a:bodyPr/>
                    <a:lstStyle/>
                    <a:p>
                      <a:r>
                        <a:rPr kumimoji="1" lang="ja-JP" altLang="en-US" dirty="0"/>
                        <a:t>国事業</a:t>
                      </a:r>
                    </a:p>
                  </a:txBody>
                  <a:tcPr/>
                </a:tc>
                <a:tc rowSpan="3">
                  <a:txBody>
                    <a:bodyPr/>
                    <a:lstStyle/>
                    <a:p>
                      <a:r>
                        <a:rPr kumimoji="1" lang="ja-JP" altLang="en-US" sz="2000" dirty="0">
                          <a:latin typeface="+mn-lt"/>
                        </a:rPr>
                        <a:t>風疹</a:t>
                      </a:r>
                      <a:endParaRPr kumimoji="1" lang="en-US" altLang="ja-JP" sz="2000" dirty="0">
                        <a:latin typeface="+mn-lt"/>
                      </a:endParaRPr>
                    </a:p>
                    <a:p>
                      <a:r>
                        <a:rPr kumimoji="1" lang="ja-JP" altLang="en-US" sz="2000" dirty="0">
                          <a:latin typeface="+mn-lt"/>
                        </a:rPr>
                        <a:t>抗体検査</a:t>
                      </a:r>
                    </a:p>
                  </a:txBody>
                  <a:tcPr vert="eaVert" anchor="ctr"/>
                </a:tc>
                <a:tc rowSpan="3" gridSpan="2">
                  <a:txBody>
                    <a:bodyPr/>
                    <a:lstStyle/>
                    <a:p>
                      <a:endParaRPr kumimoji="1" lang="ja-JP" altLang="en-US" sz="2000" dirty="0">
                        <a:latin typeface="+mn-lt"/>
                      </a:endParaRPr>
                    </a:p>
                  </a:txBody>
                  <a:tcPr anchor="ctr">
                    <a:lnR w="12700" cap="flat" cmpd="sng" algn="ctr">
                      <a:solidFill>
                        <a:schemeClr val="tx1"/>
                      </a:solidFill>
                      <a:prstDash val="solid"/>
                      <a:round/>
                      <a:headEnd type="none" w="med" len="med"/>
                      <a:tailEnd type="none" w="med" len="med"/>
                    </a:lnR>
                  </a:tcPr>
                </a:tc>
                <a:tc rowSpan="3" hMerge="1">
                  <a:txBody>
                    <a:bodyPr/>
                    <a:lstStyle/>
                    <a:p>
                      <a:endParaRPr kumimoji="1" lang="ja-JP" altLang="en-US" dirty="0">
                        <a:latin typeface="+mn-lt"/>
                      </a:endParaRPr>
                    </a:p>
                  </a:txBody>
                  <a:tcPr/>
                </a:tc>
                <a:tc rowSpan="3">
                  <a:txBody>
                    <a:bodyPr/>
                    <a:lstStyle/>
                    <a:p>
                      <a:r>
                        <a:rPr kumimoji="1" lang="ja-JP" altLang="en-US" sz="2000" dirty="0">
                          <a:latin typeface="+mn-lt"/>
                        </a:rPr>
                        <a:t>クーポン</a:t>
                      </a:r>
                      <a:endParaRPr kumimoji="1" lang="en-US" altLang="ja-JP" sz="2000" dirty="0">
                        <a:latin typeface="+mn-lt"/>
                      </a:endParaRPr>
                    </a:p>
                    <a:p>
                      <a:r>
                        <a:rPr kumimoji="1" lang="ja-JP" altLang="en-US" sz="2000" dirty="0">
                          <a:latin typeface="+mn-lt"/>
                        </a:rPr>
                        <a:t>配布対象</a:t>
                      </a:r>
                    </a:p>
                  </a:txBody>
                  <a:tcPr vert="eaVert"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gridSpan="3">
                  <a:txBody>
                    <a:bodyPr/>
                    <a:lstStyle/>
                    <a:p>
                      <a:r>
                        <a:rPr kumimoji="1" lang="ja-JP" altLang="en-US" sz="2000" kern="1200" dirty="0">
                          <a:solidFill>
                            <a:schemeClr val="tx1"/>
                          </a:solidFill>
                          <a:effectLst/>
                          <a:latin typeface="+mn-lt"/>
                          <a:ea typeface="+mn-ea"/>
                          <a:cs typeface="+mn-cs"/>
                        </a:rPr>
                        <a:t>①</a:t>
                      </a:r>
                      <a:r>
                        <a:rPr kumimoji="1" lang="en-US" altLang="ja-JP" sz="2000" kern="1200" dirty="0">
                          <a:solidFill>
                            <a:schemeClr val="tx1"/>
                          </a:solidFill>
                          <a:effectLst/>
                          <a:latin typeface="+mn-lt"/>
                          <a:ea typeface="+mn-ea"/>
                          <a:cs typeface="+mn-cs"/>
                        </a:rPr>
                        <a:t>2019</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S54.4.1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6">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43003234"/>
                  </a:ext>
                </a:extLst>
              </a:tr>
              <a:tr h="459561">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dirty="0">
                        <a:latin typeface="+mn-lt"/>
                      </a:endParaRPr>
                    </a:p>
                  </a:txBody>
                  <a:tcPr/>
                </a:tc>
                <a:tc hMerge="1"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a:txBody>
                    <a:bodyPr/>
                    <a:lstStyle/>
                    <a:p>
                      <a:endParaRPr kumimoji="1" lang="ja-JP" altLang="en-US" sz="2000" dirty="0"/>
                    </a:p>
                  </a:txBody>
                  <a:tcPr anchor="ctr">
                    <a:lnB w="12700" cap="flat" cmpd="sng" algn="ctr">
                      <a:solidFill>
                        <a:schemeClr val="accent6">
                          <a:lumMod val="20000"/>
                          <a:lumOff val="80000"/>
                        </a:schemeClr>
                      </a:solidFill>
                      <a:prstDash val="solid"/>
                      <a:round/>
                      <a:headEnd type="none" w="med" len="med"/>
                      <a:tailEnd type="none" w="med" len="med"/>
                    </a:lnB>
                    <a:solidFill>
                      <a:schemeClr val="accent6">
                        <a:lumMod val="20000"/>
                        <a:lumOff val="80000"/>
                      </a:schemeClr>
                    </a:solidFill>
                  </a:tcPr>
                </a:tc>
                <a:tc gridSpan="2">
                  <a:txBody>
                    <a:bodyPr/>
                    <a:lstStyle/>
                    <a:p>
                      <a:r>
                        <a:rPr kumimoji="1" lang="ja-JP" altLang="en-US" sz="2000" kern="1200" dirty="0">
                          <a:solidFill>
                            <a:schemeClr val="tx1"/>
                          </a:solidFill>
                          <a:effectLst/>
                          <a:latin typeface="+mn-lt"/>
                          <a:ea typeface="+mn-ea"/>
                          <a:cs typeface="+mn-cs"/>
                        </a:rPr>
                        <a:t>②</a:t>
                      </a:r>
                      <a:r>
                        <a:rPr kumimoji="1" lang="en-US" altLang="ja-JP" sz="2000" kern="1200" dirty="0">
                          <a:solidFill>
                            <a:schemeClr val="tx1"/>
                          </a:solidFill>
                          <a:effectLst/>
                          <a:latin typeface="+mn-lt"/>
                          <a:ea typeface="+mn-ea"/>
                          <a:cs typeface="+mn-cs"/>
                        </a:rPr>
                        <a:t>2020</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S47.4.1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S41.4.2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6">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301600288"/>
                  </a:ext>
                </a:extLst>
              </a:tr>
              <a:tr h="459561">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dirty="0">
                        <a:latin typeface="+mn-lt"/>
                      </a:endParaRPr>
                    </a:p>
                  </a:txBody>
                  <a:tcPr/>
                </a:tc>
                <a:tc hMerge="1"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gridSpan="2">
                  <a:txBody>
                    <a:bodyPr/>
                    <a:lstStyle/>
                    <a:p>
                      <a:endParaRPr kumimoji="1" lang="ja-JP" altLang="en-US" sz="2000" dirty="0"/>
                    </a:p>
                  </a:txBody>
                  <a:tcPr anchor="ctr">
                    <a:lnT w="12700" cap="flat" cmpd="sng" algn="ctr">
                      <a:solidFill>
                        <a:schemeClr val="accent6">
                          <a:lumMod val="20000"/>
                          <a:lumOff val="80000"/>
                        </a:schemeClr>
                      </a:solidFill>
                      <a:prstDash val="solid"/>
                      <a:round/>
                      <a:headEnd type="none" w="med" len="med"/>
                      <a:tailEnd type="none" w="med" len="med"/>
                    </a:lnT>
                    <a:solidFill>
                      <a:schemeClr val="accent6">
                        <a:lumMod val="20000"/>
                        <a:lumOff val="80000"/>
                      </a:schemeClr>
                    </a:solidFill>
                  </a:tcPr>
                </a:tc>
                <a:tc hMerge="1">
                  <a:txBody>
                    <a:bodyPr/>
                    <a:lstStyle/>
                    <a:p>
                      <a:endParaRPr kumimoji="1" lang="ja-JP" altLang="en-US"/>
                    </a:p>
                  </a:txBody>
                  <a:tcPr/>
                </a:tc>
                <a:tc>
                  <a:txBody>
                    <a:bodyPr/>
                    <a:lstStyle/>
                    <a:p>
                      <a:r>
                        <a:rPr kumimoji="1" lang="ja-JP" altLang="en-US" sz="2000" kern="1200" dirty="0">
                          <a:solidFill>
                            <a:schemeClr val="tx1"/>
                          </a:solidFill>
                          <a:effectLst/>
                          <a:latin typeface="+mn-lt"/>
                          <a:ea typeface="+mn-ea"/>
                          <a:cs typeface="+mn-cs"/>
                        </a:rPr>
                        <a:t>③</a:t>
                      </a:r>
                      <a:r>
                        <a:rPr kumimoji="1" lang="en-US" altLang="ja-JP" sz="2000" kern="1200" dirty="0">
                          <a:solidFill>
                            <a:schemeClr val="tx1"/>
                          </a:solidFill>
                          <a:effectLst/>
                          <a:latin typeface="+mn-lt"/>
                          <a:ea typeface="+mn-ea"/>
                          <a:cs typeface="+mn-cs"/>
                        </a:rPr>
                        <a:t>2021</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S41.4.1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S37.4.2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6">
                        <a:lumMod val="20000"/>
                        <a:lumOff val="80000"/>
                      </a:schemeClr>
                    </a:solidFill>
                  </a:tcPr>
                </a:tc>
                <a:extLst>
                  <a:ext uri="{0D108BD9-81ED-4DB2-BD59-A6C34878D82A}">
                    <a16:rowId xmlns:a16="http://schemas.microsoft.com/office/drawing/2014/main" val="530607587"/>
                  </a:ext>
                </a:extLst>
              </a:tr>
              <a:tr h="459561">
                <a:tc vMerge="1">
                  <a:txBody>
                    <a:bodyPr/>
                    <a:lstStyle/>
                    <a:p>
                      <a:endParaRPr kumimoji="1" lang="ja-JP" altLang="en-US" dirty="0"/>
                    </a:p>
                  </a:txBody>
                  <a:tcPr/>
                </a:tc>
                <a:tc rowSpan="3">
                  <a:txBody>
                    <a:bodyPr/>
                    <a:lstStyle/>
                    <a:p>
                      <a:r>
                        <a:rPr kumimoji="1" lang="en-US" altLang="ja-JP" sz="2000" dirty="0">
                          <a:latin typeface="+mn-lt"/>
                        </a:rPr>
                        <a:t>MR</a:t>
                      </a:r>
                      <a:r>
                        <a:rPr kumimoji="1" lang="ja-JP" altLang="en-US" sz="2000" dirty="0">
                          <a:latin typeface="+mn-lt"/>
                        </a:rPr>
                        <a:t>ワクチン接種</a:t>
                      </a:r>
                    </a:p>
                  </a:txBody>
                  <a:tcPr vert="eaVert" anchor="ctr"/>
                </a:tc>
                <a:tc rowSpan="3" gridSpan="2">
                  <a:txBody>
                    <a:bodyPr/>
                    <a:lstStyle/>
                    <a:p>
                      <a:endParaRPr kumimoji="1" lang="ja-JP" altLang="en-US" sz="2000" dirty="0">
                        <a:latin typeface="+mn-lt"/>
                      </a:endParaRPr>
                    </a:p>
                  </a:txBody>
                  <a:tcPr anchor="ctr">
                    <a:lnR w="12700" cap="flat" cmpd="sng" algn="ctr">
                      <a:solidFill>
                        <a:schemeClr val="tx1"/>
                      </a:solidFill>
                      <a:prstDash val="solid"/>
                      <a:round/>
                      <a:headEnd type="none" w="med" len="med"/>
                      <a:tailEnd type="none" w="med" len="med"/>
                    </a:lnR>
                  </a:tcPr>
                </a:tc>
                <a:tc rowSpan="3" hMerge="1">
                  <a:txBody>
                    <a:bodyPr/>
                    <a:lstStyle/>
                    <a:p>
                      <a:endParaRPr kumimoji="1" lang="ja-JP" altLang="en-US" dirty="0">
                        <a:latin typeface="+mn-lt"/>
                      </a:endParaRPr>
                    </a:p>
                  </a:txBody>
                  <a:tcPr/>
                </a:tc>
                <a:tc rowSpan="3">
                  <a:txBody>
                    <a:bodyPr/>
                    <a:lstStyle/>
                    <a:p>
                      <a:r>
                        <a:rPr kumimoji="1" lang="ja-JP" altLang="en-US" sz="2000" dirty="0">
                          <a:latin typeface="+mn-lt"/>
                        </a:rPr>
                        <a:t>クーポン</a:t>
                      </a:r>
                      <a:endParaRPr kumimoji="1" lang="en-US" altLang="ja-JP" sz="2000" dirty="0">
                        <a:latin typeface="+mn-lt"/>
                      </a:endParaRPr>
                    </a:p>
                    <a:p>
                      <a:r>
                        <a:rPr kumimoji="1" lang="ja-JP" altLang="en-US" sz="2000" dirty="0">
                          <a:latin typeface="+mn-lt"/>
                        </a:rPr>
                        <a:t>配布対象</a:t>
                      </a:r>
                    </a:p>
                  </a:txBody>
                  <a:tcPr vert="eaVert"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r>
                        <a:rPr kumimoji="1" lang="ja-JP" altLang="en-US" sz="2000" kern="1200" dirty="0">
                          <a:solidFill>
                            <a:schemeClr val="tx1"/>
                          </a:solidFill>
                          <a:effectLst/>
                          <a:latin typeface="+mn-lt"/>
                          <a:ea typeface="+mn-ea"/>
                          <a:cs typeface="+mn-cs"/>
                        </a:rPr>
                        <a:t>①</a:t>
                      </a:r>
                      <a:r>
                        <a:rPr kumimoji="1" lang="en-US" altLang="ja-JP" sz="2000" kern="1200" dirty="0">
                          <a:solidFill>
                            <a:schemeClr val="tx1"/>
                          </a:solidFill>
                          <a:effectLst/>
                          <a:latin typeface="+mn-lt"/>
                          <a:ea typeface="+mn-ea"/>
                          <a:cs typeface="+mn-cs"/>
                        </a:rPr>
                        <a:t>2019</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S54.4.1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4">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96721441"/>
                  </a:ext>
                </a:extLst>
              </a:tr>
              <a:tr h="459561">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dirty="0">
                        <a:latin typeface="+mn-lt"/>
                      </a:endParaRPr>
                    </a:p>
                  </a:txBody>
                  <a:tcPr/>
                </a:tc>
                <a:tc hMerge="1"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a:txBody>
                    <a:bodyPr/>
                    <a:lstStyle/>
                    <a:p>
                      <a:endParaRPr kumimoji="1" lang="ja-JP" altLang="en-US" sz="2000" dirty="0"/>
                    </a:p>
                  </a:txBody>
                  <a:tcPr anchor="ctr">
                    <a:lnB w="12700" cap="flat" cmpd="sng" algn="ctr">
                      <a:solidFill>
                        <a:schemeClr val="accent4">
                          <a:lumMod val="20000"/>
                          <a:lumOff val="80000"/>
                        </a:schemeClr>
                      </a:solidFill>
                      <a:prstDash val="solid"/>
                      <a:round/>
                      <a:headEnd type="none" w="med" len="med"/>
                      <a:tailEnd type="none" w="med" len="med"/>
                    </a:lnB>
                    <a:solidFill>
                      <a:schemeClr val="accent4">
                        <a:lumMod val="20000"/>
                        <a:lumOff val="80000"/>
                      </a:schemeClr>
                    </a:solidFill>
                  </a:tcPr>
                </a:tc>
                <a:tc gridSpan="2">
                  <a:txBody>
                    <a:bodyPr/>
                    <a:lstStyle/>
                    <a:p>
                      <a:r>
                        <a:rPr kumimoji="1" lang="ja-JP" altLang="en-US" sz="2000" kern="1200" dirty="0">
                          <a:solidFill>
                            <a:schemeClr val="tx1"/>
                          </a:solidFill>
                          <a:effectLst/>
                          <a:latin typeface="+mn-lt"/>
                          <a:ea typeface="+mn-ea"/>
                          <a:cs typeface="+mn-cs"/>
                        </a:rPr>
                        <a:t>②</a:t>
                      </a:r>
                      <a:r>
                        <a:rPr kumimoji="1" lang="en-US" altLang="ja-JP" sz="2000" kern="1200" dirty="0">
                          <a:solidFill>
                            <a:schemeClr val="tx1"/>
                          </a:solidFill>
                          <a:effectLst/>
                          <a:latin typeface="+mn-lt"/>
                          <a:ea typeface="+mn-ea"/>
                          <a:cs typeface="+mn-cs"/>
                        </a:rPr>
                        <a:t>2020</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S47.4.1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S41.4.2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4">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551129131"/>
                  </a:ext>
                </a:extLst>
              </a:tr>
              <a:tr h="572906">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dirty="0">
                        <a:latin typeface="+mn-lt"/>
                      </a:endParaRPr>
                    </a:p>
                  </a:txBody>
                  <a:tcPr/>
                </a:tc>
                <a:tc hMerge="1"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gridSpan="2">
                  <a:txBody>
                    <a:bodyPr/>
                    <a:lstStyle/>
                    <a:p>
                      <a:endParaRPr kumimoji="1" lang="ja-JP" altLang="en-US" sz="2000" dirty="0"/>
                    </a:p>
                  </a:txBody>
                  <a:tcPr anchor="ctr">
                    <a:lnT w="12700" cap="flat" cmpd="sng" algn="ctr">
                      <a:solidFill>
                        <a:schemeClr val="accent4">
                          <a:lumMod val="20000"/>
                          <a:lumOff val="80000"/>
                        </a:schemeClr>
                      </a:solidFill>
                      <a:prstDash val="solid"/>
                      <a:round/>
                      <a:headEnd type="none" w="med" len="med"/>
                      <a:tailEnd type="none" w="med" len="med"/>
                    </a:lnT>
                    <a:solidFill>
                      <a:schemeClr val="accent4">
                        <a:lumMod val="20000"/>
                        <a:lumOff val="80000"/>
                      </a:schemeClr>
                    </a:solidFill>
                  </a:tcPr>
                </a:tc>
                <a:tc hMerge="1">
                  <a:txBody>
                    <a:bodyPr/>
                    <a:lstStyle/>
                    <a:p>
                      <a:endParaRPr kumimoji="1" lang="ja-JP" altLang="en-US"/>
                    </a:p>
                  </a:txBody>
                  <a:tcPr/>
                </a:tc>
                <a:tc>
                  <a:txBody>
                    <a:bodyPr/>
                    <a:lstStyle/>
                    <a:p>
                      <a:r>
                        <a:rPr kumimoji="1" lang="ja-JP" altLang="en-US" sz="2000" kern="1200" dirty="0">
                          <a:solidFill>
                            <a:schemeClr val="tx1"/>
                          </a:solidFill>
                          <a:effectLst/>
                          <a:latin typeface="+mn-lt"/>
                          <a:ea typeface="+mn-ea"/>
                          <a:cs typeface="+mn-cs"/>
                        </a:rPr>
                        <a:t>③</a:t>
                      </a:r>
                      <a:r>
                        <a:rPr kumimoji="1" lang="en-US" altLang="ja-JP" sz="2000" kern="1200" dirty="0">
                          <a:solidFill>
                            <a:schemeClr val="tx1"/>
                          </a:solidFill>
                          <a:effectLst/>
                          <a:latin typeface="+mn-lt"/>
                          <a:ea typeface="+mn-ea"/>
                          <a:cs typeface="+mn-cs"/>
                        </a:rPr>
                        <a:t>2021</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S41.4.1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S37.4.2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4">
                        <a:lumMod val="20000"/>
                        <a:lumOff val="80000"/>
                      </a:schemeClr>
                    </a:solidFill>
                  </a:tcPr>
                </a:tc>
                <a:extLst>
                  <a:ext uri="{0D108BD9-81ED-4DB2-BD59-A6C34878D82A}">
                    <a16:rowId xmlns:a16="http://schemas.microsoft.com/office/drawing/2014/main" val="1138534278"/>
                  </a:ext>
                </a:extLst>
              </a:tr>
              <a:tr h="459561">
                <a:tc rowSpan="4">
                  <a:txBody>
                    <a:bodyPr/>
                    <a:lstStyle/>
                    <a:p>
                      <a:r>
                        <a:rPr kumimoji="1" lang="ja-JP" altLang="en-US" sz="2000" dirty="0">
                          <a:latin typeface="+mn-lt"/>
                        </a:rPr>
                        <a:t>千葉市独自事業</a:t>
                      </a:r>
                    </a:p>
                  </a:txBody>
                  <a:tcPr vert="eaVert" anchor="ctr"/>
                </a:tc>
                <a:tc rowSpan="3">
                  <a:txBody>
                    <a:bodyPr/>
                    <a:lstStyle/>
                    <a:p>
                      <a:r>
                        <a:rPr kumimoji="1" lang="ja-JP" altLang="en-US" sz="2000" dirty="0">
                          <a:latin typeface="+mn-lt"/>
                        </a:rPr>
                        <a:t>風疹</a:t>
                      </a:r>
                      <a:endParaRPr kumimoji="1" lang="en-US" altLang="ja-JP" sz="2000" dirty="0">
                        <a:latin typeface="+mn-lt"/>
                      </a:endParaRPr>
                    </a:p>
                    <a:p>
                      <a:r>
                        <a:rPr kumimoji="1" lang="ja-JP" altLang="en-US" sz="2000" dirty="0">
                          <a:latin typeface="+mn-lt"/>
                        </a:rPr>
                        <a:t>抗体検査</a:t>
                      </a:r>
                    </a:p>
                  </a:txBody>
                  <a:tcPr vert="eaVert" anchor="ct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mn-lt"/>
                        </a:rPr>
                        <a:t>2014</a:t>
                      </a:r>
                      <a:r>
                        <a:rPr kumimoji="1" lang="ja-JP" altLang="en-US" sz="2000" dirty="0">
                          <a:latin typeface="+mn-lt"/>
                        </a:rPr>
                        <a:t>年</a:t>
                      </a:r>
                      <a:r>
                        <a:rPr lang="en-US" altLang="ja-JP" sz="2000" dirty="0">
                          <a:latin typeface="+mn-lt"/>
                        </a:rPr>
                        <a:t>4</a:t>
                      </a:r>
                      <a:r>
                        <a:rPr kumimoji="1" lang="ja-JP" altLang="en-US" sz="2000" dirty="0">
                          <a:latin typeface="+mn-lt"/>
                        </a:rPr>
                        <a:t>月～　妊娠希望女性の全額助成</a:t>
                      </a:r>
                    </a:p>
                  </a:txBody>
                  <a:tcPr anchor="ctr">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68433671"/>
                  </a:ext>
                </a:extLst>
              </a:tr>
              <a:tr h="459561">
                <a:tc vMerge="1">
                  <a:txBody>
                    <a:bodyPr/>
                    <a:lstStyle/>
                    <a:p>
                      <a:endParaRPr kumimoji="1" lang="ja-JP" altLang="en-US" dirty="0"/>
                    </a:p>
                  </a:txBody>
                  <a:tcPr/>
                </a:tc>
                <a:tc vMerge="1">
                  <a:txBody>
                    <a:bodyPr/>
                    <a:lstStyle/>
                    <a:p>
                      <a:endParaRPr kumimoji="1" lang="ja-JP" altLang="en-US" dirty="0"/>
                    </a:p>
                  </a:txBody>
                  <a:tcPr/>
                </a:tc>
                <a:tc>
                  <a:txBody>
                    <a:bodyPr/>
                    <a:lstStyle/>
                    <a:p>
                      <a:endParaRPr kumimoji="1" lang="ja-JP" altLang="en-US" sz="2000" dirty="0">
                        <a:latin typeface="+mn-lt"/>
                      </a:endParaRPr>
                    </a:p>
                  </a:txBody>
                  <a:tcPr anchor="ctr">
                    <a:lnB w="12700" cap="flat" cmpd="sng" algn="ctr">
                      <a:solidFill>
                        <a:schemeClr val="bg1"/>
                      </a:solidFill>
                      <a:prstDash val="solid"/>
                      <a:round/>
                      <a:headEnd type="none" w="med" len="med"/>
                      <a:tailEnd type="none" w="med" len="med"/>
                    </a:lnB>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mn-lt"/>
                        </a:rPr>
                        <a:t>2018</a:t>
                      </a:r>
                      <a:r>
                        <a:rPr kumimoji="1" lang="ja-JP" altLang="en-US" sz="2000" dirty="0">
                          <a:latin typeface="+mn-lt"/>
                        </a:rPr>
                        <a:t>年</a:t>
                      </a:r>
                      <a:r>
                        <a:rPr lang="en-US" altLang="ja-JP" sz="2000" dirty="0">
                          <a:latin typeface="+mn-lt"/>
                        </a:rPr>
                        <a:t>10</a:t>
                      </a:r>
                      <a:r>
                        <a:rPr kumimoji="1" lang="ja-JP" altLang="en-US" sz="2000" dirty="0">
                          <a:latin typeface="+mn-lt"/>
                        </a:rPr>
                        <a:t>月～　妊娠希望女性・低抗体価妊婦の配偶者に範囲拡大</a:t>
                      </a:r>
                      <a:endParaRPr kumimoji="1" lang="ja-JP" altLang="en-US" sz="2000" dirty="0"/>
                    </a:p>
                  </a:txBody>
                  <a:tcPr anchor="ctr">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4106680"/>
                  </a:ext>
                </a:extLst>
              </a:tr>
              <a:tr h="459561">
                <a:tc vMerge="1">
                  <a:txBody>
                    <a:bodyPr/>
                    <a:lstStyle/>
                    <a:p>
                      <a:endParaRPr kumimoji="1" lang="ja-JP" altLang="en-US" dirty="0"/>
                    </a:p>
                  </a:txBody>
                  <a:tcPr/>
                </a:tc>
                <a:tc vMerge="1">
                  <a:txBody>
                    <a:bodyPr/>
                    <a:lstStyle/>
                    <a:p>
                      <a:endParaRPr kumimoji="1" lang="ja-JP" altLang="en-US" dirty="0"/>
                    </a:p>
                  </a:txBody>
                  <a:tcPr/>
                </a:tc>
                <a:tc gridSpan="2">
                  <a:txBody>
                    <a:bodyPr/>
                    <a:lstStyle/>
                    <a:p>
                      <a:endParaRPr kumimoji="1" lang="ja-JP" altLang="en-US" sz="2000" dirty="0">
                        <a:latin typeface="+mn-lt"/>
                      </a:endParaRPr>
                    </a:p>
                  </a:txBody>
                  <a:tcPr anchor="ctr">
                    <a:lnT w="12700" cap="flat" cmpd="sng" algn="ctr">
                      <a:solidFill>
                        <a:schemeClr val="bg1"/>
                      </a:solidFill>
                      <a:prstDash val="solid"/>
                      <a:round/>
                      <a:headEnd type="none" w="med" len="med"/>
                      <a:tailEnd type="none" w="med" len="med"/>
                    </a:lnT>
                  </a:tcPr>
                </a:tc>
                <a:tc hMerge="1">
                  <a:txBody>
                    <a:bodyPr/>
                    <a:lstStyle/>
                    <a:p>
                      <a:endParaRPr kumimoji="1" lang="ja-JP" altLang="en-US" dirty="0"/>
                    </a:p>
                  </a:txBody>
                  <a:tcPr/>
                </a:tc>
                <a:tc gridSpan="4">
                  <a:txBody>
                    <a:bodyPr/>
                    <a:lstStyle/>
                    <a:p>
                      <a:r>
                        <a:rPr kumimoji="1" lang="en-US" altLang="ja-JP" sz="2000" dirty="0">
                          <a:latin typeface="+mn-lt"/>
                        </a:rPr>
                        <a:t>2019</a:t>
                      </a:r>
                      <a:r>
                        <a:rPr kumimoji="1" lang="ja-JP" altLang="en-US" sz="2000" dirty="0">
                          <a:latin typeface="+mn-lt"/>
                        </a:rPr>
                        <a:t>年</a:t>
                      </a:r>
                      <a:r>
                        <a:rPr kumimoji="1" lang="en-US" altLang="ja-JP" sz="2000" dirty="0">
                          <a:latin typeface="+mn-lt"/>
                        </a:rPr>
                        <a:t>4</a:t>
                      </a:r>
                      <a:r>
                        <a:rPr kumimoji="1" lang="ja-JP" altLang="en-US" sz="2000" dirty="0">
                          <a:latin typeface="+mn-lt"/>
                        </a:rPr>
                        <a:t>月～　これらの同居家族に範囲拡大</a:t>
                      </a:r>
                      <a:endParaRPr kumimoji="1" lang="ja-JP" altLang="en-US" sz="2000" dirty="0"/>
                    </a:p>
                  </a:txBody>
                  <a:tcPr anchor="ctr">
                    <a:solidFill>
                      <a:schemeClr val="accent1">
                        <a:lumMod val="20000"/>
                        <a:lumOff val="80000"/>
                      </a:schemeClr>
                    </a:solidFill>
                  </a:tcPr>
                </a:tc>
                <a:tc hMerge="1">
                  <a:txBody>
                    <a:bodyPr/>
                    <a:lstStyle/>
                    <a:p>
                      <a:r>
                        <a:rPr kumimoji="1" lang="en-US" altLang="ja-JP" sz="1800" dirty="0">
                          <a:latin typeface="+mn-lt"/>
                        </a:rPr>
                        <a:t>2019</a:t>
                      </a:r>
                      <a:r>
                        <a:rPr kumimoji="1" lang="ja-JP" altLang="en-US" sz="1800" dirty="0">
                          <a:latin typeface="+mn-lt"/>
                        </a:rPr>
                        <a:t>年</a:t>
                      </a:r>
                      <a:r>
                        <a:rPr kumimoji="1" lang="en-US" altLang="ja-JP" sz="1800" dirty="0">
                          <a:latin typeface="+mn-lt"/>
                        </a:rPr>
                        <a:t>4</a:t>
                      </a:r>
                      <a:r>
                        <a:rPr kumimoji="1" lang="ja-JP" altLang="en-US" sz="1800" dirty="0">
                          <a:latin typeface="+mn-lt"/>
                        </a:rPr>
                        <a:t>月～　これらの同居家族に範囲拡大</a:t>
                      </a:r>
                      <a:endParaRPr kumimoji="1" lang="ja-JP" altLang="en-US" dirty="0">
                        <a:latin typeface="+mn-lt"/>
                      </a:endParaRPr>
                    </a:p>
                  </a:txBody>
                  <a:tcP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16618829"/>
                  </a:ext>
                </a:extLst>
              </a:tr>
              <a:tr h="1438624">
                <a:tc vMerge="1">
                  <a:txBody>
                    <a:bodyPr/>
                    <a:lstStyle/>
                    <a:p>
                      <a:endParaRPr kumimoji="1" lang="ja-JP" altLang="en-US" dirty="0"/>
                    </a:p>
                  </a:txBody>
                  <a:tcPr/>
                </a:tc>
                <a:tc>
                  <a:txBody>
                    <a:bodyPr/>
                    <a:lstStyle/>
                    <a:p>
                      <a:r>
                        <a:rPr kumimoji="1" lang="en-US" altLang="ja-JP" sz="2000" dirty="0">
                          <a:latin typeface="+mn-lt"/>
                        </a:rPr>
                        <a:t>MR</a:t>
                      </a:r>
                      <a:r>
                        <a:rPr kumimoji="1" lang="ja-JP" altLang="en-US" sz="2000" dirty="0">
                          <a:latin typeface="+mn-lt"/>
                        </a:rPr>
                        <a:t>ワクチン接種</a:t>
                      </a:r>
                    </a:p>
                  </a:txBody>
                  <a:tcPr vert="eaVert" anchor="ct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000" dirty="0">
                        <a:latin typeface="+mn-lt"/>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mn-lt"/>
                        </a:rPr>
                        <a:t>2018</a:t>
                      </a:r>
                      <a:r>
                        <a:rPr kumimoji="1" lang="ja-JP" altLang="en-US" sz="2000" dirty="0">
                          <a:latin typeface="+mn-lt"/>
                        </a:rPr>
                        <a:t>年</a:t>
                      </a:r>
                      <a:r>
                        <a:rPr lang="en-US" altLang="ja-JP" sz="2000" dirty="0">
                          <a:latin typeface="+mn-lt"/>
                        </a:rPr>
                        <a:t>11</a:t>
                      </a:r>
                      <a:r>
                        <a:rPr kumimoji="1" lang="ja-JP" altLang="en-US" sz="2000" dirty="0">
                          <a:latin typeface="+mn-lt"/>
                        </a:rPr>
                        <a:t>月～低抗体価*全ての人に全額助成</a:t>
                      </a:r>
                      <a:endParaRPr kumimoji="1" lang="en-US" altLang="ja-JP" sz="2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n-lt"/>
                        </a:rPr>
                        <a:t>（*　</a:t>
                      </a:r>
                      <a:r>
                        <a:rPr kumimoji="1" lang="en-US" altLang="ja-JP" sz="2000" dirty="0">
                          <a:latin typeface="+mn-lt"/>
                        </a:rPr>
                        <a:t>HI</a:t>
                      </a:r>
                      <a:r>
                        <a:rPr kumimoji="1" lang="ja-JP" altLang="en-US" sz="2000" dirty="0">
                          <a:latin typeface="+mn-lt"/>
                        </a:rPr>
                        <a:t>法：</a:t>
                      </a:r>
                      <a:r>
                        <a:rPr kumimoji="1" lang="en-US" altLang="ja-JP" sz="2000" dirty="0">
                          <a:latin typeface="+mn-lt"/>
                        </a:rPr>
                        <a:t>16</a:t>
                      </a:r>
                      <a:r>
                        <a:rPr kumimoji="1" lang="ja-JP" altLang="en-US" sz="2000" dirty="0">
                          <a:latin typeface="+mn-lt"/>
                        </a:rPr>
                        <a:t>倍以下　</a:t>
                      </a:r>
                      <a:r>
                        <a:rPr kumimoji="1" lang="en-US" altLang="ja-JP" sz="2000" dirty="0">
                          <a:latin typeface="+mn-lt"/>
                        </a:rPr>
                        <a:t>EIA</a:t>
                      </a:r>
                      <a:r>
                        <a:rPr kumimoji="1" lang="ja-JP" altLang="en-US" sz="2000" dirty="0">
                          <a:latin typeface="+mn-lt"/>
                        </a:rPr>
                        <a:t>法：</a:t>
                      </a:r>
                      <a:r>
                        <a:rPr kumimoji="1" lang="en-US" altLang="ja-JP" sz="2000" dirty="0">
                          <a:latin typeface="+mn-lt"/>
                        </a:rPr>
                        <a:t>EIA</a:t>
                      </a:r>
                      <a:r>
                        <a:rPr kumimoji="1" lang="ja-JP" altLang="en-US" sz="2000" dirty="0">
                          <a:latin typeface="+mn-lt"/>
                        </a:rPr>
                        <a:t>価　</a:t>
                      </a:r>
                      <a:r>
                        <a:rPr kumimoji="1" lang="en-US" altLang="ja-JP" sz="2000" dirty="0">
                          <a:latin typeface="+mn-lt"/>
                        </a:rPr>
                        <a:t>8.0</a:t>
                      </a:r>
                      <a:r>
                        <a:rPr kumimoji="1" lang="ja-JP" altLang="en-US" sz="2000" dirty="0">
                          <a:latin typeface="+mn-lt"/>
                        </a:rPr>
                        <a:t>未満）</a:t>
                      </a:r>
                    </a:p>
                  </a:txBody>
                  <a:tcPr anchor="ctr">
                    <a:solidFill>
                      <a:srgbClr val="FFD9F2"/>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711814473"/>
                  </a:ext>
                </a:extLst>
              </a:tr>
            </a:tbl>
          </a:graphicData>
        </a:graphic>
      </p:graphicFrame>
      <p:pic>
        <p:nvPicPr>
          <p:cNvPr id="6" name="オーディオ 5">
            <a:hlinkClick r:id="" action="ppaction://media"/>
            <a:extLst>
              <a:ext uri="{FF2B5EF4-FFF2-40B4-BE49-F238E27FC236}">
                <a16:creationId xmlns:a16="http://schemas.microsoft.com/office/drawing/2014/main" id="{57AF75A5-1EEA-4FC1-91FF-26CB25056A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84850597"/>
      </p:ext>
    </p:extLst>
  </p:cSld>
  <p:clrMapOvr>
    <a:masterClrMapping/>
  </p:clrMapOvr>
  <mc:AlternateContent xmlns:mc="http://schemas.openxmlformats.org/markup-compatibility/2006" xmlns:p14="http://schemas.microsoft.com/office/powerpoint/2010/main">
    <mc:Choice Requires="p14">
      <p:transition spd="slow" p14:dur="2000" advTm="24900"/>
    </mc:Choice>
    <mc:Fallback xmlns="">
      <p:transition spd="slow" advTm="24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02721" y="170085"/>
            <a:ext cx="4094391" cy="461665"/>
          </a:xfrm>
          <a:prstGeom prst="rect">
            <a:avLst/>
          </a:prstGeom>
          <a:noFill/>
        </p:spPr>
        <p:txBody>
          <a:bodyPr wrap="none" rtlCol="0">
            <a:spAutoFit/>
          </a:bodyPr>
          <a:lstStyle/>
          <a:p>
            <a:r>
              <a:rPr lang="ja-JP" altLang="en-US" sz="2400" dirty="0"/>
              <a:t>千葉市における風疹対策事業</a:t>
            </a:r>
          </a:p>
        </p:txBody>
      </p:sp>
      <p:graphicFrame>
        <p:nvGraphicFramePr>
          <p:cNvPr id="3" name="表 5">
            <a:extLst>
              <a:ext uri="{FF2B5EF4-FFF2-40B4-BE49-F238E27FC236}">
                <a16:creationId xmlns:a16="http://schemas.microsoft.com/office/drawing/2014/main" id="{23E623BB-42DF-4EE8-B4E6-C791A6493ED6}"/>
              </a:ext>
            </a:extLst>
          </p:cNvPr>
          <p:cNvGraphicFramePr>
            <a:graphicFrameLocks noGrp="1"/>
          </p:cNvGraphicFramePr>
          <p:nvPr>
            <p:extLst>
              <p:ext uri="{D42A27DB-BD31-4B8C-83A1-F6EECF244321}">
                <p14:modId xmlns:p14="http://schemas.microsoft.com/office/powerpoint/2010/main" val="569770050"/>
              </p:ext>
            </p:extLst>
          </p:nvPr>
        </p:nvGraphicFramePr>
        <p:xfrm>
          <a:off x="597724" y="631750"/>
          <a:ext cx="10996552" cy="6116290"/>
        </p:xfrm>
        <a:graphic>
          <a:graphicData uri="http://schemas.openxmlformats.org/drawingml/2006/table">
            <a:tbl>
              <a:tblPr firstRow="1" bandRow="1">
                <a:tableStyleId>{5940675A-B579-460E-94D1-54222C63F5DA}</a:tableStyleId>
              </a:tblPr>
              <a:tblGrid>
                <a:gridCol w="640365">
                  <a:extLst>
                    <a:ext uri="{9D8B030D-6E8A-4147-A177-3AD203B41FA5}">
                      <a16:colId xmlns:a16="http://schemas.microsoft.com/office/drawing/2014/main" val="191736076"/>
                    </a:ext>
                  </a:extLst>
                </a:gridCol>
                <a:gridCol w="774888">
                  <a:extLst>
                    <a:ext uri="{9D8B030D-6E8A-4147-A177-3AD203B41FA5}">
                      <a16:colId xmlns:a16="http://schemas.microsoft.com/office/drawing/2014/main" val="3161875219"/>
                    </a:ext>
                  </a:extLst>
                </a:gridCol>
                <a:gridCol w="894093">
                  <a:extLst>
                    <a:ext uri="{9D8B030D-6E8A-4147-A177-3AD203B41FA5}">
                      <a16:colId xmlns:a16="http://schemas.microsoft.com/office/drawing/2014/main" val="1374073151"/>
                    </a:ext>
                  </a:extLst>
                </a:gridCol>
                <a:gridCol w="1486128">
                  <a:extLst>
                    <a:ext uri="{9D8B030D-6E8A-4147-A177-3AD203B41FA5}">
                      <a16:colId xmlns:a16="http://schemas.microsoft.com/office/drawing/2014/main" val="3360724796"/>
                    </a:ext>
                  </a:extLst>
                </a:gridCol>
                <a:gridCol w="857847">
                  <a:extLst>
                    <a:ext uri="{9D8B030D-6E8A-4147-A177-3AD203B41FA5}">
                      <a16:colId xmlns:a16="http://schemas.microsoft.com/office/drawing/2014/main" val="1596764764"/>
                    </a:ext>
                  </a:extLst>
                </a:gridCol>
                <a:gridCol w="1002835">
                  <a:extLst>
                    <a:ext uri="{9D8B030D-6E8A-4147-A177-3AD203B41FA5}">
                      <a16:colId xmlns:a16="http://schemas.microsoft.com/office/drawing/2014/main" val="65980897"/>
                    </a:ext>
                  </a:extLst>
                </a:gridCol>
                <a:gridCol w="918258">
                  <a:extLst>
                    <a:ext uri="{9D8B030D-6E8A-4147-A177-3AD203B41FA5}">
                      <a16:colId xmlns:a16="http://schemas.microsoft.com/office/drawing/2014/main" val="3460859066"/>
                    </a:ext>
                  </a:extLst>
                </a:gridCol>
                <a:gridCol w="4422138">
                  <a:extLst>
                    <a:ext uri="{9D8B030D-6E8A-4147-A177-3AD203B41FA5}">
                      <a16:colId xmlns:a16="http://schemas.microsoft.com/office/drawing/2014/main" val="398821067"/>
                    </a:ext>
                  </a:extLst>
                </a:gridCol>
              </a:tblGrid>
              <a:tr h="428272">
                <a:tc rowSpan="7">
                  <a:txBody>
                    <a:bodyPr/>
                    <a:lstStyle/>
                    <a:p>
                      <a:r>
                        <a:rPr kumimoji="1" lang="ja-JP" altLang="en-US" sz="2000" dirty="0">
                          <a:latin typeface="+mn-lt"/>
                        </a:rPr>
                        <a:t>国事業</a:t>
                      </a:r>
                    </a:p>
                  </a:txBody>
                  <a:tcPr vert="eaVert" anchor="ctr">
                    <a:noFill/>
                  </a:tcPr>
                </a:tc>
                <a:tc gridSpan="7">
                  <a:txBody>
                    <a:bodyPr/>
                    <a:lstStyle/>
                    <a:p>
                      <a:r>
                        <a:rPr kumimoji="1" lang="ja-JP" altLang="en-US" dirty="0">
                          <a:latin typeface="+mn-lt"/>
                        </a:rPr>
                        <a:t>　</a:t>
                      </a:r>
                      <a:r>
                        <a:rPr kumimoji="1" lang="ja-JP" altLang="en-US" sz="2000" dirty="0">
                          <a:latin typeface="+mn-lt"/>
                        </a:rPr>
                        <a:t>　</a:t>
                      </a:r>
                      <a:r>
                        <a:rPr kumimoji="1" lang="en-US" altLang="ja-JP" sz="2000" dirty="0">
                          <a:latin typeface="+mn-lt"/>
                        </a:rPr>
                        <a:t>2019</a:t>
                      </a:r>
                      <a:r>
                        <a:rPr kumimoji="1" lang="ja-JP" altLang="en-US" sz="2000" dirty="0">
                          <a:latin typeface="+mn-lt"/>
                        </a:rPr>
                        <a:t>年</a:t>
                      </a:r>
                      <a:r>
                        <a:rPr kumimoji="1" lang="en-US" altLang="ja-JP" sz="2000" dirty="0">
                          <a:latin typeface="+mn-lt"/>
                        </a:rPr>
                        <a:t>4</a:t>
                      </a:r>
                      <a:r>
                        <a:rPr kumimoji="1" lang="ja-JP" altLang="en-US" sz="2000" dirty="0">
                          <a:latin typeface="+mn-lt"/>
                        </a:rPr>
                        <a:t>月～第</a:t>
                      </a:r>
                      <a:r>
                        <a:rPr kumimoji="1" lang="en-US" altLang="ja-JP" sz="2000" dirty="0">
                          <a:latin typeface="+mn-lt"/>
                        </a:rPr>
                        <a:t>5</a:t>
                      </a:r>
                      <a:r>
                        <a:rPr kumimoji="1" lang="ja-JP" altLang="en-US" sz="2000" dirty="0">
                          <a:latin typeface="+mn-lt"/>
                        </a:rPr>
                        <a:t>期</a:t>
                      </a:r>
                      <a:r>
                        <a:rPr kumimoji="1" lang="en-US" altLang="ja-JP" sz="2000" dirty="0">
                          <a:latin typeface="+mn-lt"/>
                        </a:rPr>
                        <a:t>MR</a:t>
                      </a:r>
                      <a:r>
                        <a:rPr kumimoji="1" lang="ja-JP" altLang="en-US" sz="2000" dirty="0">
                          <a:latin typeface="+mn-lt"/>
                        </a:rPr>
                        <a:t>ワクチン定期接種事業　対象：</a:t>
                      </a:r>
                      <a:r>
                        <a:rPr kumimoji="1" lang="en-US" altLang="ja-JP" sz="2000" kern="1200" dirty="0">
                          <a:solidFill>
                            <a:schemeClr val="tx1"/>
                          </a:solidFill>
                          <a:effectLst/>
                          <a:latin typeface="+mn-lt"/>
                          <a:ea typeface="+mn-ea"/>
                          <a:cs typeface="+mn-cs"/>
                        </a:rPr>
                        <a:t>S54.4.1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S37.4.2</a:t>
                      </a:r>
                      <a:r>
                        <a:rPr kumimoji="1" lang="ja-JP" altLang="en-US" sz="2000" kern="1200" dirty="0">
                          <a:solidFill>
                            <a:schemeClr val="tx1"/>
                          </a:solidFill>
                          <a:effectLst/>
                          <a:latin typeface="+mn-lt"/>
                          <a:ea typeface="+mn-ea"/>
                          <a:cs typeface="+mn-cs"/>
                        </a:rPr>
                        <a:t>生の男性</a:t>
                      </a:r>
                      <a:endParaRPr kumimoji="1" lang="ja-JP" altLang="en-US" dirty="0">
                        <a:latin typeface="+mn-lt"/>
                      </a:endParaRPr>
                    </a:p>
                  </a:txBody>
                  <a:tcPr anchor="ctr">
                    <a:noFill/>
                  </a:tcPr>
                </a:tc>
                <a:tc hMerge="1">
                  <a:txBody>
                    <a:bodyPr/>
                    <a:lstStyle/>
                    <a:p>
                      <a:endParaRPr kumimoji="1" lang="ja-JP" altLang="en-US" dirty="0">
                        <a:latin typeface="+mn-lt"/>
                      </a:endParaRPr>
                    </a:p>
                  </a:txBody>
                  <a:tcPr/>
                </a:tc>
                <a:tc hMerge="1">
                  <a:txBody>
                    <a:bodyPr/>
                    <a:lstStyle/>
                    <a:p>
                      <a:endParaRPr kumimoji="1" lang="ja-JP" altLang="en-US" dirty="0">
                        <a:latin typeface="+mn-lt"/>
                      </a:endParaRPr>
                    </a:p>
                  </a:txBody>
                  <a:tcPr/>
                </a:tc>
                <a:tc hMerge="1">
                  <a:txBody>
                    <a:bodyPr/>
                    <a:lstStyle/>
                    <a:p>
                      <a:r>
                        <a:rPr kumimoji="1" lang="en-US" altLang="ja-JP" dirty="0">
                          <a:latin typeface="+mn-lt"/>
                        </a:rPr>
                        <a:t>2019</a:t>
                      </a:r>
                      <a:r>
                        <a:rPr kumimoji="1" lang="ja-JP" altLang="en-US" dirty="0">
                          <a:latin typeface="+mn-lt"/>
                        </a:rPr>
                        <a:t>年</a:t>
                      </a:r>
                      <a:r>
                        <a:rPr kumimoji="1" lang="en-US" altLang="ja-JP" dirty="0">
                          <a:latin typeface="+mn-lt"/>
                        </a:rPr>
                        <a:t>4</a:t>
                      </a:r>
                      <a:r>
                        <a:rPr kumimoji="1" lang="ja-JP" altLang="en-US" dirty="0">
                          <a:latin typeface="+mn-lt"/>
                        </a:rPr>
                        <a:t>月～第</a:t>
                      </a:r>
                      <a:r>
                        <a:rPr kumimoji="1" lang="en-US" altLang="ja-JP" dirty="0">
                          <a:latin typeface="+mn-lt"/>
                        </a:rPr>
                        <a:t>5</a:t>
                      </a:r>
                      <a:r>
                        <a:rPr kumimoji="1" lang="ja-JP" altLang="en-US" dirty="0">
                          <a:latin typeface="+mn-lt"/>
                        </a:rPr>
                        <a:t>期</a:t>
                      </a:r>
                      <a:r>
                        <a:rPr kumimoji="1" lang="en-US" altLang="ja-JP" dirty="0">
                          <a:latin typeface="+mn-lt"/>
                        </a:rPr>
                        <a:t>MR</a:t>
                      </a:r>
                      <a:r>
                        <a:rPr kumimoji="1" lang="ja-JP" altLang="en-US" dirty="0">
                          <a:latin typeface="+mn-lt"/>
                        </a:rPr>
                        <a:t>ワクチン定期接種事業</a:t>
                      </a:r>
                      <a:endParaRPr kumimoji="1" lang="en-US" altLang="ja-JP"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n-lt"/>
                        </a:rPr>
                        <a:t>対象：</a:t>
                      </a:r>
                      <a:r>
                        <a:rPr kumimoji="1" lang="en-US" altLang="ja-JP" sz="1800" kern="1200" dirty="0">
                          <a:solidFill>
                            <a:schemeClr val="tx1"/>
                          </a:solidFill>
                          <a:effectLst/>
                          <a:latin typeface="+mn-lt"/>
                          <a:ea typeface="+mn-ea"/>
                          <a:cs typeface="+mn-cs"/>
                        </a:rPr>
                        <a:t>S54.4.1</a:t>
                      </a:r>
                      <a:r>
                        <a:rPr kumimoji="1" lang="ja-JP" altLang="en-US" sz="1800" kern="1200" dirty="0">
                          <a:solidFill>
                            <a:schemeClr val="tx1"/>
                          </a:solidFill>
                          <a:effectLst/>
                          <a:latin typeface="+mn-lt"/>
                          <a:ea typeface="+mn-ea"/>
                          <a:cs typeface="+mn-cs"/>
                        </a:rPr>
                        <a:t>～</a:t>
                      </a:r>
                      <a:r>
                        <a:rPr kumimoji="1" lang="en-US" altLang="ja-JP" sz="1800" kern="1200" dirty="0">
                          <a:solidFill>
                            <a:schemeClr val="tx1"/>
                          </a:solidFill>
                          <a:effectLst/>
                          <a:latin typeface="+mn-lt"/>
                          <a:ea typeface="+mn-ea"/>
                          <a:cs typeface="+mn-cs"/>
                        </a:rPr>
                        <a:t>S37.4.2</a:t>
                      </a:r>
                      <a:r>
                        <a:rPr kumimoji="1" lang="ja-JP" altLang="en-US" sz="1800" kern="1200" dirty="0">
                          <a:solidFill>
                            <a:schemeClr val="tx1"/>
                          </a:solidFill>
                          <a:effectLst/>
                          <a:latin typeface="+mn-lt"/>
                          <a:ea typeface="+mn-ea"/>
                          <a:cs typeface="+mn-cs"/>
                        </a:rPr>
                        <a:t>生</a:t>
                      </a:r>
                      <a:endParaRPr kumimoji="1" lang="ja-JP" altLang="en-US" dirty="0">
                        <a:latin typeface="+mn-lt"/>
                      </a:endParaRPr>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284712714"/>
                  </a:ext>
                </a:extLst>
              </a:tr>
              <a:tr h="459561">
                <a:tc vMerge="1">
                  <a:txBody>
                    <a:bodyPr/>
                    <a:lstStyle/>
                    <a:p>
                      <a:r>
                        <a:rPr kumimoji="1" lang="ja-JP" altLang="en-US" dirty="0"/>
                        <a:t>国事業</a:t>
                      </a:r>
                    </a:p>
                  </a:txBody>
                  <a:tcPr/>
                </a:tc>
                <a:tc rowSpan="3">
                  <a:txBody>
                    <a:bodyPr/>
                    <a:lstStyle/>
                    <a:p>
                      <a:r>
                        <a:rPr kumimoji="1" lang="ja-JP" altLang="en-US" sz="2000" dirty="0">
                          <a:latin typeface="+mn-lt"/>
                        </a:rPr>
                        <a:t>風疹</a:t>
                      </a:r>
                      <a:endParaRPr kumimoji="1" lang="en-US" altLang="ja-JP" sz="2000" dirty="0">
                        <a:latin typeface="+mn-lt"/>
                      </a:endParaRPr>
                    </a:p>
                    <a:p>
                      <a:r>
                        <a:rPr kumimoji="1" lang="ja-JP" altLang="en-US" sz="2000" dirty="0">
                          <a:latin typeface="+mn-lt"/>
                        </a:rPr>
                        <a:t>抗体検査</a:t>
                      </a:r>
                    </a:p>
                  </a:txBody>
                  <a:tcPr vert="eaVert" anchor="ctr"/>
                </a:tc>
                <a:tc rowSpan="3" gridSpan="2">
                  <a:txBody>
                    <a:bodyPr/>
                    <a:lstStyle/>
                    <a:p>
                      <a:endParaRPr kumimoji="1" lang="ja-JP" altLang="en-US" sz="2000" dirty="0">
                        <a:latin typeface="+mn-lt"/>
                      </a:endParaRPr>
                    </a:p>
                  </a:txBody>
                  <a:tcPr anchor="ctr">
                    <a:lnR w="12700" cap="flat" cmpd="sng" algn="ctr">
                      <a:solidFill>
                        <a:schemeClr val="tx1"/>
                      </a:solidFill>
                      <a:prstDash val="solid"/>
                      <a:round/>
                      <a:headEnd type="none" w="med" len="med"/>
                      <a:tailEnd type="none" w="med" len="med"/>
                    </a:lnR>
                  </a:tcPr>
                </a:tc>
                <a:tc rowSpan="3" hMerge="1">
                  <a:txBody>
                    <a:bodyPr/>
                    <a:lstStyle/>
                    <a:p>
                      <a:endParaRPr kumimoji="1" lang="ja-JP" altLang="en-US" dirty="0">
                        <a:latin typeface="+mn-lt"/>
                      </a:endParaRPr>
                    </a:p>
                  </a:txBody>
                  <a:tcPr/>
                </a:tc>
                <a:tc rowSpan="3">
                  <a:txBody>
                    <a:bodyPr/>
                    <a:lstStyle/>
                    <a:p>
                      <a:r>
                        <a:rPr kumimoji="1" lang="ja-JP" altLang="en-US" sz="2000" dirty="0">
                          <a:latin typeface="+mn-lt"/>
                        </a:rPr>
                        <a:t>クーポン</a:t>
                      </a:r>
                      <a:endParaRPr kumimoji="1" lang="en-US" altLang="ja-JP" sz="2000" dirty="0">
                        <a:latin typeface="+mn-lt"/>
                      </a:endParaRPr>
                    </a:p>
                    <a:p>
                      <a:r>
                        <a:rPr kumimoji="1" lang="ja-JP" altLang="en-US" sz="2000" dirty="0">
                          <a:latin typeface="+mn-lt"/>
                        </a:rPr>
                        <a:t>配布対象</a:t>
                      </a:r>
                    </a:p>
                  </a:txBody>
                  <a:tcPr vert="eaVert" anchor="ctr">
                    <a:lnL w="12700" cap="flat" cmpd="sng" algn="ctr">
                      <a:solidFill>
                        <a:schemeClr val="tx1"/>
                      </a:solidFill>
                      <a:prstDash val="solid"/>
                      <a:round/>
                      <a:headEnd type="none" w="med" len="med"/>
                      <a:tailEnd type="none" w="med" len="med"/>
                    </a:lnL>
                    <a:solidFill>
                      <a:schemeClr val="accent6">
                        <a:lumMod val="20000"/>
                        <a:lumOff val="80000"/>
                      </a:schemeClr>
                    </a:solidFill>
                  </a:tcPr>
                </a:tc>
                <a:tc gridSpan="3">
                  <a:txBody>
                    <a:bodyPr/>
                    <a:lstStyle/>
                    <a:p>
                      <a:r>
                        <a:rPr kumimoji="1" lang="ja-JP" altLang="en-US" sz="2000" kern="1200" dirty="0">
                          <a:solidFill>
                            <a:schemeClr val="tx1"/>
                          </a:solidFill>
                          <a:effectLst/>
                          <a:latin typeface="+mn-lt"/>
                          <a:ea typeface="+mn-ea"/>
                          <a:cs typeface="+mn-cs"/>
                        </a:rPr>
                        <a:t>①</a:t>
                      </a:r>
                      <a:r>
                        <a:rPr kumimoji="1" lang="en-US" altLang="ja-JP" sz="2000" kern="1200" dirty="0">
                          <a:solidFill>
                            <a:schemeClr val="tx1"/>
                          </a:solidFill>
                          <a:effectLst/>
                          <a:latin typeface="+mn-lt"/>
                          <a:ea typeface="+mn-ea"/>
                          <a:cs typeface="+mn-cs"/>
                        </a:rPr>
                        <a:t>2019</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S54.4.1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6">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643003234"/>
                  </a:ext>
                </a:extLst>
              </a:tr>
              <a:tr h="459561">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dirty="0">
                        <a:latin typeface="+mn-lt"/>
                      </a:endParaRPr>
                    </a:p>
                  </a:txBody>
                  <a:tcPr/>
                </a:tc>
                <a:tc hMerge="1"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a:txBody>
                    <a:bodyPr/>
                    <a:lstStyle/>
                    <a:p>
                      <a:endParaRPr kumimoji="1" lang="ja-JP" altLang="en-US" sz="2000" dirty="0"/>
                    </a:p>
                  </a:txBody>
                  <a:tcPr anchor="ctr">
                    <a:lnB w="12700" cap="flat" cmpd="sng" algn="ctr">
                      <a:solidFill>
                        <a:schemeClr val="accent6">
                          <a:lumMod val="20000"/>
                          <a:lumOff val="80000"/>
                        </a:schemeClr>
                      </a:solidFill>
                      <a:prstDash val="solid"/>
                      <a:round/>
                      <a:headEnd type="none" w="med" len="med"/>
                      <a:tailEnd type="none" w="med" len="med"/>
                    </a:lnB>
                    <a:solidFill>
                      <a:schemeClr val="accent6">
                        <a:lumMod val="20000"/>
                        <a:lumOff val="80000"/>
                      </a:schemeClr>
                    </a:solidFill>
                  </a:tcPr>
                </a:tc>
                <a:tc gridSpan="2">
                  <a:txBody>
                    <a:bodyPr/>
                    <a:lstStyle/>
                    <a:p>
                      <a:r>
                        <a:rPr kumimoji="1" lang="ja-JP" altLang="en-US" sz="2000" kern="1200" dirty="0">
                          <a:solidFill>
                            <a:schemeClr val="tx1"/>
                          </a:solidFill>
                          <a:effectLst/>
                          <a:latin typeface="+mn-lt"/>
                          <a:ea typeface="+mn-ea"/>
                          <a:cs typeface="+mn-cs"/>
                        </a:rPr>
                        <a:t>②</a:t>
                      </a:r>
                      <a:r>
                        <a:rPr kumimoji="1" lang="en-US" altLang="ja-JP" sz="2000" kern="1200" dirty="0">
                          <a:solidFill>
                            <a:schemeClr val="tx1"/>
                          </a:solidFill>
                          <a:effectLst/>
                          <a:latin typeface="+mn-lt"/>
                          <a:ea typeface="+mn-ea"/>
                          <a:cs typeface="+mn-cs"/>
                        </a:rPr>
                        <a:t>2020</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S47.4.1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S41.4.2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6">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2301600288"/>
                  </a:ext>
                </a:extLst>
              </a:tr>
              <a:tr h="459561">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dirty="0">
                        <a:latin typeface="+mn-lt"/>
                      </a:endParaRPr>
                    </a:p>
                  </a:txBody>
                  <a:tcPr/>
                </a:tc>
                <a:tc hMerge="1"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gridSpan="2">
                  <a:txBody>
                    <a:bodyPr/>
                    <a:lstStyle/>
                    <a:p>
                      <a:endParaRPr kumimoji="1" lang="ja-JP" altLang="en-US" sz="2000" dirty="0"/>
                    </a:p>
                  </a:txBody>
                  <a:tcPr anchor="ctr">
                    <a:lnT w="12700" cap="flat" cmpd="sng" algn="ctr">
                      <a:solidFill>
                        <a:schemeClr val="accent6">
                          <a:lumMod val="20000"/>
                          <a:lumOff val="80000"/>
                        </a:schemeClr>
                      </a:solidFill>
                      <a:prstDash val="solid"/>
                      <a:round/>
                      <a:headEnd type="none" w="med" len="med"/>
                      <a:tailEnd type="none" w="med" len="med"/>
                    </a:lnT>
                    <a:solidFill>
                      <a:schemeClr val="accent6">
                        <a:lumMod val="20000"/>
                        <a:lumOff val="80000"/>
                      </a:schemeClr>
                    </a:solidFill>
                  </a:tcPr>
                </a:tc>
                <a:tc hMerge="1">
                  <a:txBody>
                    <a:bodyPr/>
                    <a:lstStyle/>
                    <a:p>
                      <a:endParaRPr kumimoji="1" lang="ja-JP" altLang="en-US"/>
                    </a:p>
                  </a:txBody>
                  <a:tcPr/>
                </a:tc>
                <a:tc>
                  <a:txBody>
                    <a:bodyPr/>
                    <a:lstStyle/>
                    <a:p>
                      <a:r>
                        <a:rPr kumimoji="1" lang="ja-JP" altLang="en-US" sz="2000" kern="1200" dirty="0">
                          <a:solidFill>
                            <a:schemeClr val="tx1"/>
                          </a:solidFill>
                          <a:effectLst/>
                          <a:latin typeface="+mn-lt"/>
                          <a:ea typeface="+mn-ea"/>
                          <a:cs typeface="+mn-cs"/>
                        </a:rPr>
                        <a:t>③</a:t>
                      </a:r>
                      <a:r>
                        <a:rPr kumimoji="1" lang="en-US" altLang="ja-JP" sz="2000" kern="1200" dirty="0">
                          <a:solidFill>
                            <a:schemeClr val="tx1"/>
                          </a:solidFill>
                          <a:effectLst/>
                          <a:latin typeface="+mn-lt"/>
                          <a:ea typeface="+mn-ea"/>
                          <a:cs typeface="+mn-cs"/>
                        </a:rPr>
                        <a:t>2021</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S41.4.1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S37.4.2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6">
                        <a:lumMod val="20000"/>
                        <a:lumOff val="80000"/>
                      </a:schemeClr>
                    </a:solidFill>
                  </a:tcPr>
                </a:tc>
                <a:extLst>
                  <a:ext uri="{0D108BD9-81ED-4DB2-BD59-A6C34878D82A}">
                    <a16:rowId xmlns:a16="http://schemas.microsoft.com/office/drawing/2014/main" val="530607587"/>
                  </a:ext>
                </a:extLst>
              </a:tr>
              <a:tr h="459561">
                <a:tc vMerge="1">
                  <a:txBody>
                    <a:bodyPr/>
                    <a:lstStyle/>
                    <a:p>
                      <a:endParaRPr kumimoji="1" lang="ja-JP" altLang="en-US" dirty="0"/>
                    </a:p>
                  </a:txBody>
                  <a:tcPr/>
                </a:tc>
                <a:tc rowSpan="3">
                  <a:txBody>
                    <a:bodyPr/>
                    <a:lstStyle/>
                    <a:p>
                      <a:r>
                        <a:rPr kumimoji="1" lang="en-US" altLang="ja-JP" sz="2000" dirty="0">
                          <a:latin typeface="+mn-lt"/>
                        </a:rPr>
                        <a:t>MR</a:t>
                      </a:r>
                      <a:r>
                        <a:rPr kumimoji="1" lang="ja-JP" altLang="en-US" sz="2000" dirty="0">
                          <a:latin typeface="+mn-lt"/>
                        </a:rPr>
                        <a:t>ワクチン接種</a:t>
                      </a:r>
                    </a:p>
                  </a:txBody>
                  <a:tcPr vert="eaVert" anchor="ctr"/>
                </a:tc>
                <a:tc rowSpan="3" gridSpan="2">
                  <a:txBody>
                    <a:bodyPr/>
                    <a:lstStyle/>
                    <a:p>
                      <a:endParaRPr kumimoji="1" lang="ja-JP" altLang="en-US" sz="2000" dirty="0">
                        <a:latin typeface="+mn-lt"/>
                      </a:endParaRPr>
                    </a:p>
                  </a:txBody>
                  <a:tcPr anchor="ctr">
                    <a:lnR w="12700" cap="flat" cmpd="sng" algn="ctr">
                      <a:solidFill>
                        <a:schemeClr val="tx1"/>
                      </a:solidFill>
                      <a:prstDash val="solid"/>
                      <a:round/>
                      <a:headEnd type="none" w="med" len="med"/>
                      <a:tailEnd type="none" w="med" len="med"/>
                    </a:lnR>
                  </a:tcPr>
                </a:tc>
                <a:tc rowSpan="3" hMerge="1">
                  <a:txBody>
                    <a:bodyPr/>
                    <a:lstStyle/>
                    <a:p>
                      <a:endParaRPr kumimoji="1" lang="ja-JP" altLang="en-US" dirty="0">
                        <a:latin typeface="+mn-lt"/>
                      </a:endParaRPr>
                    </a:p>
                  </a:txBody>
                  <a:tcPr/>
                </a:tc>
                <a:tc rowSpan="3">
                  <a:txBody>
                    <a:bodyPr/>
                    <a:lstStyle/>
                    <a:p>
                      <a:r>
                        <a:rPr kumimoji="1" lang="ja-JP" altLang="en-US" sz="2000" dirty="0">
                          <a:latin typeface="+mn-lt"/>
                        </a:rPr>
                        <a:t>クーポン</a:t>
                      </a:r>
                      <a:endParaRPr kumimoji="1" lang="en-US" altLang="ja-JP" sz="2000" dirty="0">
                        <a:latin typeface="+mn-lt"/>
                      </a:endParaRPr>
                    </a:p>
                    <a:p>
                      <a:r>
                        <a:rPr kumimoji="1" lang="ja-JP" altLang="en-US" sz="2000" dirty="0">
                          <a:latin typeface="+mn-lt"/>
                        </a:rPr>
                        <a:t>配布対象</a:t>
                      </a:r>
                    </a:p>
                  </a:txBody>
                  <a:tcPr vert="eaVert" anchor="ctr">
                    <a:lnL w="12700" cap="flat" cmpd="sng" algn="ctr">
                      <a:solidFill>
                        <a:schemeClr val="tx1"/>
                      </a:solidFill>
                      <a:prstDash val="solid"/>
                      <a:round/>
                      <a:headEnd type="none" w="med" len="med"/>
                      <a:tailEnd type="none" w="med" len="med"/>
                    </a:lnL>
                    <a:solidFill>
                      <a:schemeClr val="accent4">
                        <a:lumMod val="20000"/>
                        <a:lumOff val="80000"/>
                      </a:schemeClr>
                    </a:solidFill>
                  </a:tcPr>
                </a:tc>
                <a:tc gridSpan="3">
                  <a:txBody>
                    <a:bodyPr/>
                    <a:lstStyle/>
                    <a:p>
                      <a:r>
                        <a:rPr kumimoji="1" lang="ja-JP" altLang="en-US" sz="2000" kern="1200" dirty="0">
                          <a:solidFill>
                            <a:schemeClr val="tx1"/>
                          </a:solidFill>
                          <a:effectLst/>
                          <a:latin typeface="+mn-lt"/>
                          <a:ea typeface="+mn-ea"/>
                          <a:cs typeface="+mn-cs"/>
                        </a:rPr>
                        <a:t>①</a:t>
                      </a:r>
                      <a:r>
                        <a:rPr kumimoji="1" lang="en-US" altLang="ja-JP" sz="2000" kern="1200" dirty="0">
                          <a:solidFill>
                            <a:schemeClr val="tx1"/>
                          </a:solidFill>
                          <a:effectLst/>
                          <a:latin typeface="+mn-lt"/>
                          <a:ea typeface="+mn-ea"/>
                          <a:cs typeface="+mn-cs"/>
                        </a:rPr>
                        <a:t>2019</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S54.4.1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4">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96721441"/>
                  </a:ext>
                </a:extLst>
              </a:tr>
              <a:tr h="459561">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dirty="0">
                        <a:latin typeface="+mn-lt"/>
                      </a:endParaRPr>
                    </a:p>
                  </a:txBody>
                  <a:tcPr/>
                </a:tc>
                <a:tc hMerge="1"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a:txBody>
                    <a:bodyPr/>
                    <a:lstStyle/>
                    <a:p>
                      <a:endParaRPr kumimoji="1" lang="ja-JP" altLang="en-US" sz="2000" dirty="0"/>
                    </a:p>
                  </a:txBody>
                  <a:tcPr anchor="ctr">
                    <a:lnB w="12700" cap="flat" cmpd="sng" algn="ctr">
                      <a:solidFill>
                        <a:schemeClr val="accent4">
                          <a:lumMod val="20000"/>
                          <a:lumOff val="80000"/>
                        </a:schemeClr>
                      </a:solidFill>
                      <a:prstDash val="solid"/>
                      <a:round/>
                      <a:headEnd type="none" w="med" len="med"/>
                      <a:tailEnd type="none" w="med" len="med"/>
                    </a:lnB>
                    <a:solidFill>
                      <a:schemeClr val="accent4">
                        <a:lumMod val="20000"/>
                        <a:lumOff val="80000"/>
                      </a:schemeClr>
                    </a:solidFill>
                  </a:tcPr>
                </a:tc>
                <a:tc gridSpan="2">
                  <a:txBody>
                    <a:bodyPr/>
                    <a:lstStyle/>
                    <a:p>
                      <a:r>
                        <a:rPr kumimoji="1" lang="ja-JP" altLang="en-US" sz="2000" kern="1200" dirty="0">
                          <a:solidFill>
                            <a:schemeClr val="tx1"/>
                          </a:solidFill>
                          <a:effectLst/>
                          <a:latin typeface="+mn-lt"/>
                          <a:ea typeface="+mn-ea"/>
                          <a:cs typeface="+mn-cs"/>
                        </a:rPr>
                        <a:t>②</a:t>
                      </a:r>
                      <a:r>
                        <a:rPr kumimoji="1" lang="en-US" altLang="ja-JP" sz="2000" kern="1200" dirty="0">
                          <a:solidFill>
                            <a:schemeClr val="tx1"/>
                          </a:solidFill>
                          <a:effectLst/>
                          <a:latin typeface="+mn-lt"/>
                          <a:ea typeface="+mn-ea"/>
                          <a:cs typeface="+mn-cs"/>
                        </a:rPr>
                        <a:t>2020</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S47.4.1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S41.4.2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4">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551129131"/>
                  </a:ext>
                </a:extLst>
              </a:tr>
              <a:tr h="572906">
                <a:tc vMerge="1">
                  <a:txBody>
                    <a:bodyPr/>
                    <a:lstStyle/>
                    <a:p>
                      <a:endParaRPr kumimoji="1" lang="ja-JP" altLang="en-US"/>
                    </a:p>
                  </a:txBody>
                  <a:tcPr/>
                </a:tc>
                <a:tc vMerge="1">
                  <a:txBody>
                    <a:bodyPr/>
                    <a:lstStyle/>
                    <a:p>
                      <a:endParaRPr kumimoji="1" lang="ja-JP" altLang="en-US"/>
                    </a:p>
                  </a:txBody>
                  <a:tcPr/>
                </a:tc>
                <a:tc gridSpan="2" vMerge="1">
                  <a:txBody>
                    <a:bodyPr/>
                    <a:lstStyle/>
                    <a:p>
                      <a:endParaRPr kumimoji="1" lang="ja-JP" altLang="en-US" dirty="0">
                        <a:latin typeface="+mn-lt"/>
                      </a:endParaRPr>
                    </a:p>
                  </a:txBody>
                  <a:tcPr/>
                </a:tc>
                <a:tc hMerge="1" vMerge="1">
                  <a:txBody>
                    <a:bodyPr/>
                    <a:lstStyle/>
                    <a:p>
                      <a:endParaRPr kumimoji="1" lang="ja-JP" altLang="en-US" dirty="0">
                        <a:latin typeface="+mn-lt"/>
                      </a:endParaRPr>
                    </a:p>
                  </a:txBody>
                  <a:tcPr/>
                </a:tc>
                <a:tc vMerge="1">
                  <a:txBody>
                    <a:bodyPr/>
                    <a:lstStyle/>
                    <a:p>
                      <a:endParaRPr kumimoji="1" lang="ja-JP" altLang="en-US" dirty="0">
                        <a:latin typeface="+mn-lt"/>
                      </a:endParaRPr>
                    </a:p>
                  </a:txBody>
                  <a:tcPr/>
                </a:tc>
                <a:tc gridSpan="2">
                  <a:txBody>
                    <a:bodyPr/>
                    <a:lstStyle/>
                    <a:p>
                      <a:endParaRPr kumimoji="1" lang="ja-JP" altLang="en-US" sz="2000" dirty="0"/>
                    </a:p>
                  </a:txBody>
                  <a:tcPr anchor="ctr">
                    <a:lnT w="12700" cap="flat" cmpd="sng" algn="ctr">
                      <a:solidFill>
                        <a:schemeClr val="accent4">
                          <a:lumMod val="20000"/>
                          <a:lumOff val="80000"/>
                        </a:schemeClr>
                      </a:solidFill>
                      <a:prstDash val="solid"/>
                      <a:round/>
                      <a:headEnd type="none" w="med" len="med"/>
                      <a:tailEnd type="none" w="med" len="med"/>
                    </a:lnT>
                    <a:solidFill>
                      <a:schemeClr val="accent4">
                        <a:lumMod val="20000"/>
                        <a:lumOff val="80000"/>
                      </a:schemeClr>
                    </a:solidFill>
                  </a:tcPr>
                </a:tc>
                <a:tc hMerge="1">
                  <a:txBody>
                    <a:bodyPr/>
                    <a:lstStyle/>
                    <a:p>
                      <a:endParaRPr kumimoji="1" lang="ja-JP" altLang="en-US"/>
                    </a:p>
                  </a:txBody>
                  <a:tcPr/>
                </a:tc>
                <a:tc>
                  <a:txBody>
                    <a:bodyPr/>
                    <a:lstStyle/>
                    <a:p>
                      <a:r>
                        <a:rPr kumimoji="1" lang="ja-JP" altLang="en-US" sz="2000" kern="1200" dirty="0">
                          <a:solidFill>
                            <a:schemeClr val="tx1"/>
                          </a:solidFill>
                          <a:effectLst/>
                          <a:latin typeface="+mn-lt"/>
                          <a:ea typeface="+mn-ea"/>
                          <a:cs typeface="+mn-cs"/>
                        </a:rPr>
                        <a:t>③</a:t>
                      </a:r>
                      <a:r>
                        <a:rPr kumimoji="1" lang="en-US" altLang="ja-JP" sz="2000" kern="1200" dirty="0">
                          <a:solidFill>
                            <a:schemeClr val="tx1"/>
                          </a:solidFill>
                          <a:effectLst/>
                          <a:latin typeface="+mn-lt"/>
                          <a:ea typeface="+mn-ea"/>
                          <a:cs typeface="+mn-cs"/>
                        </a:rPr>
                        <a:t>2021</a:t>
                      </a:r>
                      <a:r>
                        <a:rPr kumimoji="1" lang="ja-JP" altLang="en-US" sz="2000" kern="1200" dirty="0">
                          <a:solidFill>
                            <a:schemeClr val="tx1"/>
                          </a:solidFill>
                          <a:effectLst/>
                          <a:latin typeface="+mn-lt"/>
                          <a:ea typeface="+mn-ea"/>
                          <a:cs typeface="+mn-cs"/>
                        </a:rPr>
                        <a:t>年</a:t>
                      </a:r>
                      <a:r>
                        <a:rPr kumimoji="1" lang="en-US" altLang="ja-JP" sz="2000" kern="1200" dirty="0">
                          <a:solidFill>
                            <a:schemeClr val="tx1"/>
                          </a:solidFill>
                          <a:effectLst/>
                          <a:latin typeface="+mn-lt"/>
                          <a:ea typeface="+mn-ea"/>
                          <a:cs typeface="+mn-cs"/>
                        </a:rPr>
                        <a:t>4</a:t>
                      </a:r>
                      <a:r>
                        <a:rPr kumimoji="1" lang="ja-JP" altLang="en-US" sz="2000" kern="1200" dirty="0">
                          <a:solidFill>
                            <a:schemeClr val="tx1"/>
                          </a:solidFill>
                          <a:effectLst/>
                          <a:latin typeface="+mn-lt"/>
                          <a:ea typeface="+mn-ea"/>
                          <a:cs typeface="+mn-cs"/>
                        </a:rPr>
                        <a:t>月～　</a:t>
                      </a:r>
                      <a:r>
                        <a:rPr kumimoji="1" lang="en-US" altLang="ja-JP" sz="2000" kern="1200" dirty="0">
                          <a:solidFill>
                            <a:schemeClr val="tx1"/>
                          </a:solidFill>
                          <a:effectLst/>
                          <a:latin typeface="+mn-lt"/>
                          <a:ea typeface="+mn-ea"/>
                          <a:cs typeface="+mn-cs"/>
                        </a:rPr>
                        <a:t>S41.4.1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S37.4.2</a:t>
                      </a:r>
                      <a:r>
                        <a:rPr kumimoji="1" lang="ja-JP" altLang="en-US" sz="2000" kern="1200" dirty="0">
                          <a:solidFill>
                            <a:schemeClr val="tx1"/>
                          </a:solidFill>
                          <a:effectLst/>
                          <a:latin typeface="+mn-lt"/>
                          <a:ea typeface="+mn-ea"/>
                          <a:cs typeface="+mn-cs"/>
                        </a:rPr>
                        <a:t>生</a:t>
                      </a:r>
                      <a:endParaRPr kumimoji="1" lang="ja-JP" altLang="en-US" sz="2000" dirty="0"/>
                    </a:p>
                  </a:txBody>
                  <a:tcPr anchor="ctr">
                    <a:solidFill>
                      <a:schemeClr val="accent4">
                        <a:lumMod val="20000"/>
                        <a:lumOff val="80000"/>
                      </a:schemeClr>
                    </a:solidFill>
                  </a:tcPr>
                </a:tc>
                <a:extLst>
                  <a:ext uri="{0D108BD9-81ED-4DB2-BD59-A6C34878D82A}">
                    <a16:rowId xmlns:a16="http://schemas.microsoft.com/office/drawing/2014/main" val="1138534278"/>
                  </a:ext>
                </a:extLst>
              </a:tr>
              <a:tr h="459561">
                <a:tc rowSpan="4">
                  <a:txBody>
                    <a:bodyPr/>
                    <a:lstStyle/>
                    <a:p>
                      <a:r>
                        <a:rPr kumimoji="1" lang="ja-JP" altLang="en-US" sz="2000" dirty="0">
                          <a:latin typeface="+mn-lt"/>
                        </a:rPr>
                        <a:t>千葉市独自事業</a:t>
                      </a:r>
                    </a:p>
                  </a:txBody>
                  <a:tcPr vert="eaVert" anchor="ctr"/>
                </a:tc>
                <a:tc rowSpan="3">
                  <a:txBody>
                    <a:bodyPr/>
                    <a:lstStyle/>
                    <a:p>
                      <a:r>
                        <a:rPr kumimoji="1" lang="ja-JP" altLang="en-US" sz="2000" dirty="0">
                          <a:latin typeface="+mn-lt"/>
                        </a:rPr>
                        <a:t>風疹</a:t>
                      </a:r>
                      <a:endParaRPr kumimoji="1" lang="en-US" altLang="ja-JP" sz="2000" dirty="0">
                        <a:latin typeface="+mn-lt"/>
                      </a:endParaRPr>
                    </a:p>
                    <a:p>
                      <a:r>
                        <a:rPr kumimoji="1" lang="ja-JP" altLang="en-US" sz="2000" dirty="0">
                          <a:latin typeface="+mn-lt"/>
                        </a:rPr>
                        <a:t>抗体検査</a:t>
                      </a:r>
                    </a:p>
                  </a:txBody>
                  <a:tcPr vert="eaVert" anchor="ct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mn-lt"/>
                        </a:rPr>
                        <a:t>2014</a:t>
                      </a:r>
                      <a:r>
                        <a:rPr kumimoji="1" lang="ja-JP" altLang="en-US" sz="2000" dirty="0">
                          <a:latin typeface="+mn-lt"/>
                        </a:rPr>
                        <a:t>年</a:t>
                      </a:r>
                      <a:r>
                        <a:rPr lang="en-US" altLang="ja-JP" sz="2000" dirty="0">
                          <a:latin typeface="+mn-lt"/>
                        </a:rPr>
                        <a:t>4</a:t>
                      </a:r>
                      <a:r>
                        <a:rPr kumimoji="1" lang="ja-JP" altLang="en-US" sz="2000" dirty="0">
                          <a:latin typeface="+mn-lt"/>
                        </a:rPr>
                        <a:t>月～　妊娠希望女性の全額助成</a:t>
                      </a:r>
                    </a:p>
                  </a:txBody>
                  <a:tcPr anchor="ctr">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68433671"/>
                  </a:ext>
                </a:extLst>
              </a:tr>
              <a:tr h="459561">
                <a:tc vMerge="1">
                  <a:txBody>
                    <a:bodyPr/>
                    <a:lstStyle/>
                    <a:p>
                      <a:endParaRPr kumimoji="1" lang="ja-JP" altLang="en-US" dirty="0"/>
                    </a:p>
                  </a:txBody>
                  <a:tcPr/>
                </a:tc>
                <a:tc vMerge="1">
                  <a:txBody>
                    <a:bodyPr/>
                    <a:lstStyle/>
                    <a:p>
                      <a:endParaRPr kumimoji="1" lang="ja-JP" altLang="en-US" dirty="0"/>
                    </a:p>
                  </a:txBody>
                  <a:tcPr/>
                </a:tc>
                <a:tc>
                  <a:txBody>
                    <a:bodyPr/>
                    <a:lstStyle/>
                    <a:p>
                      <a:endParaRPr kumimoji="1" lang="ja-JP" altLang="en-US" sz="2000" dirty="0">
                        <a:latin typeface="+mn-lt"/>
                      </a:endParaRPr>
                    </a:p>
                  </a:txBody>
                  <a:tcPr anchor="ctr">
                    <a:lnB w="12700" cap="flat" cmpd="sng" algn="ctr">
                      <a:solidFill>
                        <a:schemeClr val="bg1"/>
                      </a:solidFill>
                      <a:prstDash val="solid"/>
                      <a:round/>
                      <a:headEnd type="none" w="med" len="med"/>
                      <a:tailEnd type="none" w="med" len="med"/>
                    </a:lnB>
                  </a:tcP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mn-lt"/>
                        </a:rPr>
                        <a:t>2018</a:t>
                      </a:r>
                      <a:r>
                        <a:rPr kumimoji="1" lang="ja-JP" altLang="en-US" sz="2000" dirty="0">
                          <a:latin typeface="+mn-lt"/>
                        </a:rPr>
                        <a:t>年</a:t>
                      </a:r>
                      <a:r>
                        <a:rPr lang="en-US" altLang="ja-JP" sz="2000" dirty="0">
                          <a:latin typeface="+mn-lt"/>
                        </a:rPr>
                        <a:t>10</a:t>
                      </a:r>
                      <a:r>
                        <a:rPr kumimoji="1" lang="ja-JP" altLang="en-US" sz="2000" dirty="0">
                          <a:latin typeface="+mn-lt"/>
                        </a:rPr>
                        <a:t>月～　妊娠希望女性・低抗体価妊婦の配偶者に範囲拡大</a:t>
                      </a:r>
                      <a:endParaRPr kumimoji="1" lang="ja-JP" altLang="en-US" sz="2000" dirty="0"/>
                    </a:p>
                  </a:txBody>
                  <a:tcPr anchor="ctr">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4106680"/>
                  </a:ext>
                </a:extLst>
              </a:tr>
              <a:tr h="459561">
                <a:tc vMerge="1">
                  <a:txBody>
                    <a:bodyPr/>
                    <a:lstStyle/>
                    <a:p>
                      <a:endParaRPr kumimoji="1" lang="ja-JP" altLang="en-US" dirty="0"/>
                    </a:p>
                  </a:txBody>
                  <a:tcPr/>
                </a:tc>
                <a:tc vMerge="1">
                  <a:txBody>
                    <a:bodyPr/>
                    <a:lstStyle/>
                    <a:p>
                      <a:endParaRPr kumimoji="1" lang="ja-JP" altLang="en-US" dirty="0"/>
                    </a:p>
                  </a:txBody>
                  <a:tcPr/>
                </a:tc>
                <a:tc gridSpan="2">
                  <a:txBody>
                    <a:bodyPr/>
                    <a:lstStyle/>
                    <a:p>
                      <a:endParaRPr kumimoji="1" lang="ja-JP" altLang="en-US" sz="2000" dirty="0">
                        <a:latin typeface="+mn-lt"/>
                      </a:endParaRPr>
                    </a:p>
                  </a:txBody>
                  <a:tcPr anchor="ctr">
                    <a:lnT w="12700" cap="flat" cmpd="sng" algn="ctr">
                      <a:solidFill>
                        <a:schemeClr val="bg1"/>
                      </a:solidFill>
                      <a:prstDash val="solid"/>
                      <a:round/>
                      <a:headEnd type="none" w="med" len="med"/>
                      <a:tailEnd type="none" w="med" len="med"/>
                    </a:lnT>
                  </a:tcPr>
                </a:tc>
                <a:tc hMerge="1">
                  <a:txBody>
                    <a:bodyPr/>
                    <a:lstStyle/>
                    <a:p>
                      <a:endParaRPr kumimoji="1" lang="ja-JP" altLang="en-US" dirty="0"/>
                    </a:p>
                  </a:txBody>
                  <a:tcPr/>
                </a:tc>
                <a:tc gridSpan="4">
                  <a:txBody>
                    <a:bodyPr/>
                    <a:lstStyle/>
                    <a:p>
                      <a:r>
                        <a:rPr kumimoji="1" lang="en-US" altLang="ja-JP" sz="2000" dirty="0">
                          <a:latin typeface="+mn-lt"/>
                        </a:rPr>
                        <a:t>2019</a:t>
                      </a:r>
                      <a:r>
                        <a:rPr kumimoji="1" lang="ja-JP" altLang="en-US" sz="2000" dirty="0">
                          <a:latin typeface="+mn-lt"/>
                        </a:rPr>
                        <a:t>年</a:t>
                      </a:r>
                      <a:r>
                        <a:rPr kumimoji="1" lang="en-US" altLang="ja-JP" sz="2000" dirty="0">
                          <a:latin typeface="+mn-lt"/>
                        </a:rPr>
                        <a:t>4</a:t>
                      </a:r>
                      <a:r>
                        <a:rPr kumimoji="1" lang="ja-JP" altLang="en-US" sz="2000" dirty="0">
                          <a:latin typeface="+mn-lt"/>
                        </a:rPr>
                        <a:t>月～　これらの同居家族に範囲拡大</a:t>
                      </a:r>
                      <a:endParaRPr kumimoji="1" lang="ja-JP" altLang="en-US" sz="2000" dirty="0"/>
                    </a:p>
                  </a:txBody>
                  <a:tcPr anchor="ctr">
                    <a:solidFill>
                      <a:schemeClr val="accent1">
                        <a:lumMod val="20000"/>
                        <a:lumOff val="80000"/>
                      </a:schemeClr>
                    </a:solidFill>
                  </a:tcPr>
                </a:tc>
                <a:tc hMerge="1">
                  <a:txBody>
                    <a:bodyPr/>
                    <a:lstStyle/>
                    <a:p>
                      <a:r>
                        <a:rPr kumimoji="1" lang="en-US" altLang="ja-JP" sz="1800" dirty="0">
                          <a:latin typeface="+mn-lt"/>
                        </a:rPr>
                        <a:t>2019</a:t>
                      </a:r>
                      <a:r>
                        <a:rPr kumimoji="1" lang="ja-JP" altLang="en-US" sz="1800" dirty="0">
                          <a:latin typeface="+mn-lt"/>
                        </a:rPr>
                        <a:t>年</a:t>
                      </a:r>
                      <a:r>
                        <a:rPr kumimoji="1" lang="en-US" altLang="ja-JP" sz="1800" dirty="0">
                          <a:latin typeface="+mn-lt"/>
                        </a:rPr>
                        <a:t>4</a:t>
                      </a:r>
                      <a:r>
                        <a:rPr kumimoji="1" lang="ja-JP" altLang="en-US" sz="1800" dirty="0">
                          <a:latin typeface="+mn-lt"/>
                        </a:rPr>
                        <a:t>月～　これらの同居家族に範囲拡大</a:t>
                      </a:r>
                      <a:endParaRPr kumimoji="1" lang="ja-JP" altLang="en-US" dirty="0">
                        <a:latin typeface="+mn-lt"/>
                      </a:endParaRPr>
                    </a:p>
                  </a:txBody>
                  <a:tcPr>
                    <a:solidFill>
                      <a:schemeClr val="accent1">
                        <a:lumMod val="40000"/>
                        <a:lumOff val="6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16618829"/>
                  </a:ext>
                </a:extLst>
              </a:tr>
              <a:tr h="1438624">
                <a:tc vMerge="1">
                  <a:txBody>
                    <a:bodyPr/>
                    <a:lstStyle/>
                    <a:p>
                      <a:endParaRPr kumimoji="1" lang="ja-JP" altLang="en-US" dirty="0"/>
                    </a:p>
                  </a:txBody>
                  <a:tcPr/>
                </a:tc>
                <a:tc>
                  <a:txBody>
                    <a:bodyPr/>
                    <a:lstStyle/>
                    <a:p>
                      <a:r>
                        <a:rPr kumimoji="1" lang="en-US" altLang="ja-JP" sz="2000" dirty="0">
                          <a:latin typeface="+mn-lt"/>
                        </a:rPr>
                        <a:t>MR</a:t>
                      </a:r>
                      <a:r>
                        <a:rPr kumimoji="1" lang="ja-JP" altLang="en-US" sz="2000" dirty="0">
                          <a:latin typeface="+mn-lt"/>
                        </a:rPr>
                        <a:t>ワクチン接種</a:t>
                      </a:r>
                    </a:p>
                  </a:txBody>
                  <a:tcPr vert="eaVert" anchor="ctr"/>
                </a:tc>
                <a:tc>
                  <a:txBody>
                    <a:bodyPr/>
                    <a:lstStyle/>
                    <a:p>
                      <a:endParaRPr kumimoji="1" lang="ja-JP" altLang="en-US" sz="2000" dirty="0">
                        <a:latin typeface="+mn-lt"/>
                      </a:endParaRPr>
                    </a:p>
                  </a:txBody>
                  <a:tcPr anchor="ctr"/>
                </a:tc>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dirty="0">
                          <a:latin typeface="+mn-lt"/>
                        </a:rPr>
                        <a:t>2018</a:t>
                      </a:r>
                      <a:r>
                        <a:rPr kumimoji="1" lang="ja-JP" altLang="en-US" sz="2000" dirty="0">
                          <a:latin typeface="+mn-lt"/>
                        </a:rPr>
                        <a:t>年</a:t>
                      </a:r>
                      <a:r>
                        <a:rPr lang="en-US" altLang="ja-JP" sz="2000" dirty="0">
                          <a:latin typeface="+mn-lt"/>
                        </a:rPr>
                        <a:t>11</a:t>
                      </a:r>
                      <a:r>
                        <a:rPr kumimoji="1" lang="ja-JP" altLang="en-US" sz="2000" dirty="0">
                          <a:latin typeface="+mn-lt"/>
                        </a:rPr>
                        <a:t>月～低抗体価*全ての人に全額助成</a:t>
                      </a:r>
                      <a:endParaRPr kumimoji="1" lang="en-US" altLang="ja-JP" sz="2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n-lt"/>
                        </a:rPr>
                        <a:t>（*　</a:t>
                      </a:r>
                      <a:r>
                        <a:rPr kumimoji="1" lang="en-US" altLang="ja-JP" sz="2000" dirty="0">
                          <a:latin typeface="+mn-lt"/>
                        </a:rPr>
                        <a:t>HI</a:t>
                      </a:r>
                      <a:r>
                        <a:rPr kumimoji="1" lang="ja-JP" altLang="en-US" sz="2000" dirty="0">
                          <a:latin typeface="+mn-lt"/>
                        </a:rPr>
                        <a:t>法：</a:t>
                      </a:r>
                      <a:r>
                        <a:rPr kumimoji="1" lang="en-US" altLang="ja-JP" sz="2000" b="1" dirty="0">
                          <a:latin typeface="+mn-lt"/>
                        </a:rPr>
                        <a:t>16</a:t>
                      </a:r>
                      <a:r>
                        <a:rPr kumimoji="1" lang="ja-JP" altLang="en-US" sz="2000" dirty="0">
                          <a:latin typeface="+mn-lt"/>
                        </a:rPr>
                        <a:t>倍以下　</a:t>
                      </a:r>
                      <a:r>
                        <a:rPr kumimoji="1" lang="en-US" altLang="ja-JP" sz="2000" dirty="0">
                          <a:latin typeface="+mn-lt"/>
                        </a:rPr>
                        <a:t>EIA</a:t>
                      </a:r>
                      <a:r>
                        <a:rPr kumimoji="1" lang="ja-JP" altLang="en-US" sz="2000" dirty="0">
                          <a:latin typeface="+mn-lt"/>
                        </a:rPr>
                        <a:t>法：</a:t>
                      </a:r>
                      <a:r>
                        <a:rPr kumimoji="1" lang="en-US" altLang="ja-JP" sz="2000" dirty="0">
                          <a:latin typeface="+mn-lt"/>
                        </a:rPr>
                        <a:t>EIA</a:t>
                      </a:r>
                      <a:r>
                        <a:rPr kumimoji="1" lang="ja-JP" altLang="en-US" sz="2000" dirty="0">
                          <a:latin typeface="+mn-lt"/>
                        </a:rPr>
                        <a:t>価　</a:t>
                      </a:r>
                      <a:r>
                        <a:rPr kumimoji="1" lang="en-US" altLang="ja-JP" sz="2000" b="1" dirty="0">
                          <a:latin typeface="+mn-lt"/>
                        </a:rPr>
                        <a:t>8.0</a:t>
                      </a:r>
                      <a:r>
                        <a:rPr kumimoji="1" lang="ja-JP" altLang="en-US" sz="2000" dirty="0">
                          <a:latin typeface="+mn-lt"/>
                        </a:rPr>
                        <a:t>未満）</a:t>
                      </a:r>
                    </a:p>
                  </a:txBody>
                  <a:tcPr anchor="ctr">
                    <a:solidFill>
                      <a:srgbClr val="FFD9F2"/>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711814473"/>
                  </a:ext>
                </a:extLst>
              </a:tr>
            </a:tbl>
          </a:graphicData>
        </a:graphic>
      </p:graphicFrame>
      <p:pic>
        <p:nvPicPr>
          <p:cNvPr id="6" name="オーディオ 5">
            <a:hlinkClick r:id="" action="ppaction://media"/>
            <a:extLst>
              <a:ext uri="{FF2B5EF4-FFF2-40B4-BE49-F238E27FC236}">
                <a16:creationId xmlns:a16="http://schemas.microsoft.com/office/drawing/2014/main" id="{C1A456CA-61EA-4C94-B13B-05DF3BF816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08785386"/>
      </p:ext>
    </p:extLst>
  </p:cSld>
  <p:clrMapOvr>
    <a:masterClrMapping/>
  </p:clrMapOvr>
  <mc:AlternateContent xmlns:mc="http://schemas.openxmlformats.org/markup-compatibility/2006" xmlns:p14="http://schemas.microsoft.com/office/powerpoint/2010/main">
    <mc:Choice Requires="p14">
      <p:transition spd="slow" p14:dur="2000" advTm="15125"/>
    </mc:Choice>
    <mc:Fallback xmlns="">
      <p:transition spd="slow" advTm="15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081392" y="321384"/>
            <a:ext cx="6029215" cy="523220"/>
          </a:xfrm>
          <a:prstGeom prst="rect">
            <a:avLst/>
          </a:prstGeom>
          <a:noFill/>
        </p:spPr>
        <p:txBody>
          <a:bodyPr wrap="none" rtlCol="0">
            <a:spAutoFit/>
          </a:bodyPr>
          <a:lstStyle/>
          <a:p>
            <a:r>
              <a:rPr lang="ja-JP" altLang="en-US" sz="2800" dirty="0"/>
              <a:t>千葉市の風疹対策 連携共同研究事業</a:t>
            </a:r>
          </a:p>
        </p:txBody>
      </p:sp>
      <p:pic>
        <p:nvPicPr>
          <p:cNvPr id="205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15259" y="1529713"/>
            <a:ext cx="2202288" cy="133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980719" y="1301825"/>
            <a:ext cx="1976908" cy="166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角丸四角形 5"/>
          <p:cNvSpPr/>
          <p:nvPr/>
        </p:nvSpPr>
        <p:spPr>
          <a:xfrm>
            <a:off x="3442121" y="2128227"/>
            <a:ext cx="1262129" cy="1560488"/>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抗体検査</a:t>
            </a:r>
            <a:endParaRPr lang="en-US" altLang="ja-JP" dirty="0">
              <a:solidFill>
                <a:schemeClr val="tx1"/>
              </a:solidFill>
            </a:endParaRPr>
          </a:p>
          <a:p>
            <a:pPr algn="ctr"/>
            <a:r>
              <a:rPr lang="ja-JP" altLang="en-US" dirty="0">
                <a:solidFill>
                  <a:schemeClr val="tx1"/>
                </a:solidFill>
              </a:rPr>
              <a:t>申込書</a:t>
            </a:r>
          </a:p>
        </p:txBody>
      </p:sp>
      <p:sp>
        <p:nvSpPr>
          <p:cNvPr id="9" name="角丸四角形 8"/>
          <p:cNvSpPr/>
          <p:nvPr/>
        </p:nvSpPr>
        <p:spPr>
          <a:xfrm>
            <a:off x="3682645" y="3277803"/>
            <a:ext cx="1339360" cy="1560488"/>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pic>
        <p:nvPicPr>
          <p:cNvPr id="10" name="図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8554" y="1388772"/>
            <a:ext cx="1384480" cy="1489631"/>
          </a:xfrm>
          <a:prstGeom prst="rect">
            <a:avLst/>
          </a:prstGeom>
        </p:spPr>
      </p:pic>
      <p:sp>
        <p:nvSpPr>
          <p:cNvPr id="11" name="テキスト ボックス 10"/>
          <p:cNvSpPr txBox="1"/>
          <p:nvPr/>
        </p:nvSpPr>
        <p:spPr>
          <a:xfrm>
            <a:off x="1865964" y="2908471"/>
            <a:ext cx="1569660" cy="369332"/>
          </a:xfrm>
          <a:prstGeom prst="rect">
            <a:avLst/>
          </a:prstGeom>
          <a:noFill/>
        </p:spPr>
        <p:txBody>
          <a:bodyPr wrap="none" rtlCol="0">
            <a:spAutoFit/>
          </a:bodyPr>
          <a:lstStyle/>
          <a:p>
            <a:r>
              <a:rPr lang="ja-JP" altLang="en-US" b="1" dirty="0"/>
              <a:t>千葉市医師会</a:t>
            </a:r>
          </a:p>
        </p:txBody>
      </p:sp>
      <p:sp>
        <p:nvSpPr>
          <p:cNvPr id="13" name="テキスト ボックス 12"/>
          <p:cNvSpPr txBox="1"/>
          <p:nvPr/>
        </p:nvSpPr>
        <p:spPr>
          <a:xfrm>
            <a:off x="5494293" y="2869115"/>
            <a:ext cx="1569660" cy="369332"/>
          </a:xfrm>
          <a:prstGeom prst="rect">
            <a:avLst/>
          </a:prstGeom>
          <a:noFill/>
        </p:spPr>
        <p:txBody>
          <a:bodyPr wrap="none" rtlCol="0">
            <a:spAutoFit/>
          </a:bodyPr>
          <a:lstStyle/>
          <a:p>
            <a:r>
              <a:rPr lang="ja-JP" altLang="en-US" b="1" dirty="0"/>
              <a:t>千葉市保健所</a:t>
            </a:r>
          </a:p>
        </p:txBody>
      </p:sp>
      <p:sp>
        <p:nvSpPr>
          <p:cNvPr id="14" name="テキスト ボックス 13"/>
          <p:cNvSpPr txBox="1"/>
          <p:nvPr/>
        </p:nvSpPr>
        <p:spPr>
          <a:xfrm>
            <a:off x="8415175" y="2882710"/>
            <a:ext cx="1107996" cy="369332"/>
          </a:xfrm>
          <a:prstGeom prst="rect">
            <a:avLst/>
          </a:prstGeom>
          <a:noFill/>
        </p:spPr>
        <p:txBody>
          <a:bodyPr wrap="none" rtlCol="0">
            <a:spAutoFit/>
          </a:bodyPr>
          <a:lstStyle/>
          <a:p>
            <a:r>
              <a:rPr lang="ja-JP" altLang="en-US" b="1" dirty="0"/>
              <a:t>千葉大学</a:t>
            </a:r>
          </a:p>
        </p:txBody>
      </p:sp>
      <p:sp>
        <p:nvSpPr>
          <p:cNvPr id="12" name="右矢印 11"/>
          <p:cNvSpPr/>
          <p:nvPr/>
        </p:nvSpPr>
        <p:spPr>
          <a:xfrm>
            <a:off x="3031111" y="3639355"/>
            <a:ext cx="632027"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テキスト ボックス 14"/>
          <p:cNvSpPr txBox="1"/>
          <p:nvPr/>
        </p:nvSpPr>
        <p:spPr>
          <a:xfrm>
            <a:off x="5969332" y="3509373"/>
            <a:ext cx="877163" cy="646331"/>
          </a:xfrm>
          <a:prstGeom prst="rect">
            <a:avLst/>
          </a:prstGeom>
          <a:noFill/>
        </p:spPr>
        <p:txBody>
          <a:bodyPr wrap="none" rtlCol="0">
            <a:spAutoFit/>
          </a:bodyPr>
          <a:lstStyle/>
          <a:p>
            <a:pPr algn="ctr"/>
            <a:r>
              <a:rPr lang="ja-JP" altLang="en-US" dirty="0"/>
              <a:t>集計</a:t>
            </a:r>
            <a:endParaRPr lang="en-US" altLang="ja-JP" dirty="0"/>
          </a:p>
          <a:p>
            <a:pPr algn="ctr"/>
            <a:r>
              <a:rPr lang="ja-JP" altLang="en-US" dirty="0"/>
              <a:t>匿名化</a:t>
            </a:r>
          </a:p>
        </p:txBody>
      </p:sp>
      <p:sp>
        <p:nvSpPr>
          <p:cNvPr id="17" name="右矢印 16"/>
          <p:cNvSpPr/>
          <p:nvPr/>
        </p:nvSpPr>
        <p:spPr>
          <a:xfrm>
            <a:off x="5115260" y="3639355"/>
            <a:ext cx="632027"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右矢印 17"/>
          <p:cNvSpPr/>
          <p:nvPr/>
        </p:nvSpPr>
        <p:spPr>
          <a:xfrm>
            <a:off x="7349146" y="3639355"/>
            <a:ext cx="632027" cy="3863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18"/>
          <p:cNvSpPr txBox="1"/>
          <p:nvPr/>
        </p:nvSpPr>
        <p:spPr>
          <a:xfrm>
            <a:off x="8336629" y="3509372"/>
            <a:ext cx="1265090" cy="646331"/>
          </a:xfrm>
          <a:prstGeom prst="rect">
            <a:avLst/>
          </a:prstGeom>
          <a:noFill/>
        </p:spPr>
        <p:txBody>
          <a:bodyPr wrap="none" rtlCol="0">
            <a:spAutoFit/>
          </a:bodyPr>
          <a:lstStyle/>
          <a:p>
            <a:pPr algn="ctr"/>
            <a:r>
              <a:rPr lang="ja-JP" altLang="en-US" dirty="0"/>
              <a:t>データ解析</a:t>
            </a:r>
            <a:endParaRPr lang="en-US" altLang="ja-JP" dirty="0"/>
          </a:p>
          <a:p>
            <a:pPr algn="ctr"/>
            <a:r>
              <a:rPr lang="ja-JP" altLang="en-US" dirty="0"/>
              <a:t>傾向分析</a:t>
            </a:r>
          </a:p>
        </p:txBody>
      </p:sp>
      <p:sp>
        <p:nvSpPr>
          <p:cNvPr id="20" name="テキスト ボックス 19"/>
          <p:cNvSpPr txBox="1"/>
          <p:nvPr/>
        </p:nvSpPr>
        <p:spPr>
          <a:xfrm>
            <a:off x="2015354" y="3370871"/>
            <a:ext cx="877163" cy="923330"/>
          </a:xfrm>
          <a:prstGeom prst="rect">
            <a:avLst/>
          </a:prstGeom>
          <a:noFill/>
        </p:spPr>
        <p:txBody>
          <a:bodyPr wrap="none" rtlCol="0">
            <a:spAutoFit/>
          </a:bodyPr>
          <a:lstStyle/>
          <a:p>
            <a:pPr algn="ctr"/>
            <a:r>
              <a:rPr lang="ja-JP" altLang="en-US" dirty="0"/>
              <a:t>国</a:t>
            </a:r>
            <a:endParaRPr lang="en-US" altLang="ja-JP" dirty="0"/>
          </a:p>
          <a:p>
            <a:pPr algn="ctr"/>
            <a:r>
              <a:rPr lang="ja-JP" altLang="en-US" dirty="0"/>
              <a:t>千葉市</a:t>
            </a:r>
            <a:endParaRPr lang="en-US" altLang="ja-JP" dirty="0"/>
          </a:p>
          <a:p>
            <a:pPr algn="ctr"/>
            <a:r>
              <a:rPr lang="ja-JP" altLang="en-US" dirty="0"/>
              <a:t>事業</a:t>
            </a:r>
          </a:p>
        </p:txBody>
      </p:sp>
      <p:sp>
        <p:nvSpPr>
          <p:cNvPr id="16" name="環状矢印 15"/>
          <p:cNvSpPr/>
          <p:nvPr/>
        </p:nvSpPr>
        <p:spPr>
          <a:xfrm rot="10800000">
            <a:off x="2015353" y="3100253"/>
            <a:ext cx="7140300" cy="2408995"/>
          </a:xfrm>
          <a:prstGeom prst="circularArrow">
            <a:avLst>
              <a:gd name="adj1" fmla="val 4904"/>
              <a:gd name="adj2" fmla="val 335742"/>
              <a:gd name="adj3" fmla="val 21057299"/>
              <a:gd name="adj4" fmla="val 10789935"/>
              <a:gd name="adj5" fmla="val 129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2" name="環状矢印 21"/>
          <p:cNvSpPr/>
          <p:nvPr/>
        </p:nvSpPr>
        <p:spPr>
          <a:xfrm rot="10331528">
            <a:off x="6122016" y="3279974"/>
            <a:ext cx="2678891" cy="1782855"/>
          </a:xfrm>
          <a:prstGeom prst="circularArrow">
            <a:avLst>
              <a:gd name="adj1" fmla="val 4904"/>
              <a:gd name="adj2" fmla="val 857124"/>
              <a:gd name="adj3" fmla="val 21057299"/>
              <a:gd name="adj4" fmla="val 11661846"/>
              <a:gd name="adj5" fmla="val 112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23" name="テキスト ボックス 22"/>
          <p:cNvSpPr txBox="1"/>
          <p:nvPr/>
        </p:nvSpPr>
        <p:spPr>
          <a:xfrm>
            <a:off x="5038751" y="4720314"/>
            <a:ext cx="1532792" cy="369332"/>
          </a:xfrm>
          <a:prstGeom prst="rect">
            <a:avLst/>
          </a:prstGeom>
          <a:noFill/>
        </p:spPr>
        <p:txBody>
          <a:bodyPr wrap="none" rtlCol="0">
            <a:spAutoFit/>
          </a:bodyPr>
          <a:lstStyle/>
          <a:p>
            <a:pPr algn="ctr"/>
            <a:r>
              <a:rPr lang="ja-JP" altLang="en-US" dirty="0"/>
              <a:t>フィードバック</a:t>
            </a:r>
          </a:p>
        </p:txBody>
      </p:sp>
      <p:sp>
        <p:nvSpPr>
          <p:cNvPr id="24" name="テキスト ボックス 23"/>
          <p:cNvSpPr txBox="1"/>
          <p:nvPr/>
        </p:nvSpPr>
        <p:spPr>
          <a:xfrm>
            <a:off x="6695064" y="4326784"/>
            <a:ext cx="1532792" cy="369332"/>
          </a:xfrm>
          <a:prstGeom prst="rect">
            <a:avLst/>
          </a:prstGeom>
          <a:noFill/>
        </p:spPr>
        <p:txBody>
          <a:bodyPr wrap="none" rtlCol="0">
            <a:spAutoFit/>
          </a:bodyPr>
          <a:lstStyle/>
          <a:p>
            <a:pPr algn="ctr"/>
            <a:r>
              <a:rPr lang="ja-JP" altLang="en-US" dirty="0"/>
              <a:t>フィードバック</a:t>
            </a:r>
          </a:p>
        </p:txBody>
      </p:sp>
      <p:pic>
        <p:nvPicPr>
          <p:cNvPr id="2051"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968168" y="5041607"/>
            <a:ext cx="1848530" cy="99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20"/>
          <p:cNvSpPr txBox="1"/>
          <p:nvPr/>
        </p:nvSpPr>
        <p:spPr>
          <a:xfrm>
            <a:off x="8812786" y="4607398"/>
            <a:ext cx="1677062" cy="369332"/>
          </a:xfrm>
          <a:prstGeom prst="rect">
            <a:avLst/>
          </a:prstGeom>
          <a:noFill/>
        </p:spPr>
        <p:txBody>
          <a:bodyPr wrap="none" rtlCol="0">
            <a:spAutoFit/>
          </a:bodyPr>
          <a:lstStyle/>
          <a:p>
            <a:r>
              <a:rPr lang="ja-JP" altLang="en-US" dirty="0"/>
              <a:t>ディスカッション</a:t>
            </a:r>
          </a:p>
        </p:txBody>
      </p:sp>
      <p:sp>
        <p:nvSpPr>
          <p:cNvPr id="25" name="右矢印 24"/>
          <p:cNvSpPr/>
          <p:nvPr/>
        </p:nvSpPr>
        <p:spPr>
          <a:xfrm rot="10800000">
            <a:off x="7317548" y="5530069"/>
            <a:ext cx="459913" cy="37381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テキスト ボックス 25"/>
          <p:cNvSpPr txBox="1"/>
          <p:nvPr/>
        </p:nvSpPr>
        <p:spPr>
          <a:xfrm>
            <a:off x="2440114" y="5501557"/>
            <a:ext cx="4594528" cy="400110"/>
          </a:xfrm>
          <a:prstGeom prst="rect">
            <a:avLst/>
          </a:prstGeom>
          <a:noFill/>
        </p:spPr>
        <p:txBody>
          <a:bodyPr wrap="none" rtlCol="0">
            <a:spAutoFit/>
          </a:bodyPr>
          <a:lstStyle/>
          <a:p>
            <a:r>
              <a:rPr lang="ja-JP" altLang="en-US" sz="2000" dirty="0"/>
              <a:t>効果的な風疹対策とワクチン接種の整備</a:t>
            </a:r>
          </a:p>
        </p:txBody>
      </p:sp>
      <p:sp>
        <p:nvSpPr>
          <p:cNvPr id="4" name="円/楕円 3"/>
          <p:cNvSpPr/>
          <p:nvPr/>
        </p:nvSpPr>
        <p:spPr>
          <a:xfrm>
            <a:off x="8317123" y="3277803"/>
            <a:ext cx="1334195" cy="10557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p:cNvSpPr txBox="1"/>
          <p:nvPr/>
        </p:nvSpPr>
        <p:spPr>
          <a:xfrm>
            <a:off x="6571543" y="6184277"/>
            <a:ext cx="4405373" cy="307777"/>
          </a:xfrm>
          <a:prstGeom prst="rect">
            <a:avLst/>
          </a:prstGeom>
          <a:noFill/>
        </p:spPr>
        <p:txBody>
          <a:bodyPr wrap="none" rtlCol="0">
            <a:spAutoFit/>
          </a:bodyPr>
          <a:lstStyle/>
          <a:p>
            <a:r>
              <a:rPr lang="ja-JP" altLang="en-US" sz="1400" dirty="0"/>
              <a:t>千葉大学真菌医学研究センター倫理審査委員会承認済</a:t>
            </a:r>
          </a:p>
        </p:txBody>
      </p:sp>
      <p:sp>
        <p:nvSpPr>
          <p:cNvPr id="7" name="テキスト ボックス 6">
            <a:extLst>
              <a:ext uri="{FF2B5EF4-FFF2-40B4-BE49-F238E27FC236}">
                <a16:creationId xmlns:a16="http://schemas.microsoft.com/office/drawing/2014/main" id="{B3ABE715-62CC-48BB-9EBB-EC1032D92D9E}"/>
              </a:ext>
            </a:extLst>
          </p:cNvPr>
          <p:cNvSpPr txBox="1"/>
          <p:nvPr/>
        </p:nvSpPr>
        <p:spPr>
          <a:xfrm>
            <a:off x="3646453" y="3742350"/>
            <a:ext cx="1459054" cy="646331"/>
          </a:xfrm>
          <a:prstGeom prst="rect">
            <a:avLst/>
          </a:prstGeom>
          <a:noFill/>
        </p:spPr>
        <p:txBody>
          <a:bodyPr wrap="none" rtlCol="0">
            <a:spAutoFit/>
          </a:bodyPr>
          <a:lstStyle/>
          <a:p>
            <a:pPr algn="ctr"/>
            <a:r>
              <a:rPr lang="ja-JP" altLang="en-US" dirty="0">
                <a:solidFill>
                  <a:schemeClr val="tx1"/>
                </a:solidFill>
              </a:rPr>
              <a:t>ワクチン接種</a:t>
            </a:r>
            <a:endParaRPr lang="en-US" altLang="ja-JP" dirty="0">
              <a:solidFill>
                <a:schemeClr val="tx1"/>
              </a:solidFill>
            </a:endParaRPr>
          </a:p>
          <a:p>
            <a:pPr algn="ctr"/>
            <a:r>
              <a:rPr lang="ja-JP" altLang="en-US" dirty="0">
                <a:solidFill>
                  <a:schemeClr val="tx1"/>
                </a:solidFill>
              </a:rPr>
              <a:t>予診票</a:t>
            </a:r>
          </a:p>
        </p:txBody>
      </p:sp>
      <p:pic>
        <p:nvPicPr>
          <p:cNvPr id="28" name="オーディオ 27">
            <a:hlinkClick r:id="" action="ppaction://media"/>
            <a:extLst>
              <a:ext uri="{FF2B5EF4-FFF2-40B4-BE49-F238E27FC236}">
                <a16:creationId xmlns:a16="http://schemas.microsoft.com/office/drawing/2014/main" id="{40415DD0-26F0-443A-BCB2-80B975C806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13160171"/>
      </p:ext>
    </p:extLst>
  </p:cSld>
  <p:clrMapOvr>
    <a:masterClrMapping/>
  </p:clrMapOvr>
  <mc:AlternateContent xmlns:mc="http://schemas.openxmlformats.org/markup-compatibility/2006" xmlns:p14="http://schemas.microsoft.com/office/powerpoint/2010/main">
    <mc:Choice Requires="p14">
      <p:transition spd="slow" p14:dur="2000" advTm="29590"/>
    </mc:Choice>
    <mc:Fallback xmlns="">
      <p:transition spd="slow" advTm="29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8811" y="967148"/>
            <a:ext cx="11774377" cy="4278094"/>
          </a:xfrm>
          <a:prstGeom prst="rect">
            <a:avLst/>
          </a:prstGeom>
          <a:noFill/>
        </p:spPr>
        <p:txBody>
          <a:bodyPr wrap="none" rtlCol="0">
            <a:spAutoFit/>
          </a:bodyPr>
          <a:lstStyle/>
          <a:p>
            <a:r>
              <a:rPr lang="ja-JP" altLang="en-US" sz="2800" dirty="0"/>
              <a:t>研究概要：</a:t>
            </a:r>
            <a:endParaRPr lang="en-US" altLang="ja-JP" sz="2800" dirty="0"/>
          </a:p>
          <a:p>
            <a:endParaRPr lang="en-US" altLang="ja-JP" sz="2800" dirty="0"/>
          </a:p>
          <a:p>
            <a:r>
              <a:rPr lang="ja-JP" altLang="en-US" sz="2400" dirty="0"/>
              <a:t>千葉市風疹対策共同研究で集計した国事業、千葉市事業の全ての風疹抗体検査申込書・</a:t>
            </a:r>
            <a:endParaRPr lang="en-US" altLang="ja-JP" sz="2400" dirty="0"/>
          </a:p>
          <a:p>
            <a:r>
              <a:rPr lang="en-US" altLang="ja-JP" sz="2400" dirty="0"/>
              <a:t>MR</a:t>
            </a:r>
            <a:r>
              <a:rPr lang="ja-JP" altLang="en-US" sz="2400" dirty="0"/>
              <a:t>ワクチン予診票の記載事項をもとに、市内の傾向を分析した。</a:t>
            </a:r>
            <a:endParaRPr lang="en-US" altLang="ja-JP" sz="2400" dirty="0"/>
          </a:p>
          <a:p>
            <a:endParaRPr lang="en-US" altLang="ja-JP" sz="2400" dirty="0">
              <a:solidFill>
                <a:schemeClr val="accent6"/>
              </a:solidFill>
            </a:endParaRPr>
          </a:p>
          <a:p>
            <a:r>
              <a:rPr lang="ja-JP" altLang="en-US" sz="2400" dirty="0"/>
              <a:t>解析期間：</a:t>
            </a:r>
            <a:endParaRPr lang="en-US" altLang="ja-JP" sz="2400" dirty="0"/>
          </a:p>
          <a:p>
            <a:r>
              <a:rPr lang="ja-JP" altLang="en-US" sz="2400" dirty="0">
                <a:solidFill>
                  <a:schemeClr val="accent6"/>
                </a:solidFill>
              </a:rPr>
              <a:t>■</a:t>
            </a:r>
            <a:r>
              <a:rPr lang="ja-JP" altLang="en-US" sz="2400" dirty="0"/>
              <a:t>国事業</a:t>
            </a:r>
            <a:r>
              <a:rPr lang="en-US" altLang="ja-JP" sz="2400" dirty="0"/>
              <a:t>			2019</a:t>
            </a:r>
            <a:r>
              <a:rPr lang="ja-JP" altLang="en-US" sz="2400" dirty="0"/>
              <a:t>年  </a:t>
            </a:r>
            <a:r>
              <a:rPr lang="en-US" altLang="ja-JP" sz="2400" dirty="0"/>
              <a:t>4</a:t>
            </a:r>
            <a:r>
              <a:rPr lang="ja-JP" altLang="en-US" sz="2400" dirty="0"/>
              <a:t>月～</a:t>
            </a:r>
            <a:r>
              <a:rPr lang="en-US" altLang="ja-JP" sz="2400" dirty="0"/>
              <a:t>2020</a:t>
            </a:r>
            <a:r>
              <a:rPr lang="ja-JP" altLang="en-US" sz="2400" dirty="0"/>
              <a:t>年</a:t>
            </a:r>
            <a:r>
              <a:rPr lang="en-US" altLang="ja-JP" sz="2400" dirty="0"/>
              <a:t>8</a:t>
            </a:r>
            <a:r>
              <a:rPr lang="ja-JP" altLang="en-US" sz="2400" dirty="0"/>
              <a:t>月（</a:t>
            </a:r>
            <a:r>
              <a:rPr lang="en-US" altLang="ja-JP" sz="2400" dirty="0"/>
              <a:t>15</a:t>
            </a:r>
            <a:r>
              <a:rPr lang="ja-JP" altLang="en-US" sz="2400" dirty="0"/>
              <a:t>か月間）</a:t>
            </a:r>
            <a:endParaRPr lang="en-US" altLang="ja-JP" sz="2400" dirty="0"/>
          </a:p>
          <a:p>
            <a:r>
              <a:rPr lang="ja-JP" altLang="en-US" sz="2400" dirty="0">
                <a:solidFill>
                  <a:schemeClr val="accent1"/>
                </a:solidFill>
              </a:rPr>
              <a:t>■</a:t>
            </a:r>
            <a:r>
              <a:rPr lang="ja-JP" altLang="en-US" sz="2400" dirty="0"/>
              <a:t>千葉市事業</a:t>
            </a:r>
            <a:r>
              <a:rPr lang="en-US" altLang="ja-JP" sz="2400" dirty="0"/>
              <a:t>	2018</a:t>
            </a:r>
            <a:r>
              <a:rPr lang="ja-JP" altLang="en-US" sz="2400" dirty="0"/>
              <a:t>年</a:t>
            </a:r>
            <a:r>
              <a:rPr lang="en-US" altLang="ja-JP" sz="2400" dirty="0"/>
              <a:t>10</a:t>
            </a:r>
            <a:r>
              <a:rPr lang="ja-JP" altLang="en-US" sz="2400" dirty="0"/>
              <a:t>月～</a:t>
            </a:r>
            <a:r>
              <a:rPr lang="en-US" altLang="ja-JP" sz="2400" dirty="0"/>
              <a:t>2020</a:t>
            </a:r>
            <a:r>
              <a:rPr lang="ja-JP" altLang="en-US" sz="2400" dirty="0"/>
              <a:t>年</a:t>
            </a:r>
            <a:r>
              <a:rPr lang="en-US" altLang="ja-JP" sz="2400" dirty="0"/>
              <a:t>8</a:t>
            </a:r>
            <a:r>
              <a:rPr lang="ja-JP" altLang="en-US" sz="2400" dirty="0"/>
              <a:t>月（</a:t>
            </a:r>
            <a:r>
              <a:rPr lang="en-US" altLang="ja-JP" sz="2400" dirty="0"/>
              <a:t>23</a:t>
            </a:r>
            <a:r>
              <a:rPr lang="ja-JP" altLang="en-US" sz="2400" dirty="0"/>
              <a:t>か月間）</a:t>
            </a:r>
            <a:endParaRPr lang="en-US" altLang="ja-JP" sz="2400" dirty="0"/>
          </a:p>
          <a:p>
            <a:endParaRPr lang="en-US" altLang="ja-JP" sz="2400" dirty="0"/>
          </a:p>
          <a:p>
            <a:endParaRPr lang="en-US" altLang="ja-JP" sz="2400" dirty="0"/>
          </a:p>
          <a:p>
            <a:endParaRPr lang="ja-JP" altLang="en-US" sz="2400" dirty="0"/>
          </a:p>
        </p:txBody>
      </p:sp>
      <p:pic>
        <p:nvPicPr>
          <p:cNvPr id="4" name="オーディオ 3">
            <a:hlinkClick r:id="" action="ppaction://media"/>
            <a:extLst>
              <a:ext uri="{FF2B5EF4-FFF2-40B4-BE49-F238E27FC236}">
                <a16:creationId xmlns:a16="http://schemas.microsoft.com/office/drawing/2014/main" id="{4169150E-209B-45E1-93D1-6F80034708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18064553"/>
      </p:ext>
    </p:extLst>
  </p:cSld>
  <p:clrMapOvr>
    <a:masterClrMapping/>
  </p:clrMapOvr>
  <mc:AlternateContent xmlns:mc="http://schemas.openxmlformats.org/markup-compatibility/2006" xmlns:p14="http://schemas.microsoft.com/office/powerpoint/2010/main">
    <mc:Choice Requires="p14">
      <p:transition spd="slow" p14:dur="2000" advTm="16461"/>
    </mc:Choice>
    <mc:Fallback xmlns="">
      <p:transition spd="slow" advTm="16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078569" y="2665927"/>
            <a:ext cx="2031325" cy="646331"/>
          </a:xfrm>
          <a:prstGeom prst="rect">
            <a:avLst/>
          </a:prstGeom>
          <a:noFill/>
        </p:spPr>
        <p:txBody>
          <a:bodyPr wrap="none" rtlCol="0">
            <a:spAutoFit/>
          </a:bodyPr>
          <a:lstStyle/>
          <a:p>
            <a:r>
              <a:rPr lang="ja-JP" altLang="en-US" sz="3600" dirty="0">
                <a:solidFill>
                  <a:schemeClr val="accent1"/>
                </a:solidFill>
              </a:rPr>
              <a:t>■</a:t>
            </a:r>
            <a:r>
              <a:rPr lang="ja-JP" altLang="en-US" sz="3600" dirty="0"/>
              <a:t>結果</a:t>
            </a:r>
            <a:r>
              <a:rPr lang="ja-JP" altLang="en-US" sz="3600" dirty="0">
                <a:solidFill>
                  <a:schemeClr val="accent6"/>
                </a:solidFill>
              </a:rPr>
              <a:t>■</a:t>
            </a:r>
          </a:p>
        </p:txBody>
      </p:sp>
      <p:pic>
        <p:nvPicPr>
          <p:cNvPr id="8" name="オーディオ 7">
            <a:hlinkClick r:id="" action="ppaction://media"/>
            <a:extLst>
              <a:ext uri="{FF2B5EF4-FFF2-40B4-BE49-F238E27FC236}">
                <a16:creationId xmlns:a16="http://schemas.microsoft.com/office/drawing/2014/main" id="{D8746E16-7E67-41C4-A6C2-9A3274527B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07164372"/>
      </p:ext>
    </p:extLst>
  </p:cSld>
  <p:clrMapOvr>
    <a:masterClrMapping/>
  </p:clrMapOvr>
  <mc:AlternateContent xmlns:mc="http://schemas.openxmlformats.org/markup-compatibility/2006" xmlns:p14="http://schemas.microsoft.com/office/powerpoint/2010/main">
    <mc:Choice Requires="p14">
      <p:transition spd="slow" p14:dur="2000" advTm="2447"/>
    </mc:Choice>
    <mc:Fallback xmlns="">
      <p:transition spd="slow" advTm="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グラフ 17">
            <a:extLst>
              <a:ext uri="{FF2B5EF4-FFF2-40B4-BE49-F238E27FC236}">
                <a16:creationId xmlns:a16="http://schemas.microsoft.com/office/drawing/2014/main" id="{82CD80D7-F9BC-4976-A089-978240C5B458}"/>
              </a:ext>
            </a:extLst>
          </p:cNvPr>
          <p:cNvGraphicFramePr>
            <a:graphicFrameLocks/>
          </p:cNvGraphicFramePr>
          <p:nvPr/>
        </p:nvGraphicFramePr>
        <p:xfrm>
          <a:off x="437584" y="1002239"/>
          <a:ext cx="11188358" cy="3510384"/>
        </p:xfrm>
        <a:graphic>
          <a:graphicData uri="http://schemas.openxmlformats.org/drawingml/2006/chart">
            <c:chart xmlns:c="http://schemas.openxmlformats.org/drawingml/2006/chart" xmlns:r="http://schemas.openxmlformats.org/officeDocument/2006/relationships" r:id="rId4"/>
          </a:graphicData>
        </a:graphic>
      </p:graphicFrame>
      <p:sp>
        <p:nvSpPr>
          <p:cNvPr id="7" name="テキスト ボックス 6"/>
          <p:cNvSpPr txBox="1"/>
          <p:nvPr/>
        </p:nvSpPr>
        <p:spPr>
          <a:xfrm>
            <a:off x="4793629" y="221717"/>
            <a:ext cx="2698175" cy="523220"/>
          </a:xfrm>
          <a:prstGeom prst="rect">
            <a:avLst/>
          </a:prstGeom>
          <a:noFill/>
        </p:spPr>
        <p:txBody>
          <a:bodyPr wrap="none" rtlCol="0">
            <a:spAutoFit/>
          </a:bodyPr>
          <a:lstStyle/>
          <a:p>
            <a:r>
              <a:rPr lang="ja-JP" altLang="en-US" sz="2800" dirty="0"/>
              <a:t>月別の実施件数</a:t>
            </a:r>
            <a:endParaRPr lang="en-US" altLang="ja-JP" sz="2800" dirty="0"/>
          </a:p>
        </p:txBody>
      </p:sp>
      <p:sp>
        <p:nvSpPr>
          <p:cNvPr id="11" name="テキスト ボックス 10"/>
          <p:cNvSpPr txBox="1"/>
          <p:nvPr/>
        </p:nvSpPr>
        <p:spPr>
          <a:xfrm>
            <a:off x="8726917" y="221717"/>
            <a:ext cx="2755883" cy="707886"/>
          </a:xfrm>
          <a:prstGeom prst="rect">
            <a:avLst/>
          </a:prstGeom>
          <a:solidFill>
            <a:schemeClr val="bg1"/>
          </a:solidFill>
          <a:ln>
            <a:solidFill>
              <a:schemeClr val="bg1">
                <a:lumMod val="75000"/>
              </a:schemeClr>
            </a:solidFill>
          </a:ln>
        </p:spPr>
        <p:txBody>
          <a:bodyPr wrap="none" rtlCol="0">
            <a:spAutoFit/>
          </a:bodyPr>
          <a:lstStyle/>
          <a:p>
            <a:r>
              <a:rPr lang="ja-JP" altLang="en-US" sz="2000" dirty="0">
                <a:solidFill>
                  <a:schemeClr val="accent6"/>
                </a:solidFill>
              </a:rPr>
              <a:t>■</a:t>
            </a:r>
            <a:r>
              <a:rPr lang="ja-JP" altLang="en-US" sz="2000" dirty="0"/>
              <a:t>国事業：抗体検査</a:t>
            </a:r>
            <a:endParaRPr lang="en-US" altLang="ja-JP" sz="2000" dirty="0"/>
          </a:p>
          <a:p>
            <a:r>
              <a:rPr lang="ja-JP" altLang="en-US" sz="2000" dirty="0">
                <a:solidFill>
                  <a:schemeClr val="accent4"/>
                </a:solidFill>
              </a:rPr>
              <a:t>■</a:t>
            </a:r>
            <a:r>
              <a:rPr lang="ja-JP" altLang="en-US" sz="2000" dirty="0"/>
              <a:t>国事業：ワクチン接種</a:t>
            </a:r>
          </a:p>
        </p:txBody>
      </p:sp>
      <p:sp>
        <p:nvSpPr>
          <p:cNvPr id="6" name="テキスト ボックス 5">
            <a:extLst>
              <a:ext uri="{FF2B5EF4-FFF2-40B4-BE49-F238E27FC236}">
                <a16:creationId xmlns:a16="http://schemas.microsoft.com/office/drawing/2014/main" id="{3D8A3A1D-E9B2-48D5-8170-EA27B5B12F38}"/>
              </a:ext>
            </a:extLst>
          </p:cNvPr>
          <p:cNvSpPr txBox="1"/>
          <p:nvPr/>
        </p:nvSpPr>
        <p:spPr>
          <a:xfrm>
            <a:off x="437584" y="221717"/>
            <a:ext cx="1107996" cy="461665"/>
          </a:xfrm>
          <a:prstGeom prst="rect">
            <a:avLst/>
          </a:prstGeom>
          <a:noFill/>
          <a:ln w="19050">
            <a:solidFill>
              <a:schemeClr val="accent6"/>
            </a:solidFill>
          </a:ln>
        </p:spPr>
        <p:txBody>
          <a:bodyPr wrap="none" rtlCol="0">
            <a:spAutoFit/>
          </a:bodyPr>
          <a:lstStyle/>
          <a:p>
            <a:pPr algn="ctr"/>
            <a:r>
              <a:rPr lang="ja-JP" altLang="en-US" sz="2400" dirty="0"/>
              <a:t>国事業</a:t>
            </a:r>
            <a:endParaRPr lang="en-US" altLang="ja-JP" sz="2400" dirty="0"/>
          </a:p>
        </p:txBody>
      </p:sp>
      <p:sp>
        <p:nvSpPr>
          <p:cNvPr id="15" name="テキスト ボックス 14">
            <a:extLst>
              <a:ext uri="{FF2B5EF4-FFF2-40B4-BE49-F238E27FC236}">
                <a16:creationId xmlns:a16="http://schemas.microsoft.com/office/drawing/2014/main" id="{173EEA19-9766-4E7C-B644-4934B9578F39}"/>
              </a:ext>
            </a:extLst>
          </p:cNvPr>
          <p:cNvSpPr txBox="1"/>
          <p:nvPr/>
        </p:nvSpPr>
        <p:spPr>
          <a:xfrm>
            <a:off x="3710800" y="4901654"/>
            <a:ext cx="5254965" cy="954107"/>
          </a:xfrm>
          <a:prstGeom prst="rect">
            <a:avLst/>
          </a:prstGeom>
          <a:solidFill>
            <a:schemeClr val="bg1"/>
          </a:solidFill>
          <a:ln>
            <a:solidFill>
              <a:srgbClr val="FF0000"/>
            </a:solidFill>
          </a:ln>
        </p:spPr>
        <p:txBody>
          <a:bodyPr wrap="none" rtlCol="0">
            <a:spAutoFit/>
          </a:bodyPr>
          <a:lstStyle/>
          <a:p>
            <a:r>
              <a:rPr lang="ja-JP" altLang="en-US" sz="2800" dirty="0"/>
              <a:t>総数：</a:t>
            </a:r>
            <a:r>
              <a:rPr lang="en-US" altLang="ja-JP" sz="2800" dirty="0"/>
              <a:t>	</a:t>
            </a:r>
            <a:r>
              <a:rPr lang="ja-JP" altLang="en-US" sz="2800" dirty="0"/>
              <a:t>抗体検査　</a:t>
            </a:r>
            <a:r>
              <a:rPr lang="en-US" altLang="ja-JP" sz="2800" dirty="0"/>
              <a:t>		21,647</a:t>
            </a:r>
            <a:r>
              <a:rPr lang="ja-JP" altLang="en-US" sz="2800" dirty="0"/>
              <a:t>件　</a:t>
            </a:r>
            <a:endParaRPr lang="en-US" altLang="ja-JP" sz="2800" dirty="0"/>
          </a:p>
          <a:p>
            <a:r>
              <a:rPr lang="en-US" altLang="ja-JP" sz="2800" dirty="0"/>
              <a:t>		</a:t>
            </a:r>
            <a:r>
              <a:rPr lang="ja-JP" altLang="en-US" sz="2800" dirty="0"/>
              <a:t>ワクチン接種　</a:t>
            </a:r>
            <a:r>
              <a:rPr lang="en-US" altLang="ja-JP" sz="2800" dirty="0"/>
              <a:t>	4,272</a:t>
            </a:r>
            <a:r>
              <a:rPr lang="ja-JP" altLang="en-US" sz="2800" dirty="0"/>
              <a:t>件</a:t>
            </a:r>
            <a:endParaRPr lang="en-US" altLang="ja-JP" sz="2800" dirty="0"/>
          </a:p>
        </p:txBody>
      </p:sp>
      <p:sp>
        <p:nvSpPr>
          <p:cNvPr id="2" name="テキスト ボックス 1">
            <a:extLst>
              <a:ext uri="{FF2B5EF4-FFF2-40B4-BE49-F238E27FC236}">
                <a16:creationId xmlns:a16="http://schemas.microsoft.com/office/drawing/2014/main" id="{52B45FEF-DD70-4BAB-B600-7B9EACBBAC3F}"/>
              </a:ext>
            </a:extLst>
          </p:cNvPr>
          <p:cNvSpPr txBox="1"/>
          <p:nvPr/>
        </p:nvSpPr>
        <p:spPr>
          <a:xfrm>
            <a:off x="1199216" y="6236173"/>
            <a:ext cx="10283584" cy="400110"/>
          </a:xfrm>
          <a:prstGeom prst="rect">
            <a:avLst/>
          </a:prstGeom>
          <a:noFill/>
        </p:spPr>
        <p:txBody>
          <a:bodyPr wrap="none" rtlCol="0">
            <a:spAutoFit/>
          </a:bodyPr>
          <a:lstStyle/>
          <a:p>
            <a:r>
              <a:rPr kumimoji="1" lang="en-US" altLang="ja-JP" sz="2000" dirty="0"/>
              <a:t>2020</a:t>
            </a:r>
            <a:r>
              <a:rPr kumimoji="1" lang="ja-JP" altLang="en-US" sz="2000" dirty="0"/>
              <a:t>年</a:t>
            </a:r>
            <a:r>
              <a:rPr kumimoji="1" lang="en-US" altLang="ja-JP" sz="2000" dirty="0"/>
              <a:t>3</a:t>
            </a:r>
            <a:r>
              <a:rPr kumimoji="1" lang="ja-JP" altLang="en-US" sz="2000" dirty="0"/>
              <a:t>月末時点　千葉市全人口　</a:t>
            </a:r>
            <a:r>
              <a:rPr lang="en-US" altLang="ja-JP" sz="2000" dirty="0"/>
              <a:t>973,121</a:t>
            </a:r>
            <a:r>
              <a:rPr kumimoji="1" lang="ja-JP" altLang="en-US" sz="2000" dirty="0"/>
              <a:t>人</a:t>
            </a:r>
            <a:r>
              <a:rPr kumimoji="1" lang="ja-JP" altLang="en-US" sz="2000" kern="1200" dirty="0">
                <a:solidFill>
                  <a:schemeClr val="tx1"/>
                </a:solidFill>
                <a:effectLst/>
                <a:latin typeface="+mn-lt"/>
                <a:ea typeface="+mn-ea"/>
                <a:cs typeface="+mn-cs"/>
              </a:rPr>
              <a:t>　</a:t>
            </a:r>
            <a:r>
              <a:rPr kumimoji="1" lang="en-US" altLang="ja-JP" sz="2000" kern="1200" dirty="0">
                <a:solidFill>
                  <a:schemeClr val="tx1"/>
                </a:solidFill>
                <a:effectLst/>
                <a:latin typeface="+mn-lt"/>
                <a:ea typeface="+mn-ea"/>
                <a:cs typeface="+mn-cs"/>
              </a:rPr>
              <a:t>S54.4.1</a:t>
            </a:r>
            <a:r>
              <a:rPr kumimoji="1" lang="ja-JP" altLang="en-US" sz="2000" kern="1200" dirty="0">
                <a:solidFill>
                  <a:schemeClr val="tx1"/>
                </a:solidFill>
                <a:effectLst/>
                <a:latin typeface="+mn-lt"/>
                <a:ea typeface="+mn-ea"/>
                <a:cs typeface="+mn-cs"/>
              </a:rPr>
              <a:t>～</a:t>
            </a:r>
            <a:r>
              <a:rPr kumimoji="1" lang="en-US" altLang="ja-JP" sz="2000" kern="1200" dirty="0">
                <a:solidFill>
                  <a:schemeClr val="tx1"/>
                </a:solidFill>
                <a:effectLst/>
                <a:latin typeface="+mn-lt"/>
                <a:ea typeface="+mn-ea"/>
                <a:cs typeface="+mn-cs"/>
              </a:rPr>
              <a:t>S37.4.2</a:t>
            </a:r>
            <a:r>
              <a:rPr kumimoji="1" lang="ja-JP" altLang="en-US" sz="2000" kern="1200" dirty="0">
                <a:solidFill>
                  <a:schemeClr val="tx1"/>
                </a:solidFill>
                <a:effectLst/>
                <a:latin typeface="+mn-lt"/>
                <a:ea typeface="+mn-ea"/>
                <a:cs typeface="+mn-cs"/>
              </a:rPr>
              <a:t>生男性人口　</a:t>
            </a:r>
            <a:r>
              <a:rPr lang="en-US" altLang="ja-JP" sz="2000" dirty="0"/>
              <a:t>138,946</a:t>
            </a:r>
            <a:r>
              <a:rPr lang="ja-JP" altLang="en-US" sz="2000" dirty="0"/>
              <a:t>人</a:t>
            </a:r>
            <a:endParaRPr kumimoji="1" lang="ja-JP" altLang="en-US" sz="2000" dirty="0"/>
          </a:p>
        </p:txBody>
      </p:sp>
      <p:pic>
        <p:nvPicPr>
          <p:cNvPr id="10" name="オーディオ 9">
            <a:hlinkClick r:id="" action="ppaction://media"/>
            <a:extLst>
              <a:ext uri="{FF2B5EF4-FFF2-40B4-BE49-F238E27FC236}">
                <a16:creationId xmlns:a16="http://schemas.microsoft.com/office/drawing/2014/main" id="{DDE5DFB2-836A-4BA2-8416-BDDF50A70E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6846485"/>
      </p:ext>
    </p:extLst>
  </p:cSld>
  <p:clrMapOvr>
    <a:masterClrMapping/>
  </p:clrMapOvr>
  <mc:AlternateContent xmlns:mc="http://schemas.openxmlformats.org/markup-compatibility/2006" xmlns:p14="http://schemas.microsoft.com/office/powerpoint/2010/main">
    <mc:Choice Requires="p14">
      <p:transition spd="slow" p14:dur="2000" advTm="18004"/>
    </mc:Choice>
    <mc:Fallback xmlns="">
      <p:transition spd="slow" advTm="18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Arial"/>
        <a:ea typeface="ＭＳ Ｐゴシック"/>
        <a:cs typeface=""/>
      </a:majorFont>
      <a:minorFont>
        <a:latin typeface="Arial"/>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2380</Words>
  <Application>Microsoft Office PowerPoint</Application>
  <PresentationFormat>ワイド画面</PresentationFormat>
  <Paragraphs>435</Paragraphs>
  <Slides>34</Slides>
  <Notes>16</Notes>
  <HiddenSlides>0</HiddenSlides>
  <MMClips>34</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34</vt:i4>
      </vt:variant>
    </vt:vector>
  </HeadingPairs>
  <TitlesOfParts>
    <vt:vector size="39" baseType="lpstr">
      <vt:lpstr>ＭＳ Ｐゴシック</vt:lpstr>
      <vt:lpstr>游ゴシック</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287</cp:revision>
  <cp:lastPrinted>2020-12-18T00:43:50Z</cp:lastPrinted>
  <dcterms:created xsi:type="dcterms:W3CDTF">2019-11-09T14:52:46Z</dcterms:created>
  <dcterms:modified xsi:type="dcterms:W3CDTF">2021-01-08T05:42:23Z</dcterms:modified>
</cp:coreProperties>
</file>