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6"/>
  </p:notesMasterIdLst>
  <p:handoutMasterIdLst>
    <p:handoutMasterId r:id="rId47"/>
  </p:handoutMasterIdLst>
  <p:sldIdLst>
    <p:sldId id="256" r:id="rId2"/>
    <p:sldId id="257" r:id="rId3"/>
    <p:sldId id="274" r:id="rId4"/>
    <p:sldId id="275" r:id="rId5"/>
    <p:sldId id="276" r:id="rId6"/>
    <p:sldId id="277" r:id="rId7"/>
    <p:sldId id="259" r:id="rId8"/>
    <p:sldId id="278" r:id="rId9"/>
    <p:sldId id="279" r:id="rId10"/>
    <p:sldId id="281" r:id="rId11"/>
    <p:sldId id="263" r:id="rId12"/>
    <p:sldId id="284" r:id="rId13"/>
    <p:sldId id="286" r:id="rId14"/>
    <p:sldId id="338" r:id="rId15"/>
    <p:sldId id="339" r:id="rId16"/>
    <p:sldId id="264" r:id="rId17"/>
    <p:sldId id="287" r:id="rId18"/>
    <p:sldId id="288" r:id="rId19"/>
    <p:sldId id="289" r:id="rId20"/>
    <p:sldId id="291" r:id="rId21"/>
    <p:sldId id="293" r:id="rId22"/>
    <p:sldId id="294" r:id="rId23"/>
    <p:sldId id="268" r:id="rId24"/>
    <p:sldId id="333" r:id="rId25"/>
    <p:sldId id="332" r:id="rId26"/>
    <p:sldId id="331" r:id="rId27"/>
    <p:sldId id="330" r:id="rId28"/>
    <p:sldId id="329" r:id="rId29"/>
    <p:sldId id="328" r:id="rId30"/>
    <p:sldId id="327" r:id="rId31"/>
    <p:sldId id="326" r:id="rId32"/>
    <p:sldId id="325" r:id="rId33"/>
    <p:sldId id="324" r:id="rId34"/>
    <p:sldId id="323" r:id="rId35"/>
    <p:sldId id="295" r:id="rId36"/>
    <p:sldId id="309" r:id="rId37"/>
    <p:sldId id="269" r:id="rId38"/>
    <p:sldId id="310" r:id="rId39"/>
    <p:sldId id="311" r:id="rId40"/>
    <p:sldId id="312" r:id="rId41"/>
    <p:sldId id="313" r:id="rId42"/>
    <p:sldId id="314" r:id="rId43"/>
    <p:sldId id="334" r:id="rId44"/>
    <p:sldId id="337" r:id="rId4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aCzQe8m0Z1Ks5q6flhuTHw==" hashData="pSITtztZXzNV3tS3VBmxktD7Rz08lfSNOHeWa6KmLiLZLU2eN7dBjO0/AC/jYFaDhqutPP7qBcWMVFxUtPHgf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335" autoAdjust="0"/>
  </p:normalViewPr>
  <p:slideViewPr>
    <p:cSldViewPr snapToGrid="0">
      <p:cViewPr varScale="1">
        <p:scale>
          <a:sx n="54" d="100"/>
          <a:sy n="54" d="100"/>
        </p:scale>
        <p:origin x="1148" y="56"/>
      </p:cViewPr>
      <p:guideLst/>
    </p:cSldViewPr>
  </p:slideViewPr>
  <p:notesTextViewPr>
    <p:cViewPr>
      <p:scale>
        <a:sx n="1" d="1"/>
        <a:sy n="1" d="1"/>
      </p:scale>
      <p:origin x="0" y="0"/>
    </p:cViewPr>
  </p:notesTextViewPr>
  <p:notesViewPr>
    <p:cSldViewPr snapToGrid="0">
      <p:cViewPr varScale="1">
        <p:scale>
          <a:sx n="51" d="100"/>
          <a:sy n="51" d="100"/>
        </p:scale>
        <p:origin x="2692"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nsenseigyo\Desktop\221110%20&#31532;26&#22238;&#26085;&#26412;&#12527;&#12463;&#12481;&#12531;&#23398;&#20250;&#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kansenseigyo\Desktop\221110%20&#31532;26&#22238;&#26085;&#26412;&#12527;&#12463;&#12481;&#12531;&#23398;&#20250;&#12487;&#12540;&#12479;.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kansenseigyo\Desktop\221110%20&#31532;26&#22238;&#26085;&#26412;&#12527;&#12463;&#12481;&#12531;&#23398;&#20250;&#12487;&#12540;&#12479;.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nsenseigyo\Desktop\221110%20&#31532;26&#22238;&#26085;&#26412;&#12527;&#12463;&#12481;&#12531;&#23398;&#20250;&#12487;&#12540;&#12479;.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ansenseigyo\Desktop\221110%20&#31532;26&#22238;&#26085;&#26412;&#12527;&#12463;&#12481;&#12531;&#23398;&#20250;&#12487;&#12540;&#1247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ansenseigyo\Desktop\221110%20&#31532;26&#22238;&#26085;&#26412;&#12527;&#12463;&#12481;&#12531;&#23398;&#20250;&#12487;&#12540;&#1247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kansenseigyo\Desktop\&#31532;26&#22238;&#26085;&#26412;&#12527;&#12463;&#12481;&#12531;&#23398;&#20250;&#12487;&#12540;&#12479;\221110%20&#31532;26&#22238;&#26085;&#26412;&#12527;&#12463;&#12481;&#12531;&#23398;&#20250;%20&#12487;&#12540;&#1247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60000"/>
                <a:lumOff val="40000"/>
              </a:schemeClr>
            </a:solidFill>
            <a:ln>
              <a:no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時系列'!$H$4:$H$45</c:f>
              <c:numCache>
                <c:formatCode>General</c:formatCode>
                <c:ptCount val="42"/>
                <c:pt idx="0">
                  <c:v>3</c:v>
                </c:pt>
                <c:pt idx="1">
                  <c:v>13</c:v>
                </c:pt>
                <c:pt idx="2">
                  <c:v>3070</c:v>
                </c:pt>
                <c:pt idx="3">
                  <c:v>1574</c:v>
                </c:pt>
                <c:pt idx="4">
                  <c:v>940</c:v>
                </c:pt>
                <c:pt idx="5">
                  <c:v>724</c:v>
                </c:pt>
                <c:pt idx="6">
                  <c:v>864</c:v>
                </c:pt>
                <c:pt idx="7">
                  <c:v>766</c:v>
                </c:pt>
                <c:pt idx="8">
                  <c:v>578</c:v>
                </c:pt>
                <c:pt idx="9">
                  <c:v>551</c:v>
                </c:pt>
                <c:pt idx="10">
                  <c:v>578</c:v>
                </c:pt>
                <c:pt idx="11">
                  <c:v>576</c:v>
                </c:pt>
                <c:pt idx="12">
                  <c:v>63</c:v>
                </c:pt>
                <c:pt idx="13">
                  <c:v>3747</c:v>
                </c:pt>
                <c:pt idx="14">
                  <c:v>3369</c:v>
                </c:pt>
                <c:pt idx="15">
                  <c:v>2474</c:v>
                </c:pt>
                <c:pt idx="16">
                  <c:v>2546</c:v>
                </c:pt>
                <c:pt idx="17">
                  <c:v>2166</c:v>
                </c:pt>
                <c:pt idx="18">
                  <c:v>1942</c:v>
                </c:pt>
                <c:pt idx="19">
                  <c:v>1497</c:v>
                </c:pt>
                <c:pt idx="20">
                  <c:v>1108</c:v>
                </c:pt>
                <c:pt idx="21">
                  <c:v>918</c:v>
                </c:pt>
                <c:pt idx="22">
                  <c:v>1236</c:v>
                </c:pt>
                <c:pt idx="23">
                  <c:v>1446</c:v>
                </c:pt>
                <c:pt idx="24">
                  <c:v>120</c:v>
                </c:pt>
                <c:pt idx="25">
                  <c:v>2484</c:v>
                </c:pt>
                <c:pt idx="26">
                  <c:v>1653</c:v>
                </c:pt>
                <c:pt idx="27">
                  <c:v>863</c:v>
                </c:pt>
                <c:pt idx="28">
                  <c:v>497</c:v>
                </c:pt>
                <c:pt idx="29">
                  <c:v>450</c:v>
                </c:pt>
                <c:pt idx="30">
                  <c:v>526</c:v>
                </c:pt>
                <c:pt idx="31">
                  <c:v>466</c:v>
                </c:pt>
                <c:pt idx="32">
                  <c:v>351</c:v>
                </c:pt>
                <c:pt idx="33">
                  <c:v>326</c:v>
                </c:pt>
                <c:pt idx="34">
                  <c:v>400</c:v>
                </c:pt>
                <c:pt idx="35">
                  <c:v>551</c:v>
                </c:pt>
                <c:pt idx="36">
                  <c:v>13</c:v>
                </c:pt>
                <c:pt idx="37">
                  <c:v>26</c:v>
                </c:pt>
                <c:pt idx="38">
                  <c:v>41</c:v>
                </c:pt>
                <c:pt idx="39">
                  <c:v>293</c:v>
                </c:pt>
                <c:pt idx="40">
                  <c:v>533</c:v>
                </c:pt>
                <c:pt idx="41">
                  <c:v>0</c:v>
                </c:pt>
              </c:numCache>
            </c:numRef>
          </c:val>
          <c:extLst>
            <c:ext xmlns:c16="http://schemas.microsoft.com/office/drawing/2014/chart" uri="{C3380CC4-5D6E-409C-BE32-E72D297353CC}">
              <c16:uniqueId val="{00000000-C7F8-4B89-9E70-796C83ABC2FB}"/>
            </c:ext>
          </c:extLst>
        </c:ser>
        <c:ser>
          <c:idx val="1"/>
          <c:order val="1"/>
          <c:spPr>
            <a:solidFill>
              <a:schemeClr val="accent6">
                <a:lumMod val="60000"/>
                <a:lumOff val="40000"/>
              </a:schemeClr>
            </a:solidFill>
            <a:ln>
              <a:no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時系列'!$Q$4:$Q$45</c:f>
              <c:numCache>
                <c:formatCode>General</c:formatCode>
                <c:ptCount val="42"/>
                <c:pt idx="0">
                  <c:v>-201</c:v>
                </c:pt>
                <c:pt idx="1">
                  <c:v>-200</c:v>
                </c:pt>
                <c:pt idx="2">
                  <c:v>-503</c:v>
                </c:pt>
                <c:pt idx="3">
                  <c:v>-553</c:v>
                </c:pt>
                <c:pt idx="4">
                  <c:v>-448</c:v>
                </c:pt>
                <c:pt idx="5">
                  <c:v>-364</c:v>
                </c:pt>
                <c:pt idx="6">
                  <c:v>-334</c:v>
                </c:pt>
                <c:pt idx="7">
                  <c:v>-370</c:v>
                </c:pt>
                <c:pt idx="8">
                  <c:v>-371</c:v>
                </c:pt>
                <c:pt idx="9">
                  <c:v>-318</c:v>
                </c:pt>
                <c:pt idx="10">
                  <c:v>-353</c:v>
                </c:pt>
                <c:pt idx="11">
                  <c:v>-417</c:v>
                </c:pt>
                <c:pt idx="12">
                  <c:v>-254</c:v>
                </c:pt>
                <c:pt idx="13">
                  <c:v>-588</c:v>
                </c:pt>
                <c:pt idx="14">
                  <c:v>-994</c:v>
                </c:pt>
                <c:pt idx="15">
                  <c:v>-791</c:v>
                </c:pt>
                <c:pt idx="16">
                  <c:v>-674</c:v>
                </c:pt>
                <c:pt idx="17">
                  <c:v>-616</c:v>
                </c:pt>
                <c:pt idx="18">
                  <c:v>-587</c:v>
                </c:pt>
                <c:pt idx="19">
                  <c:v>-543</c:v>
                </c:pt>
                <c:pt idx="20">
                  <c:v>-531</c:v>
                </c:pt>
                <c:pt idx="21">
                  <c:v>-413</c:v>
                </c:pt>
                <c:pt idx="22">
                  <c:v>-483</c:v>
                </c:pt>
                <c:pt idx="23">
                  <c:v>-697</c:v>
                </c:pt>
                <c:pt idx="24">
                  <c:v>-326</c:v>
                </c:pt>
                <c:pt idx="25">
                  <c:v>-407</c:v>
                </c:pt>
                <c:pt idx="26">
                  <c:v>-554</c:v>
                </c:pt>
                <c:pt idx="27">
                  <c:v>-375</c:v>
                </c:pt>
                <c:pt idx="28">
                  <c:v>-279</c:v>
                </c:pt>
                <c:pt idx="29">
                  <c:v>-314</c:v>
                </c:pt>
                <c:pt idx="30">
                  <c:v>-324</c:v>
                </c:pt>
                <c:pt idx="31">
                  <c:v>-326</c:v>
                </c:pt>
                <c:pt idx="32">
                  <c:v>-327</c:v>
                </c:pt>
                <c:pt idx="33">
                  <c:v>-298</c:v>
                </c:pt>
                <c:pt idx="34">
                  <c:v>-294</c:v>
                </c:pt>
                <c:pt idx="35">
                  <c:v>-361</c:v>
                </c:pt>
                <c:pt idx="36">
                  <c:v>-254</c:v>
                </c:pt>
                <c:pt idx="37">
                  <c:v>-215</c:v>
                </c:pt>
                <c:pt idx="38">
                  <c:v>-213</c:v>
                </c:pt>
                <c:pt idx="39">
                  <c:v>-207</c:v>
                </c:pt>
                <c:pt idx="40">
                  <c:v>-277</c:v>
                </c:pt>
                <c:pt idx="41">
                  <c:v>-201</c:v>
                </c:pt>
              </c:numCache>
            </c:numRef>
          </c:val>
          <c:extLst>
            <c:ext xmlns:c16="http://schemas.microsoft.com/office/drawing/2014/chart" uri="{C3380CC4-5D6E-409C-BE32-E72D297353CC}">
              <c16:uniqueId val="{00000001-C7F8-4B89-9E70-796C83ABC2FB}"/>
            </c:ext>
          </c:extLst>
        </c:ser>
        <c:ser>
          <c:idx val="2"/>
          <c:order val="2"/>
          <c:spPr>
            <a:solidFill>
              <a:schemeClr val="accent6">
                <a:lumMod val="20000"/>
                <a:lumOff val="80000"/>
              </a:schemeClr>
            </a:solidFill>
            <a:ln w="9525">
              <a:solidFill>
                <a:schemeClr val="accent6">
                  <a:lumMod val="20000"/>
                  <a:lumOff val="80000"/>
                </a:schemeClr>
              </a:solid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時系列'!$R$4:$R$45</c:f>
              <c:numCache>
                <c:formatCode>General</c:formatCode>
                <c:ptCount val="42"/>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numCache>
            </c:numRef>
          </c:val>
          <c:extLst>
            <c:ext xmlns:c16="http://schemas.microsoft.com/office/drawing/2014/chart" uri="{C3380CC4-5D6E-409C-BE32-E72D297353CC}">
              <c16:uniqueId val="{00000002-C7F8-4B89-9E70-796C83ABC2FB}"/>
            </c:ext>
          </c:extLst>
        </c:ser>
        <c:dLbls>
          <c:showLegendKey val="0"/>
          <c:showVal val="0"/>
          <c:showCatName val="0"/>
          <c:showSerName val="0"/>
          <c:showPercent val="0"/>
          <c:showBubbleSize val="0"/>
        </c:dLbls>
        <c:gapWidth val="200"/>
        <c:overlap val="100"/>
        <c:axId val="164307552"/>
        <c:axId val="164307968"/>
      </c:barChart>
      <c:catAx>
        <c:axId val="164307552"/>
        <c:scaling>
          <c:orientation val="minMax"/>
        </c:scaling>
        <c:delete val="0"/>
        <c:axPos val="b"/>
        <c:numFmt formatCode="General" sourceLinked="1"/>
        <c:majorTickMark val="none"/>
        <c:minorTickMark val="none"/>
        <c:tickLblPos val="low"/>
        <c:spPr>
          <a:noFill/>
          <a:ln w="6350" cap="flat" cmpd="sng" algn="ctr">
            <a:no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968"/>
        <c:crosses val="autoZero"/>
        <c:auto val="1"/>
        <c:lblAlgn val="ctr"/>
        <c:lblOffset val="100"/>
        <c:noMultiLvlLbl val="0"/>
      </c:catAx>
      <c:valAx>
        <c:axId val="164307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8100">
              <a:solidFill>
                <a:schemeClr val="bg1"/>
              </a:solidFill>
            </a:ln>
          </c:spPr>
          <c:dPt>
            <c:idx val="0"/>
            <c:bubble3D val="0"/>
            <c:spPr>
              <a:solidFill>
                <a:schemeClr val="accent6"/>
              </a:solidFill>
              <a:ln w="38100">
                <a:solidFill>
                  <a:schemeClr val="bg1"/>
                </a:solidFill>
              </a:ln>
              <a:effectLst/>
            </c:spPr>
            <c:extLst>
              <c:ext xmlns:c16="http://schemas.microsoft.com/office/drawing/2014/chart" uri="{C3380CC4-5D6E-409C-BE32-E72D297353CC}">
                <c16:uniqueId val="{00000001-F745-4921-B8CE-B99782FB1AB8}"/>
              </c:ext>
            </c:extLst>
          </c:dPt>
          <c:dPt>
            <c:idx val="1"/>
            <c:bubble3D val="0"/>
            <c:spPr>
              <a:solidFill>
                <a:schemeClr val="accent6">
                  <a:lumMod val="40000"/>
                  <a:lumOff val="60000"/>
                </a:schemeClr>
              </a:solidFill>
              <a:ln w="38100">
                <a:solidFill>
                  <a:schemeClr val="bg1"/>
                </a:solidFill>
              </a:ln>
              <a:effectLst/>
            </c:spPr>
            <c:extLst>
              <c:ext xmlns:c16="http://schemas.microsoft.com/office/drawing/2014/chart" uri="{C3380CC4-5D6E-409C-BE32-E72D297353CC}">
                <c16:uniqueId val="{00000003-F745-4921-B8CE-B99782FB1AB8}"/>
              </c:ext>
            </c:extLst>
          </c:dPt>
          <c:val>
            <c:numRef>
              <c:f>('国 年代'!$C$16,'国 年代'!$C$15)</c:f>
              <c:numCache>
                <c:formatCode>0</c:formatCode>
                <c:ptCount val="2"/>
                <c:pt idx="0">
                  <c:v>25.150134361490828</c:v>
                </c:pt>
                <c:pt idx="1">
                  <c:v>74.849865638509172</c:v>
                </c:pt>
              </c:numCache>
            </c:numRef>
          </c:val>
          <c:extLst>
            <c:ext xmlns:c16="http://schemas.microsoft.com/office/drawing/2014/chart" uri="{C3380CC4-5D6E-409C-BE32-E72D297353CC}">
              <c16:uniqueId val="{00000004-F745-4921-B8CE-B99782FB1A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'国 年代'!$A$20</c:f>
              <c:strCache>
                <c:ptCount val="1"/>
                <c:pt idx="0">
                  <c:v>月曜日</c:v>
                </c:pt>
              </c:strCache>
            </c:strRef>
          </c:tx>
          <c:spPr>
            <a:solidFill>
              <a:schemeClr val="accent6">
                <a:lumMod val="40000"/>
                <a:lumOff val="60000"/>
              </a:schemeClr>
            </a:solidFill>
            <a:ln w="38100">
              <a:solidFill>
                <a:schemeClr val="bg1"/>
              </a:solidFill>
            </a:ln>
            <a:effectLst/>
          </c:spPr>
          <c:invertIfNegative val="0"/>
          <c:val>
            <c:numRef>
              <c:f>'国 年代'!$D$20</c:f>
              <c:numCache>
                <c:formatCode>General</c:formatCode>
                <c:ptCount val="1"/>
                <c:pt idx="0">
                  <c:v>7429</c:v>
                </c:pt>
              </c:numCache>
            </c:numRef>
          </c:val>
          <c:extLst>
            <c:ext xmlns:c16="http://schemas.microsoft.com/office/drawing/2014/chart" uri="{C3380CC4-5D6E-409C-BE32-E72D297353CC}">
              <c16:uniqueId val="{00000000-C087-4A31-AE9D-5302220F8172}"/>
            </c:ext>
          </c:extLst>
        </c:ser>
        <c:ser>
          <c:idx val="1"/>
          <c:order val="1"/>
          <c:tx>
            <c:strRef>
              <c:f>'国 年代'!$A$21</c:f>
              <c:strCache>
                <c:ptCount val="1"/>
                <c:pt idx="0">
                  <c:v>火曜日</c:v>
                </c:pt>
              </c:strCache>
            </c:strRef>
          </c:tx>
          <c:spPr>
            <a:solidFill>
              <a:schemeClr val="accent6">
                <a:lumMod val="40000"/>
                <a:lumOff val="60000"/>
              </a:schemeClr>
            </a:solidFill>
            <a:ln w="38100">
              <a:solidFill>
                <a:schemeClr val="bg1"/>
              </a:solidFill>
            </a:ln>
            <a:effectLst/>
          </c:spPr>
          <c:invertIfNegative val="0"/>
          <c:val>
            <c:numRef>
              <c:f>'国 年代'!$D$21</c:f>
              <c:numCache>
                <c:formatCode>General</c:formatCode>
                <c:ptCount val="1"/>
                <c:pt idx="0">
                  <c:v>7569</c:v>
                </c:pt>
              </c:numCache>
            </c:numRef>
          </c:val>
          <c:extLst>
            <c:ext xmlns:c16="http://schemas.microsoft.com/office/drawing/2014/chart" uri="{C3380CC4-5D6E-409C-BE32-E72D297353CC}">
              <c16:uniqueId val="{00000001-C087-4A31-AE9D-5302220F8172}"/>
            </c:ext>
          </c:extLst>
        </c:ser>
        <c:ser>
          <c:idx val="2"/>
          <c:order val="2"/>
          <c:tx>
            <c:strRef>
              <c:f>'国 年代'!$A$22</c:f>
              <c:strCache>
                <c:ptCount val="1"/>
                <c:pt idx="0">
                  <c:v>水曜日</c:v>
                </c:pt>
              </c:strCache>
            </c:strRef>
          </c:tx>
          <c:spPr>
            <a:solidFill>
              <a:schemeClr val="accent6">
                <a:lumMod val="40000"/>
                <a:lumOff val="60000"/>
              </a:schemeClr>
            </a:solidFill>
            <a:ln w="38100">
              <a:solidFill>
                <a:schemeClr val="bg1"/>
              </a:solidFill>
            </a:ln>
            <a:effectLst/>
          </c:spPr>
          <c:invertIfNegative val="0"/>
          <c:val>
            <c:numRef>
              <c:f>'国 年代'!$D$22</c:f>
              <c:numCache>
                <c:formatCode>General</c:formatCode>
                <c:ptCount val="1"/>
                <c:pt idx="0">
                  <c:v>7355</c:v>
                </c:pt>
              </c:numCache>
            </c:numRef>
          </c:val>
          <c:extLst>
            <c:ext xmlns:c16="http://schemas.microsoft.com/office/drawing/2014/chart" uri="{C3380CC4-5D6E-409C-BE32-E72D297353CC}">
              <c16:uniqueId val="{00000002-C087-4A31-AE9D-5302220F8172}"/>
            </c:ext>
          </c:extLst>
        </c:ser>
        <c:ser>
          <c:idx val="3"/>
          <c:order val="3"/>
          <c:tx>
            <c:strRef>
              <c:f>'国 年代'!$A$23</c:f>
              <c:strCache>
                <c:ptCount val="1"/>
                <c:pt idx="0">
                  <c:v>木曜日</c:v>
                </c:pt>
              </c:strCache>
            </c:strRef>
          </c:tx>
          <c:spPr>
            <a:solidFill>
              <a:schemeClr val="accent6">
                <a:lumMod val="40000"/>
                <a:lumOff val="60000"/>
              </a:schemeClr>
            </a:solidFill>
            <a:ln w="38100">
              <a:solidFill>
                <a:schemeClr val="bg1"/>
              </a:solidFill>
            </a:ln>
            <a:effectLst/>
          </c:spPr>
          <c:invertIfNegative val="0"/>
          <c:val>
            <c:numRef>
              <c:f>'国 年代'!$D$23</c:f>
              <c:numCache>
                <c:formatCode>General</c:formatCode>
                <c:ptCount val="1"/>
                <c:pt idx="0">
                  <c:v>6808</c:v>
                </c:pt>
              </c:numCache>
            </c:numRef>
          </c:val>
          <c:extLst>
            <c:ext xmlns:c16="http://schemas.microsoft.com/office/drawing/2014/chart" uri="{C3380CC4-5D6E-409C-BE32-E72D297353CC}">
              <c16:uniqueId val="{00000003-C087-4A31-AE9D-5302220F8172}"/>
            </c:ext>
          </c:extLst>
        </c:ser>
        <c:ser>
          <c:idx val="4"/>
          <c:order val="4"/>
          <c:tx>
            <c:strRef>
              <c:f>'国 年代'!$A$24</c:f>
              <c:strCache>
                <c:ptCount val="1"/>
                <c:pt idx="0">
                  <c:v>金曜日</c:v>
                </c:pt>
              </c:strCache>
            </c:strRef>
          </c:tx>
          <c:spPr>
            <a:solidFill>
              <a:schemeClr val="accent6">
                <a:lumMod val="40000"/>
                <a:lumOff val="60000"/>
              </a:schemeClr>
            </a:solidFill>
            <a:ln w="38100">
              <a:solidFill>
                <a:schemeClr val="bg1"/>
              </a:solidFill>
            </a:ln>
            <a:effectLst/>
          </c:spPr>
          <c:invertIfNegative val="0"/>
          <c:val>
            <c:numRef>
              <c:f>'国 年代'!$D$24</c:f>
              <c:numCache>
                <c:formatCode>General</c:formatCode>
                <c:ptCount val="1"/>
                <c:pt idx="0">
                  <c:v>9139</c:v>
                </c:pt>
              </c:numCache>
            </c:numRef>
          </c:val>
          <c:extLst>
            <c:ext xmlns:c16="http://schemas.microsoft.com/office/drawing/2014/chart" uri="{C3380CC4-5D6E-409C-BE32-E72D297353CC}">
              <c16:uniqueId val="{00000004-C087-4A31-AE9D-5302220F8172}"/>
            </c:ext>
          </c:extLst>
        </c:ser>
        <c:ser>
          <c:idx val="5"/>
          <c:order val="5"/>
          <c:tx>
            <c:strRef>
              <c:f>'国 年代'!$A$25</c:f>
              <c:strCache>
                <c:ptCount val="1"/>
                <c:pt idx="0">
                  <c:v>土曜日</c:v>
                </c:pt>
              </c:strCache>
            </c:strRef>
          </c:tx>
          <c:spPr>
            <a:solidFill>
              <a:schemeClr val="accent6"/>
            </a:solidFill>
            <a:ln w="38100">
              <a:solidFill>
                <a:schemeClr val="bg1"/>
              </a:solidFill>
            </a:ln>
            <a:effectLst/>
          </c:spPr>
          <c:invertIfNegative val="0"/>
          <c:val>
            <c:numRef>
              <c:f>'国 年代'!$D$25</c:f>
              <c:numCache>
                <c:formatCode>General</c:formatCode>
                <c:ptCount val="1"/>
                <c:pt idx="0">
                  <c:v>12002</c:v>
                </c:pt>
              </c:numCache>
            </c:numRef>
          </c:val>
          <c:extLst>
            <c:ext xmlns:c16="http://schemas.microsoft.com/office/drawing/2014/chart" uri="{C3380CC4-5D6E-409C-BE32-E72D297353CC}">
              <c16:uniqueId val="{00000005-C087-4A31-AE9D-5302220F8172}"/>
            </c:ext>
          </c:extLst>
        </c:ser>
        <c:ser>
          <c:idx val="6"/>
          <c:order val="6"/>
          <c:tx>
            <c:strRef>
              <c:f>'国 年代'!$A$26</c:f>
              <c:strCache>
                <c:ptCount val="1"/>
                <c:pt idx="0">
                  <c:v>日曜･休日</c:v>
                </c:pt>
              </c:strCache>
            </c:strRef>
          </c:tx>
          <c:spPr>
            <a:solidFill>
              <a:schemeClr val="accent6">
                <a:lumMod val="20000"/>
                <a:lumOff val="80000"/>
              </a:schemeClr>
            </a:solidFill>
            <a:ln w="38100">
              <a:solidFill>
                <a:schemeClr val="bg1"/>
              </a:solidFill>
            </a:ln>
            <a:effectLst/>
          </c:spPr>
          <c:invertIfNegative val="0"/>
          <c:val>
            <c:numRef>
              <c:f>'国 年代'!$D$26</c:f>
              <c:numCache>
                <c:formatCode>General</c:formatCode>
                <c:ptCount val="1"/>
                <c:pt idx="0">
                  <c:v>795</c:v>
                </c:pt>
              </c:numCache>
            </c:numRef>
          </c:val>
          <c:extLst>
            <c:ext xmlns:c16="http://schemas.microsoft.com/office/drawing/2014/chart" uri="{C3380CC4-5D6E-409C-BE32-E72D297353CC}">
              <c16:uniqueId val="{00000006-C087-4A31-AE9D-5302220F8172}"/>
            </c:ext>
          </c:extLst>
        </c:ser>
        <c:dLbls>
          <c:showLegendKey val="0"/>
          <c:showVal val="0"/>
          <c:showCatName val="0"/>
          <c:showSerName val="0"/>
          <c:showPercent val="0"/>
          <c:showBubbleSize val="0"/>
        </c:dLbls>
        <c:gapWidth val="150"/>
        <c:overlap val="100"/>
        <c:axId val="1755826383"/>
        <c:axId val="1755831791"/>
      </c:barChart>
      <c:catAx>
        <c:axId val="1755826383"/>
        <c:scaling>
          <c:orientation val="minMax"/>
        </c:scaling>
        <c:delete val="1"/>
        <c:axPos val="l"/>
        <c:numFmt formatCode="General" sourceLinked="1"/>
        <c:majorTickMark val="none"/>
        <c:minorTickMark val="none"/>
        <c:tickLblPos val="nextTo"/>
        <c:crossAx val="1755831791"/>
        <c:crosses val="autoZero"/>
        <c:auto val="1"/>
        <c:lblAlgn val="ctr"/>
        <c:lblOffset val="100"/>
        <c:noMultiLvlLbl val="0"/>
      </c:catAx>
      <c:valAx>
        <c:axId val="1755831791"/>
        <c:scaling>
          <c:orientation val="minMax"/>
        </c:scaling>
        <c:delete val="1"/>
        <c:axPos val="b"/>
        <c:numFmt formatCode="General" sourceLinked="1"/>
        <c:majorTickMark val="none"/>
        <c:minorTickMark val="none"/>
        <c:tickLblPos val="nextTo"/>
        <c:crossAx val="175582638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dkHorz">
              <a:fgClr>
                <a:schemeClr val="tx1"/>
              </a:fgClr>
              <a:bgClr>
                <a:schemeClr val="bg1"/>
              </a:bgClr>
            </a:patt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19515659722222217"/>
                      <c:h val="9.8290509259259265E-2"/>
                    </c:manualLayout>
                  </c15:layout>
                </c:ext>
                <c:ext xmlns:c16="http://schemas.microsoft.com/office/drawing/2014/chart" uri="{C3380CC4-5D6E-409C-BE32-E72D297353CC}">
                  <c16:uniqueId val="{00000000-B295-46A9-9478-05EA406357A2}"/>
                </c:ext>
              </c:extLst>
            </c:dLbl>
            <c:dLbl>
              <c:idx val="1"/>
              <c:showLegendKey val="0"/>
              <c:showVal val="1"/>
              <c:showCatName val="0"/>
              <c:showSerName val="0"/>
              <c:showPercent val="0"/>
              <c:showBubbleSize val="0"/>
              <c:extLst>
                <c:ext xmlns:c15="http://schemas.microsoft.com/office/drawing/2012/chart" uri="{CE6537A1-D6FC-4f65-9D91-7224C49458BB}">
                  <c15:layout>
                    <c:manualLayout>
                      <c:w val="0.19515659722222217"/>
                      <c:h val="0.10123032407407408"/>
                    </c:manualLayout>
                  </c15:layout>
                </c:ext>
                <c:ext xmlns:c16="http://schemas.microsoft.com/office/drawing/2014/chart" uri="{C3380CC4-5D6E-409C-BE32-E72D297353CC}">
                  <c16:uniqueId val="{00000001-B295-46A9-9478-05EA406357A2}"/>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'国 年代'!$A$7:$A$8</c:f>
              <c:strCache>
                <c:ptCount val="2"/>
                <c:pt idx="0">
                  <c:v>40代</c:v>
                </c:pt>
                <c:pt idx="1">
                  <c:v>50代</c:v>
                </c:pt>
              </c:strCache>
            </c:strRef>
          </c:cat>
          <c:val>
            <c:numRef>
              <c:f>'国 年代'!$B$7:$B$8</c:f>
              <c:numCache>
                <c:formatCode>General</c:formatCode>
                <c:ptCount val="2"/>
                <c:pt idx="0">
                  <c:v>20443</c:v>
                </c:pt>
                <c:pt idx="1">
                  <c:v>21880</c:v>
                </c:pt>
              </c:numCache>
            </c:numRef>
          </c:val>
          <c:extLst>
            <c:ext xmlns:c16="http://schemas.microsoft.com/office/drawing/2014/chart" uri="{C3380CC4-5D6E-409C-BE32-E72D297353CC}">
              <c16:uniqueId val="{00000002-B295-46A9-9478-05EA406357A2}"/>
            </c:ext>
          </c:extLst>
        </c:ser>
        <c:ser>
          <c:idx val="1"/>
          <c:order val="1"/>
          <c:spPr>
            <a:solidFill>
              <a:schemeClr val="tx1"/>
            </a:solidFill>
            <a:ln>
              <a:noFill/>
            </a:ln>
            <a:effectLst/>
          </c:spPr>
          <c:invertIfNegative val="0"/>
          <c:dLbls>
            <c:dLbl>
              <c:idx val="0"/>
              <c:tx>
                <c:rich>
                  <a:bodyPr/>
                  <a:lstStyle/>
                  <a:p>
                    <a:fld id="{008BCA6F-6287-4712-8D53-AA1D4866AEEC}"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59722222217"/>
                      <c:h val="9.4309259259259259E-2"/>
                    </c:manualLayout>
                  </c15:layout>
                  <c15:dlblFieldTable/>
                  <c15:showDataLabelsRange val="1"/>
                </c:ext>
                <c:ext xmlns:c16="http://schemas.microsoft.com/office/drawing/2014/chart" uri="{C3380CC4-5D6E-409C-BE32-E72D297353CC}">
                  <c16:uniqueId val="{00000003-B295-46A9-9478-05EA406357A2}"/>
                </c:ext>
              </c:extLst>
            </c:dLbl>
            <c:dLbl>
              <c:idx val="1"/>
              <c:tx>
                <c:rich>
                  <a:bodyPr/>
                  <a:lstStyle/>
                  <a:p>
                    <a:fld id="{0445009C-52EC-4329-BBF7-31B50798F48E}"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59722222217"/>
                      <c:h val="9.1369444444444448E-2"/>
                    </c:manualLayout>
                  </c15:layout>
                  <c15:dlblFieldTable/>
                  <c15:showDataLabelsRange val="1"/>
                </c:ext>
                <c:ext xmlns:c16="http://schemas.microsoft.com/office/drawing/2014/chart" uri="{C3380CC4-5D6E-409C-BE32-E72D297353CC}">
                  <c16:uniqueId val="{00000004-B295-46A9-9478-05EA406357A2}"/>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'国 年代'!$A$7:$A$8</c:f>
              <c:strCache>
                <c:ptCount val="2"/>
                <c:pt idx="0">
                  <c:v>40代</c:v>
                </c:pt>
                <c:pt idx="1">
                  <c:v>50代</c:v>
                </c:pt>
              </c:strCache>
            </c:strRef>
          </c:cat>
          <c:val>
            <c:numRef>
              <c:f>'国 年代'!$F$7:$F$8</c:f>
              <c:numCache>
                <c:formatCode>General</c:formatCode>
                <c:ptCount val="2"/>
                <c:pt idx="0">
                  <c:v>-10229</c:v>
                </c:pt>
                <c:pt idx="1">
                  <c:v>-10523</c:v>
                </c:pt>
              </c:numCache>
            </c:numRef>
          </c:val>
          <c:extLst>
            <c:ext xmlns:c15="http://schemas.microsoft.com/office/drawing/2012/chart" uri="{02D57815-91ED-43cb-92C2-25804820EDAC}">
              <c15:datalabelsRange>
                <c15:f>'国 年代'!$E$7:$E$8</c15:f>
                <c15:dlblRangeCache>
                  <c:ptCount val="2"/>
                  <c:pt idx="0">
                    <c:v>4229</c:v>
                  </c:pt>
                  <c:pt idx="1">
                    <c:v>4523</c:v>
                  </c:pt>
                </c15:dlblRangeCache>
              </c15:datalabelsRange>
            </c:ext>
            <c:ext xmlns:c16="http://schemas.microsoft.com/office/drawing/2014/chart" uri="{C3380CC4-5D6E-409C-BE32-E72D297353CC}">
              <c16:uniqueId val="{00000005-B295-46A9-9478-05EA406357A2}"/>
            </c:ext>
          </c:extLst>
        </c:ser>
        <c:ser>
          <c:idx val="2"/>
          <c:order val="2"/>
          <c:spPr>
            <a:solidFill>
              <a:schemeClr val="bg1"/>
            </a:solidFill>
            <a:ln>
              <a:noFill/>
            </a:ln>
            <a:effectLst/>
          </c:spPr>
          <c:invertIfNegative val="0"/>
          <c:cat>
            <c:strRef>
              <c:f>'国 年代'!$A$7:$A$8</c:f>
              <c:strCache>
                <c:ptCount val="2"/>
                <c:pt idx="0">
                  <c:v>40代</c:v>
                </c:pt>
                <c:pt idx="1">
                  <c:v>50代</c:v>
                </c:pt>
              </c:strCache>
            </c:strRef>
          </c:cat>
          <c:val>
            <c:numRef>
              <c:f>'国 年代'!$G$7:$G$8</c:f>
              <c:numCache>
                <c:formatCode>General</c:formatCode>
                <c:ptCount val="2"/>
                <c:pt idx="0">
                  <c:v>-6000</c:v>
                </c:pt>
                <c:pt idx="1">
                  <c:v>-6000</c:v>
                </c:pt>
              </c:numCache>
            </c:numRef>
          </c:val>
          <c:extLst>
            <c:ext xmlns:c16="http://schemas.microsoft.com/office/drawing/2014/chart" uri="{C3380CC4-5D6E-409C-BE32-E72D297353CC}">
              <c16:uniqueId val="{00000006-B295-46A9-9478-05EA406357A2}"/>
            </c:ext>
          </c:extLst>
        </c:ser>
        <c:ser>
          <c:idx val="3"/>
          <c:order val="3"/>
          <c:spPr>
            <a:solidFill>
              <a:schemeClr val="tx1"/>
            </a:solidFill>
            <a:ln>
              <a:noFill/>
            </a:ln>
            <a:effectLst/>
          </c:spPr>
          <c:invertIfNegative val="0"/>
          <c:cat>
            <c:strRef>
              <c:f>'国 年代'!$A$7:$A$8</c:f>
              <c:strCache>
                <c:ptCount val="2"/>
                <c:pt idx="0">
                  <c:v>40代</c:v>
                </c:pt>
                <c:pt idx="1">
                  <c:v>50代</c:v>
                </c:pt>
              </c:strCache>
            </c:strRef>
          </c:cat>
          <c:val>
            <c:numRef>
              <c:f>'国 年代'!$C$7:$C$8</c:f>
              <c:numCache>
                <c:formatCode>General</c:formatCode>
                <c:ptCount val="2"/>
                <c:pt idx="0">
                  <c:v>4896</c:v>
                </c:pt>
                <c:pt idx="1">
                  <c:v>4901</c:v>
                </c:pt>
              </c:numCache>
            </c:numRef>
          </c:val>
          <c:extLst>
            <c:ext xmlns:c16="http://schemas.microsoft.com/office/drawing/2014/chart" uri="{C3380CC4-5D6E-409C-BE32-E72D297353CC}">
              <c16:uniqueId val="{00000007-B295-46A9-9478-05EA406357A2}"/>
            </c:ext>
          </c:extLst>
        </c:ser>
        <c:dLbls>
          <c:showLegendKey val="0"/>
          <c:showVal val="0"/>
          <c:showCatName val="0"/>
          <c:showSerName val="0"/>
          <c:showPercent val="0"/>
          <c:showBubbleSize val="0"/>
        </c:dLbls>
        <c:gapWidth val="100"/>
        <c:overlap val="100"/>
        <c:axId val="2013473888"/>
        <c:axId val="2013476800"/>
      </c:barChart>
      <c:catAx>
        <c:axId val="2013473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13476800"/>
        <c:crosses val="autoZero"/>
        <c:auto val="1"/>
        <c:lblAlgn val="ctr"/>
        <c:lblOffset val="100"/>
        <c:noMultiLvlLbl val="0"/>
      </c:catAx>
      <c:valAx>
        <c:axId val="2013476800"/>
        <c:scaling>
          <c:orientation val="minMax"/>
        </c:scaling>
        <c:delete val="1"/>
        <c:axPos val="l"/>
        <c:numFmt formatCode="General" sourceLinked="1"/>
        <c:majorTickMark val="none"/>
        <c:minorTickMark val="none"/>
        <c:tickLblPos val="nextTo"/>
        <c:crossAx val="201347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8100">
              <a:solidFill>
                <a:schemeClr val="bg1"/>
              </a:solidFill>
            </a:ln>
          </c:spPr>
          <c:dPt>
            <c:idx val="0"/>
            <c:bubble3D val="0"/>
            <c:spPr>
              <a:solidFill>
                <a:schemeClr val="accent6"/>
              </a:solidFill>
              <a:ln w="38100">
                <a:solidFill>
                  <a:schemeClr val="bg1"/>
                </a:solidFill>
              </a:ln>
              <a:effectLst/>
            </c:spPr>
            <c:extLst>
              <c:ext xmlns:c16="http://schemas.microsoft.com/office/drawing/2014/chart" uri="{C3380CC4-5D6E-409C-BE32-E72D297353CC}">
                <c16:uniqueId val="{00000001-F745-4921-B8CE-B99782FB1AB8}"/>
              </c:ext>
            </c:extLst>
          </c:dPt>
          <c:dPt>
            <c:idx val="1"/>
            <c:bubble3D val="0"/>
            <c:spPr>
              <a:solidFill>
                <a:schemeClr val="accent6">
                  <a:lumMod val="40000"/>
                  <a:lumOff val="60000"/>
                </a:schemeClr>
              </a:solidFill>
              <a:ln w="38100">
                <a:solidFill>
                  <a:schemeClr val="bg1"/>
                </a:solidFill>
              </a:ln>
              <a:effectLst/>
            </c:spPr>
            <c:extLst>
              <c:ext xmlns:c16="http://schemas.microsoft.com/office/drawing/2014/chart" uri="{C3380CC4-5D6E-409C-BE32-E72D297353CC}">
                <c16:uniqueId val="{00000003-F745-4921-B8CE-B99782FB1AB8}"/>
              </c:ext>
            </c:extLst>
          </c:dPt>
          <c:val>
            <c:numRef>
              <c:f>('国 年代'!$C$16,'国 年代'!$C$15)</c:f>
              <c:numCache>
                <c:formatCode>0</c:formatCode>
                <c:ptCount val="2"/>
                <c:pt idx="0">
                  <c:v>25.150134361490828</c:v>
                </c:pt>
                <c:pt idx="1">
                  <c:v>74.849865638509172</c:v>
                </c:pt>
              </c:numCache>
            </c:numRef>
          </c:val>
          <c:extLst>
            <c:ext xmlns:c16="http://schemas.microsoft.com/office/drawing/2014/chart" uri="{C3380CC4-5D6E-409C-BE32-E72D297353CC}">
              <c16:uniqueId val="{00000004-F745-4921-B8CE-B99782FB1A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'国 年代'!$A$20</c:f>
              <c:strCache>
                <c:ptCount val="1"/>
                <c:pt idx="0">
                  <c:v>月曜日</c:v>
                </c:pt>
              </c:strCache>
            </c:strRef>
          </c:tx>
          <c:spPr>
            <a:solidFill>
              <a:schemeClr val="accent6">
                <a:lumMod val="40000"/>
                <a:lumOff val="60000"/>
              </a:schemeClr>
            </a:solidFill>
            <a:ln w="38100">
              <a:solidFill>
                <a:schemeClr val="bg1"/>
              </a:solidFill>
            </a:ln>
            <a:effectLst/>
          </c:spPr>
          <c:invertIfNegative val="0"/>
          <c:val>
            <c:numRef>
              <c:f>'国 年代'!$D$20</c:f>
              <c:numCache>
                <c:formatCode>General</c:formatCode>
                <c:ptCount val="1"/>
                <c:pt idx="0">
                  <c:v>7429</c:v>
                </c:pt>
              </c:numCache>
            </c:numRef>
          </c:val>
          <c:extLst>
            <c:ext xmlns:c16="http://schemas.microsoft.com/office/drawing/2014/chart" uri="{C3380CC4-5D6E-409C-BE32-E72D297353CC}">
              <c16:uniqueId val="{00000000-C087-4A31-AE9D-5302220F8172}"/>
            </c:ext>
          </c:extLst>
        </c:ser>
        <c:ser>
          <c:idx val="1"/>
          <c:order val="1"/>
          <c:tx>
            <c:strRef>
              <c:f>'国 年代'!$A$21</c:f>
              <c:strCache>
                <c:ptCount val="1"/>
                <c:pt idx="0">
                  <c:v>火曜日</c:v>
                </c:pt>
              </c:strCache>
            </c:strRef>
          </c:tx>
          <c:spPr>
            <a:solidFill>
              <a:schemeClr val="accent6">
                <a:lumMod val="40000"/>
                <a:lumOff val="60000"/>
              </a:schemeClr>
            </a:solidFill>
            <a:ln w="38100">
              <a:solidFill>
                <a:schemeClr val="bg1"/>
              </a:solidFill>
            </a:ln>
            <a:effectLst/>
          </c:spPr>
          <c:invertIfNegative val="0"/>
          <c:val>
            <c:numRef>
              <c:f>'国 年代'!$D$21</c:f>
              <c:numCache>
                <c:formatCode>General</c:formatCode>
                <c:ptCount val="1"/>
                <c:pt idx="0">
                  <c:v>7569</c:v>
                </c:pt>
              </c:numCache>
            </c:numRef>
          </c:val>
          <c:extLst>
            <c:ext xmlns:c16="http://schemas.microsoft.com/office/drawing/2014/chart" uri="{C3380CC4-5D6E-409C-BE32-E72D297353CC}">
              <c16:uniqueId val="{00000001-C087-4A31-AE9D-5302220F8172}"/>
            </c:ext>
          </c:extLst>
        </c:ser>
        <c:ser>
          <c:idx val="2"/>
          <c:order val="2"/>
          <c:tx>
            <c:strRef>
              <c:f>'国 年代'!$A$22</c:f>
              <c:strCache>
                <c:ptCount val="1"/>
                <c:pt idx="0">
                  <c:v>水曜日</c:v>
                </c:pt>
              </c:strCache>
            </c:strRef>
          </c:tx>
          <c:spPr>
            <a:solidFill>
              <a:schemeClr val="accent6">
                <a:lumMod val="40000"/>
                <a:lumOff val="60000"/>
              </a:schemeClr>
            </a:solidFill>
            <a:ln w="38100">
              <a:solidFill>
                <a:schemeClr val="bg1"/>
              </a:solidFill>
            </a:ln>
            <a:effectLst/>
          </c:spPr>
          <c:invertIfNegative val="0"/>
          <c:val>
            <c:numRef>
              <c:f>'国 年代'!$D$22</c:f>
              <c:numCache>
                <c:formatCode>General</c:formatCode>
                <c:ptCount val="1"/>
                <c:pt idx="0">
                  <c:v>7355</c:v>
                </c:pt>
              </c:numCache>
            </c:numRef>
          </c:val>
          <c:extLst>
            <c:ext xmlns:c16="http://schemas.microsoft.com/office/drawing/2014/chart" uri="{C3380CC4-5D6E-409C-BE32-E72D297353CC}">
              <c16:uniqueId val="{00000002-C087-4A31-AE9D-5302220F8172}"/>
            </c:ext>
          </c:extLst>
        </c:ser>
        <c:ser>
          <c:idx val="3"/>
          <c:order val="3"/>
          <c:tx>
            <c:strRef>
              <c:f>'国 年代'!$A$23</c:f>
              <c:strCache>
                <c:ptCount val="1"/>
                <c:pt idx="0">
                  <c:v>木曜日</c:v>
                </c:pt>
              </c:strCache>
            </c:strRef>
          </c:tx>
          <c:spPr>
            <a:solidFill>
              <a:schemeClr val="accent6">
                <a:lumMod val="40000"/>
                <a:lumOff val="60000"/>
              </a:schemeClr>
            </a:solidFill>
            <a:ln w="38100">
              <a:solidFill>
                <a:schemeClr val="bg1"/>
              </a:solidFill>
            </a:ln>
            <a:effectLst/>
          </c:spPr>
          <c:invertIfNegative val="0"/>
          <c:val>
            <c:numRef>
              <c:f>'国 年代'!$D$23</c:f>
              <c:numCache>
                <c:formatCode>General</c:formatCode>
                <c:ptCount val="1"/>
                <c:pt idx="0">
                  <c:v>6808</c:v>
                </c:pt>
              </c:numCache>
            </c:numRef>
          </c:val>
          <c:extLst>
            <c:ext xmlns:c16="http://schemas.microsoft.com/office/drawing/2014/chart" uri="{C3380CC4-5D6E-409C-BE32-E72D297353CC}">
              <c16:uniqueId val="{00000003-C087-4A31-AE9D-5302220F8172}"/>
            </c:ext>
          </c:extLst>
        </c:ser>
        <c:ser>
          <c:idx val="4"/>
          <c:order val="4"/>
          <c:tx>
            <c:strRef>
              <c:f>'国 年代'!$A$24</c:f>
              <c:strCache>
                <c:ptCount val="1"/>
                <c:pt idx="0">
                  <c:v>金曜日</c:v>
                </c:pt>
              </c:strCache>
            </c:strRef>
          </c:tx>
          <c:spPr>
            <a:solidFill>
              <a:schemeClr val="accent6">
                <a:lumMod val="40000"/>
                <a:lumOff val="60000"/>
              </a:schemeClr>
            </a:solidFill>
            <a:ln w="38100">
              <a:solidFill>
                <a:schemeClr val="bg1"/>
              </a:solidFill>
            </a:ln>
            <a:effectLst/>
          </c:spPr>
          <c:invertIfNegative val="0"/>
          <c:val>
            <c:numRef>
              <c:f>'国 年代'!$D$24</c:f>
              <c:numCache>
                <c:formatCode>General</c:formatCode>
                <c:ptCount val="1"/>
                <c:pt idx="0">
                  <c:v>9139</c:v>
                </c:pt>
              </c:numCache>
            </c:numRef>
          </c:val>
          <c:extLst>
            <c:ext xmlns:c16="http://schemas.microsoft.com/office/drawing/2014/chart" uri="{C3380CC4-5D6E-409C-BE32-E72D297353CC}">
              <c16:uniqueId val="{00000004-C087-4A31-AE9D-5302220F8172}"/>
            </c:ext>
          </c:extLst>
        </c:ser>
        <c:ser>
          <c:idx val="5"/>
          <c:order val="5"/>
          <c:tx>
            <c:strRef>
              <c:f>'国 年代'!$A$25</c:f>
              <c:strCache>
                <c:ptCount val="1"/>
                <c:pt idx="0">
                  <c:v>土曜日</c:v>
                </c:pt>
              </c:strCache>
            </c:strRef>
          </c:tx>
          <c:spPr>
            <a:solidFill>
              <a:schemeClr val="accent6"/>
            </a:solidFill>
            <a:ln w="38100">
              <a:solidFill>
                <a:schemeClr val="bg1"/>
              </a:solidFill>
            </a:ln>
            <a:effectLst/>
          </c:spPr>
          <c:invertIfNegative val="0"/>
          <c:val>
            <c:numRef>
              <c:f>'国 年代'!$D$25</c:f>
              <c:numCache>
                <c:formatCode>General</c:formatCode>
                <c:ptCount val="1"/>
                <c:pt idx="0">
                  <c:v>12002</c:v>
                </c:pt>
              </c:numCache>
            </c:numRef>
          </c:val>
          <c:extLst>
            <c:ext xmlns:c16="http://schemas.microsoft.com/office/drawing/2014/chart" uri="{C3380CC4-5D6E-409C-BE32-E72D297353CC}">
              <c16:uniqueId val="{00000005-C087-4A31-AE9D-5302220F8172}"/>
            </c:ext>
          </c:extLst>
        </c:ser>
        <c:ser>
          <c:idx val="6"/>
          <c:order val="6"/>
          <c:tx>
            <c:strRef>
              <c:f>'国 年代'!$A$26</c:f>
              <c:strCache>
                <c:ptCount val="1"/>
                <c:pt idx="0">
                  <c:v>日曜･休日</c:v>
                </c:pt>
              </c:strCache>
            </c:strRef>
          </c:tx>
          <c:spPr>
            <a:solidFill>
              <a:schemeClr val="accent6">
                <a:lumMod val="20000"/>
                <a:lumOff val="80000"/>
              </a:schemeClr>
            </a:solidFill>
            <a:ln w="38100">
              <a:solidFill>
                <a:schemeClr val="bg1"/>
              </a:solidFill>
            </a:ln>
            <a:effectLst/>
          </c:spPr>
          <c:invertIfNegative val="0"/>
          <c:val>
            <c:numRef>
              <c:f>'国 年代'!$D$26</c:f>
              <c:numCache>
                <c:formatCode>General</c:formatCode>
                <c:ptCount val="1"/>
                <c:pt idx="0">
                  <c:v>795</c:v>
                </c:pt>
              </c:numCache>
            </c:numRef>
          </c:val>
          <c:extLst>
            <c:ext xmlns:c16="http://schemas.microsoft.com/office/drawing/2014/chart" uri="{C3380CC4-5D6E-409C-BE32-E72D297353CC}">
              <c16:uniqueId val="{00000006-C087-4A31-AE9D-5302220F8172}"/>
            </c:ext>
          </c:extLst>
        </c:ser>
        <c:dLbls>
          <c:showLegendKey val="0"/>
          <c:showVal val="0"/>
          <c:showCatName val="0"/>
          <c:showSerName val="0"/>
          <c:showPercent val="0"/>
          <c:showBubbleSize val="0"/>
        </c:dLbls>
        <c:gapWidth val="150"/>
        <c:overlap val="100"/>
        <c:axId val="1755826383"/>
        <c:axId val="1755831791"/>
      </c:barChart>
      <c:catAx>
        <c:axId val="1755826383"/>
        <c:scaling>
          <c:orientation val="minMax"/>
        </c:scaling>
        <c:delete val="1"/>
        <c:axPos val="l"/>
        <c:numFmt formatCode="General" sourceLinked="1"/>
        <c:majorTickMark val="none"/>
        <c:minorTickMark val="none"/>
        <c:tickLblPos val="nextTo"/>
        <c:crossAx val="1755831791"/>
        <c:crosses val="autoZero"/>
        <c:auto val="1"/>
        <c:lblAlgn val="ctr"/>
        <c:lblOffset val="100"/>
        <c:noMultiLvlLbl val="0"/>
      </c:catAx>
      <c:valAx>
        <c:axId val="1755831791"/>
        <c:scaling>
          <c:orientation val="minMax"/>
        </c:scaling>
        <c:delete val="1"/>
        <c:axPos val="b"/>
        <c:numFmt formatCode="General" sourceLinked="1"/>
        <c:majorTickMark val="none"/>
        <c:minorTickMark val="none"/>
        <c:tickLblPos val="nextTo"/>
        <c:crossAx val="175582638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6"/>
            </a:solidFill>
            <a:ln w="38100">
              <a:solidFill>
                <a:schemeClr val="bg1"/>
              </a:solidFill>
            </a:ln>
          </c:spPr>
          <c:dPt>
            <c:idx val="0"/>
            <c:bubble3D val="0"/>
            <c:spPr>
              <a:solidFill>
                <a:schemeClr val="accent6"/>
              </a:solidFill>
              <a:ln w="38100">
                <a:solidFill>
                  <a:schemeClr val="bg1"/>
                </a:solidFill>
              </a:ln>
              <a:effectLst/>
            </c:spPr>
            <c:extLst>
              <c:ext xmlns:c16="http://schemas.microsoft.com/office/drawing/2014/chart" uri="{C3380CC4-5D6E-409C-BE32-E72D297353CC}">
                <c16:uniqueId val="{00000001-30D8-410D-A2D7-C68C4AB82F3B}"/>
              </c:ext>
            </c:extLst>
          </c:dPt>
          <c:dPt>
            <c:idx val="1"/>
            <c:bubble3D val="0"/>
            <c:spPr>
              <a:solidFill>
                <a:schemeClr val="accent6">
                  <a:lumMod val="40000"/>
                  <a:lumOff val="60000"/>
                </a:schemeClr>
              </a:solidFill>
              <a:ln w="38100">
                <a:solidFill>
                  <a:schemeClr val="bg1"/>
                </a:solidFill>
              </a:ln>
              <a:effectLst/>
            </c:spPr>
            <c:extLst>
              <c:ext xmlns:c16="http://schemas.microsoft.com/office/drawing/2014/chart" uri="{C3380CC4-5D6E-409C-BE32-E72D297353CC}">
                <c16:uniqueId val="{00000003-30D8-410D-A2D7-C68C4AB82F3B}"/>
              </c:ext>
            </c:extLst>
          </c:dPt>
          <c:val>
            <c:numRef>
              <c:f>('国 年代'!$G$15,'国 年代'!$G$16)</c:f>
              <c:numCache>
                <c:formatCode>0_ </c:formatCode>
                <c:ptCount val="2"/>
                <c:pt idx="0" formatCode="0">
                  <c:v>80.767588134803532</c:v>
                </c:pt>
                <c:pt idx="1">
                  <c:v>19.232411865196468</c:v>
                </c:pt>
              </c:numCache>
            </c:numRef>
          </c:val>
          <c:extLst>
            <c:ext xmlns:c16="http://schemas.microsoft.com/office/drawing/2014/chart" uri="{C3380CC4-5D6E-409C-BE32-E72D297353CC}">
              <c16:uniqueId val="{00000004-30D8-410D-A2D7-C68C4AB82F3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60000"/>
                <a:lumOff val="40000"/>
              </a:schemeClr>
            </a:solidFill>
            <a:ln>
              <a:noFill/>
            </a:ln>
            <a:effectLst/>
          </c:spPr>
          <c:invertIfNegative val="0"/>
          <c:cat>
            <c:multiLvlStrRef>
              <c:f>'千葉 時系列'!$C$4:$D$53</c:f>
              <c:multiLvlStrCache>
                <c:ptCount val="50"/>
                <c:lvl>
                  <c:pt idx="0">
                    <c:v>8月</c:v>
                  </c:pt>
                  <c:pt idx="1">
                    <c:v>9月</c:v>
                  </c:pt>
                  <c:pt idx="2">
                    <c:v>10月</c:v>
                  </c:pt>
                  <c:pt idx="3">
                    <c:v>11月</c:v>
                  </c:pt>
                  <c:pt idx="4">
                    <c:v>12月</c:v>
                  </c:pt>
                  <c:pt idx="5">
                    <c:v>1月</c:v>
                  </c:pt>
                  <c:pt idx="6">
                    <c:v>2月</c:v>
                  </c:pt>
                  <c:pt idx="7">
                    <c:v>3月</c:v>
                  </c:pt>
                  <c:pt idx="8">
                    <c:v>4月</c:v>
                  </c:pt>
                  <c:pt idx="9">
                    <c:v>5月</c:v>
                  </c:pt>
                  <c:pt idx="10">
                    <c:v>6月</c:v>
                  </c:pt>
                  <c:pt idx="11">
                    <c:v>7月</c:v>
                  </c:pt>
                  <c:pt idx="12">
                    <c:v>8月</c:v>
                  </c:pt>
                  <c:pt idx="13">
                    <c:v>9月</c:v>
                  </c:pt>
                  <c:pt idx="14">
                    <c:v>10月</c:v>
                  </c:pt>
                  <c:pt idx="15">
                    <c:v>11月</c:v>
                  </c:pt>
                  <c:pt idx="16">
                    <c:v>12月</c:v>
                  </c:pt>
                  <c:pt idx="17">
                    <c:v>1月</c:v>
                  </c:pt>
                  <c:pt idx="18">
                    <c:v>2月</c:v>
                  </c:pt>
                  <c:pt idx="19">
                    <c:v>3月</c:v>
                  </c:pt>
                  <c:pt idx="20">
                    <c:v>4月</c:v>
                  </c:pt>
                  <c:pt idx="21">
                    <c:v>5月</c:v>
                  </c:pt>
                  <c:pt idx="22">
                    <c:v>6月</c:v>
                  </c:pt>
                  <c:pt idx="23">
                    <c:v>7月</c:v>
                  </c:pt>
                  <c:pt idx="24">
                    <c:v>8月</c:v>
                  </c:pt>
                  <c:pt idx="25">
                    <c:v>9月</c:v>
                  </c:pt>
                  <c:pt idx="26">
                    <c:v>10月</c:v>
                  </c:pt>
                  <c:pt idx="27">
                    <c:v>11月</c:v>
                  </c:pt>
                  <c:pt idx="28">
                    <c:v>12月</c:v>
                  </c:pt>
                  <c:pt idx="29">
                    <c:v>1月</c:v>
                  </c:pt>
                  <c:pt idx="30">
                    <c:v>2月</c:v>
                  </c:pt>
                  <c:pt idx="31">
                    <c:v>3月</c:v>
                  </c:pt>
                  <c:pt idx="32">
                    <c:v>4月</c:v>
                  </c:pt>
                  <c:pt idx="33">
                    <c:v>5月</c:v>
                  </c:pt>
                  <c:pt idx="34">
                    <c:v>6月</c:v>
                  </c:pt>
                  <c:pt idx="35">
                    <c:v>7月</c:v>
                  </c:pt>
                  <c:pt idx="36">
                    <c:v>8月</c:v>
                  </c:pt>
                  <c:pt idx="37">
                    <c:v>9月</c:v>
                  </c:pt>
                  <c:pt idx="38">
                    <c:v>10月</c:v>
                  </c:pt>
                  <c:pt idx="39">
                    <c:v>11月</c:v>
                  </c:pt>
                  <c:pt idx="40">
                    <c:v>12月</c:v>
                  </c:pt>
                  <c:pt idx="41">
                    <c:v>1月</c:v>
                  </c:pt>
                  <c:pt idx="42">
                    <c:v>2月</c:v>
                  </c:pt>
                  <c:pt idx="43">
                    <c:v>3月</c:v>
                  </c:pt>
                  <c:pt idx="44">
                    <c:v>4月</c:v>
                  </c:pt>
                  <c:pt idx="45">
                    <c:v>5月</c:v>
                  </c:pt>
                  <c:pt idx="46">
                    <c:v>6月</c:v>
                  </c:pt>
                  <c:pt idx="47">
                    <c:v>7月</c:v>
                  </c:pt>
                  <c:pt idx="48">
                    <c:v>8月</c:v>
                  </c:pt>
                  <c:pt idx="49">
                    <c:v>9月</c:v>
                  </c:pt>
                </c:lvl>
                <c:lvl>
                  <c:pt idx="0">
                    <c:v>2018年</c:v>
                  </c:pt>
                  <c:pt idx="5">
                    <c:v>2019年</c:v>
                  </c:pt>
                  <c:pt idx="17">
                    <c:v>2020年</c:v>
                  </c:pt>
                  <c:pt idx="29">
                    <c:v>2021年</c:v>
                  </c:pt>
                  <c:pt idx="41">
                    <c:v>2022年</c:v>
                  </c:pt>
                </c:lvl>
              </c:multiLvlStrCache>
            </c:multiLvlStrRef>
          </c:cat>
          <c:val>
            <c:numRef>
              <c:f>'千葉 時系列'!$E$4:$E$53</c:f>
              <c:numCache>
                <c:formatCode>General</c:formatCode>
                <c:ptCount val="50"/>
                <c:pt idx="0">
                  <c:v>1</c:v>
                </c:pt>
                <c:pt idx="1">
                  <c:v>19</c:v>
                </c:pt>
                <c:pt idx="2">
                  <c:v>665</c:v>
                </c:pt>
                <c:pt idx="3">
                  <c:v>853</c:v>
                </c:pt>
                <c:pt idx="4">
                  <c:v>732</c:v>
                </c:pt>
                <c:pt idx="5">
                  <c:v>314</c:v>
                </c:pt>
                <c:pt idx="6">
                  <c:v>285</c:v>
                </c:pt>
                <c:pt idx="7">
                  <c:v>347</c:v>
                </c:pt>
                <c:pt idx="8">
                  <c:v>321</c:v>
                </c:pt>
                <c:pt idx="9">
                  <c:v>317</c:v>
                </c:pt>
                <c:pt idx="10">
                  <c:v>399</c:v>
                </c:pt>
                <c:pt idx="11">
                  <c:v>346</c:v>
                </c:pt>
                <c:pt idx="12">
                  <c:v>361</c:v>
                </c:pt>
                <c:pt idx="13">
                  <c:v>308</c:v>
                </c:pt>
                <c:pt idx="14">
                  <c:v>297</c:v>
                </c:pt>
                <c:pt idx="15">
                  <c:v>255</c:v>
                </c:pt>
                <c:pt idx="16">
                  <c:v>153</c:v>
                </c:pt>
                <c:pt idx="17">
                  <c:v>163</c:v>
                </c:pt>
                <c:pt idx="18">
                  <c:v>183</c:v>
                </c:pt>
                <c:pt idx="19">
                  <c:v>210</c:v>
                </c:pt>
                <c:pt idx="20">
                  <c:v>98</c:v>
                </c:pt>
                <c:pt idx="21">
                  <c:v>103</c:v>
                </c:pt>
                <c:pt idx="22">
                  <c:v>248</c:v>
                </c:pt>
                <c:pt idx="23">
                  <c:v>247</c:v>
                </c:pt>
                <c:pt idx="24">
                  <c:v>190</c:v>
                </c:pt>
                <c:pt idx="25">
                  <c:v>178</c:v>
                </c:pt>
                <c:pt idx="26">
                  <c:v>150</c:v>
                </c:pt>
                <c:pt idx="27">
                  <c:v>134</c:v>
                </c:pt>
                <c:pt idx="28">
                  <c:v>107</c:v>
                </c:pt>
                <c:pt idx="29">
                  <c:v>109</c:v>
                </c:pt>
                <c:pt idx="30">
                  <c:v>122</c:v>
                </c:pt>
                <c:pt idx="31">
                  <c:v>126</c:v>
                </c:pt>
                <c:pt idx="32">
                  <c:v>136</c:v>
                </c:pt>
                <c:pt idx="33">
                  <c:v>114</c:v>
                </c:pt>
                <c:pt idx="34">
                  <c:v>125</c:v>
                </c:pt>
                <c:pt idx="35">
                  <c:v>120</c:v>
                </c:pt>
                <c:pt idx="36">
                  <c:v>120</c:v>
                </c:pt>
                <c:pt idx="37">
                  <c:v>75</c:v>
                </c:pt>
                <c:pt idx="38">
                  <c:v>105</c:v>
                </c:pt>
                <c:pt idx="39">
                  <c:v>106</c:v>
                </c:pt>
                <c:pt idx="40">
                  <c:v>103</c:v>
                </c:pt>
                <c:pt idx="41">
                  <c:v>113</c:v>
                </c:pt>
                <c:pt idx="42">
                  <c:v>96</c:v>
                </c:pt>
                <c:pt idx="43">
                  <c:v>128</c:v>
                </c:pt>
                <c:pt idx="44">
                  <c:v>118</c:v>
                </c:pt>
                <c:pt idx="45">
                  <c:v>122</c:v>
                </c:pt>
                <c:pt idx="46">
                  <c:v>136</c:v>
                </c:pt>
                <c:pt idx="47">
                  <c:v>98</c:v>
                </c:pt>
                <c:pt idx="48">
                  <c:v>107</c:v>
                </c:pt>
                <c:pt idx="49">
                  <c:v>1</c:v>
                </c:pt>
              </c:numCache>
            </c:numRef>
          </c:val>
          <c:extLst>
            <c:ext xmlns:c16="http://schemas.microsoft.com/office/drawing/2014/chart" uri="{C3380CC4-5D6E-409C-BE32-E72D297353CC}">
              <c16:uniqueId val="{00000000-6158-4B15-88DF-8E3CE99DE72B}"/>
            </c:ext>
          </c:extLst>
        </c:ser>
        <c:ser>
          <c:idx val="1"/>
          <c:order val="1"/>
          <c:spPr>
            <a:solidFill>
              <a:schemeClr val="accent5">
                <a:lumMod val="60000"/>
                <a:lumOff val="40000"/>
              </a:schemeClr>
            </a:solidFill>
            <a:ln>
              <a:noFill/>
            </a:ln>
            <a:effectLst/>
          </c:spPr>
          <c:invertIfNegative val="0"/>
          <c:cat>
            <c:multiLvlStrRef>
              <c:f>'千葉 時系列'!$C$4:$D$53</c:f>
              <c:multiLvlStrCache>
                <c:ptCount val="50"/>
                <c:lvl>
                  <c:pt idx="0">
                    <c:v>8月</c:v>
                  </c:pt>
                  <c:pt idx="1">
                    <c:v>9月</c:v>
                  </c:pt>
                  <c:pt idx="2">
                    <c:v>10月</c:v>
                  </c:pt>
                  <c:pt idx="3">
                    <c:v>11月</c:v>
                  </c:pt>
                  <c:pt idx="4">
                    <c:v>12月</c:v>
                  </c:pt>
                  <c:pt idx="5">
                    <c:v>1月</c:v>
                  </c:pt>
                  <c:pt idx="6">
                    <c:v>2月</c:v>
                  </c:pt>
                  <c:pt idx="7">
                    <c:v>3月</c:v>
                  </c:pt>
                  <c:pt idx="8">
                    <c:v>4月</c:v>
                  </c:pt>
                  <c:pt idx="9">
                    <c:v>5月</c:v>
                  </c:pt>
                  <c:pt idx="10">
                    <c:v>6月</c:v>
                  </c:pt>
                  <c:pt idx="11">
                    <c:v>7月</c:v>
                  </c:pt>
                  <c:pt idx="12">
                    <c:v>8月</c:v>
                  </c:pt>
                  <c:pt idx="13">
                    <c:v>9月</c:v>
                  </c:pt>
                  <c:pt idx="14">
                    <c:v>10月</c:v>
                  </c:pt>
                  <c:pt idx="15">
                    <c:v>11月</c:v>
                  </c:pt>
                  <c:pt idx="16">
                    <c:v>12月</c:v>
                  </c:pt>
                  <c:pt idx="17">
                    <c:v>1月</c:v>
                  </c:pt>
                  <c:pt idx="18">
                    <c:v>2月</c:v>
                  </c:pt>
                  <c:pt idx="19">
                    <c:v>3月</c:v>
                  </c:pt>
                  <c:pt idx="20">
                    <c:v>4月</c:v>
                  </c:pt>
                  <c:pt idx="21">
                    <c:v>5月</c:v>
                  </c:pt>
                  <c:pt idx="22">
                    <c:v>6月</c:v>
                  </c:pt>
                  <c:pt idx="23">
                    <c:v>7月</c:v>
                  </c:pt>
                  <c:pt idx="24">
                    <c:v>8月</c:v>
                  </c:pt>
                  <c:pt idx="25">
                    <c:v>9月</c:v>
                  </c:pt>
                  <c:pt idx="26">
                    <c:v>10月</c:v>
                  </c:pt>
                  <c:pt idx="27">
                    <c:v>11月</c:v>
                  </c:pt>
                  <c:pt idx="28">
                    <c:v>12月</c:v>
                  </c:pt>
                  <c:pt idx="29">
                    <c:v>1月</c:v>
                  </c:pt>
                  <c:pt idx="30">
                    <c:v>2月</c:v>
                  </c:pt>
                  <c:pt idx="31">
                    <c:v>3月</c:v>
                  </c:pt>
                  <c:pt idx="32">
                    <c:v>4月</c:v>
                  </c:pt>
                  <c:pt idx="33">
                    <c:v>5月</c:v>
                  </c:pt>
                  <c:pt idx="34">
                    <c:v>6月</c:v>
                  </c:pt>
                  <c:pt idx="35">
                    <c:v>7月</c:v>
                  </c:pt>
                  <c:pt idx="36">
                    <c:v>8月</c:v>
                  </c:pt>
                  <c:pt idx="37">
                    <c:v>9月</c:v>
                  </c:pt>
                  <c:pt idx="38">
                    <c:v>10月</c:v>
                  </c:pt>
                  <c:pt idx="39">
                    <c:v>11月</c:v>
                  </c:pt>
                  <c:pt idx="40">
                    <c:v>12月</c:v>
                  </c:pt>
                  <c:pt idx="41">
                    <c:v>1月</c:v>
                  </c:pt>
                  <c:pt idx="42">
                    <c:v>2月</c:v>
                  </c:pt>
                  <c:pt idx="43">
                    <c:v>3月</c:v>
                  </c:pt>
                  <c:pt idx="44">
                    <c:v>4月</c:v>
                  </c:pt>
                  <c:pt idx="45">
                    <c:v>5月</c:v>
                  </c:pt>
                  <c:pt idx="46">
                    <c:v>6月</c:v>
                  </c:pt>
                  <c:pt idx="47">
                    <c:v>7月</c:v>
                  </c:pt>
                  <c:pt idx="48">
                    <c:v>8月</c:v>
                  </c:pt>
                  <c:pt idx="49">
                    <c:v>9月</c:v>
                  </c:pt>
                </c:lvl>
                <c:lvl>
                  <c:pt idx="0">
                    <c:v>2018年</c:v>
                  </c:pt>
                  <c:pt idx="5">
                    <c:v>2019年</c:v>
                  </c:pt>
                  <c:pt idx="17">
                    <c:v>2020年</c:v>
                  </c:pt>
                  <c:pt idx="29">
                    <c:v>2021年</c:v>
                  </c:pt>
                  <c:pt idx="41">
                    <c:v>2022年</c:v>
                  </c:pt>
                </c:lvl>
              </c:multiLvlStrCache>
            </c:multiLvlStrRef>
          </c:cat>
          <c:val>
            <c:numRef>
              <c:f>'千葉 時系列'!$L$4:$L$53</c:f>
              <c:numCache>
                <c:formatCode>General</c:formatCode>
                <c:ptCount val="50"/>
                <c:pt idx="0">
                  <c:v>-100</c:v>
                </c:pt>
                <c:pt idx="1">
                  <c:v>-100</c:v>
                </c:pt>
                <c:pt idx="2">
                  <c:v>-100</c:v>
                </c:pt>
                <c:pt idx="3">
                  <c:v>-193</c:v>
                </c:pt>
                <c:pt idx="4">
                  <c:v>-577</c:v>
                </c:pt>
                <c:pt idx="5">
                  <c:v>-319</c:v>
                </c:pt>
                <c:pt idx="6">
                  <c:v>-298</c:v>
                </c:pt>
                <c:pt idx="7">
                  <c:v>-341</c:v>
                </c:pt>
                <c:pt idx="8">
                  <c:v>-339</c:v>
                </c:pt>
                <c:pt idx="9">
                  <c:v>-355</c:v>
                </c:pt>
                <c:pt idx="10">
                  <c:v>-457</c:v>
                </c:pt>
                <c:pt idx="11">
                  <c:v>-431</c:v>
                </c:pt>
                <c:pt idx="12">
                  <c:v>-332</c:v>
                </c:pt>
                <c:pt idx="13">
                  <c:v>-350</c:v>
                </c:pt>
                <c:pt idx="14">
                  <c:v>-294</c:v>
                </c:pt>
                <c:pt idx="15">
                  <c:v>-281</c:v>
                </c:pt>
                <c:pt idx="16">
                  <c:v>-300</c:v>
                </c:pt>
                <c:pt idx="17">
                  <c:v>-245</c:v>
                </c:pt>
                <c:pt idx="18">
                  <c:v>-278</c:v>
                </c:pt>
                <c:pt idx="19">
                  <c:v>-280</c:v>
                </c:pt>
                <c:pt idx="20">
                  <c:v>-200</c:v>
                </c:pt>
                <c:pt idx="21">
                  <c:v>-245</c:v>
                </c:pt>
                <c:pt idx="22">
                  <c:v>-331</c:v>
                </c:pt>
                <c:pt idx="23">
                  <c:v>-233</c:v>
                </c:pt>
                <c:pt idx="24">
                  <c:v>-237</c:v>
                </c:pt>
                <c:pt idx="25">
                  <c:v>-252</c:v>
                </c:pt>
                <c:pt idx="26">
                  <c:v>-229</c:v>
                </c:pt>
                <c:pt idx="27">
                  <c:v>-223</c:v>
                </c:pt>
                <c:pt idx="28">
                  <c:v>-217</c:v>
                </c:pt>
                <c:pt idx="29">
                  <c:v>-175</c:v>
                </c:pt>
                <c:pt idx="30">
                  <c:v>-213</c:v>
                </c:pt>
                <c:pt idx="31">
                  <c:v>-224</c:v>
                </c:pt>
                <c:pt idx="32">
                  <c:v>-222</c:v>
                </c:pt>
                <c:pt idx="33">
                  <c:v>-241</c:v>
                </c:pt>
                <c:pt idx="34">
                  <c:v>-212</c:v>
                </c:pt>
                <c:pt idx="35">
                  <c:v>-205</c:v>
                </c:pt>
                <c:pt idx="36">
                  <c:v>-219</c:v>
                </c:pt>
                <c:pt idx="37">
                  <c:v>-184</c:v>
                </c:pt>
                <c:pt idx="38">
                  <c:v>-231</c:v>
                </c:pt>
                <c:pt idx="39">
                  <c:v>-224</c:v>
                </c:pt>
                <c:pt idx="40">
                  <c:v>-245</c:v>
                </c:pt>
                <c:pt idx="41">
                  <c:v>-224</c:v>
                </c:pt>
                <c:pt idx="42">
                  <c:v>-211</c:v>
                </c:pt>
                <c:pt idx="43">
                  <c:v>-220</c:v>
                </c:pt>
                <c:pt idx="44">
                  <c:v>-224</c:v>
                </c:pt>
                <c:pt idx="45">
                  <c:v>-240</c:v>
                </c:pt>
                <c:pt idx="46">
                  <c:v>-241</c:v>
                </c:pt>
                <c:pt idx="47">
                  <c:v>-218</c:v>
                </c:pt>
                <c:pt idx="48">
                  <c:v>-233</c:v>
                </c:pt>
                <c:pt idx="49">
                  <c:v>-100</c:v>
                </c:pt>
              </c:numCache>
            </c:numRef>
          </c:val>
          <c:extLst>
            <c:ext xmlns:c16="http://schemas.microsoft.com/office/drawing/2014/chart" uri="{C3380CC4-5D6E-409C-BE32-E72D297353CC}">
              <c16:uniqueId val="{00000001-6158-4B15-88DF-8E3CE99DE72B}"/>
            </c:ext>
          </c:extLst>
        </c:ser>
        <c:ser>
          <c:idx val="2"/>
          <c:order val="2"/>
          <c:spPr>
            <a:solidFill>
              <a:schemeClr val="accent5">
                <a:lumMod val="20000"/>
                <a:lumOff val="80000"/>
              </a:schemeClr>
            </a:solidFill>
            <a:ln>
              <a:noFill/>
            </a:ln>
            <a:effectLst/>
          </c:spPr>
          <c:invertIfNegative val="0"/>
          <c:cat>
            <c:multiLvlStrRef>
              <c:f>'千葉 時系列'!$C$4:$D$53</c:f>
              <c:multiLvlStrCache>
                <c:ptCount val="50"/>
                <c:lvl>
                  <c:pt idx="0">
                    <c:v>8月</c:v>
                  </c:pt>
                  <c:pt idx="1">
                    <c:v>9月</c:v>
                  </c:pt>
                  <c:pt idx="2">
                    <c:v>10月</c:v>
                  </c:pt>
                  <c:pt idx="3">
                    <c:v>11月</c:v>
                  </c:pt>
                  <c:pt idx="4">
                    <c:v>12月</c:v>
                  </c:pt>
                  <c:pt idx="5">
                    <c:v>1月</c:v>
                  </c:pt>
                  <c:pt idx="6">
                    <c:v>2月</c:v>
                  </c:pt>
                  <c:pt idx="7">
                    <c:v>3月</c:v>
                  </c:pt>
                  <c:pt idx="8">
                    <c:v>4月</c:v>
                  </c:pt>
                  <c:pt idx="9">
                    <c:v>5月</c:v>
                  </c:pt>
                  <c:pt idx="10">
                    <c:v>6月</c:v>
                  </c:pt>
                  <c:pt idx="11">
                    <c:v>7月</c:v>
                  </c:pt>
                  <c:pt idx="12">
                    <c:v>8月</c:v>
                  </c:pt>
                  <c:pt idx="13">
                    <c:v>9月</c:v>
                  </c:pt>
                  <c:pt idx="14">
                    <c:v>10月</c:v>
                  </c:pt>
                  <c:pt idx="15">
                    <c:v>11月</c:v>
                  </c:pt>
                  <c:pt idx="16">
                    <c:v>12月</c:v>
                  </c:pt>
                  <c:pt idx="17">
                    <c:v>1月</c:v>
                  </c:pt>
                  <c:pt idx="18">
                    <c:v>2月</c:v>
                  </c:pt>
                  <c:pt idx="19">
                    <c:v>3月</c:v>
                  </c:pt>
                  <c:pt idx="20">
                    <c:v>4月</c:v>
                  </c:pt>
                  <c:pt idx="21">
                    <c:v>5月</c:v>
                  </c:pt>
                  <c:pt idx="22">
                    <c:v>6月</c:v>
                  </c:pt>
                  <c:pt idx="23">
                    <c:v>7月</c:v>
                  </c:pt>
                  <c:pt idx="24">
                    <c:v>8月</c:v>
                  </c:pt>
                  <c:pt idx="25">
                    <c:v>9月</c:v>
                  </c:pt>
                  <c:pt idx="26">
                    <c:v>10月</c:v>
                  </c:pt>
                  <c:pt idx="27">
                    <c:v>11月</c:v>
                  </c:pt>
                  <c:pt idx="28">
                    <c:v>12月</c:v>
                  </c:pt>
                  <c:pt idx="29">
                    <c:v>1月</c:v>
                  </c:pt>
                  <c:pt idx="30">
                    <c:v>2月</c:v>
                  </c:pt>
                  <c:pt idx="31">
                    <c:v>3月</c:v>
                  </c:pt>
                  <c:pt idx="32">
                    <c:v>4月</c:v>
                  </c:pt>
                  <c:pt idx="33">
                    <c:v>5月</c:v>
                  </c:pt>
                  <c:pt idx="34">
                    <c:v>6月</c:v>
                  </c:pt>
                  <c:pt idx="35">
                    <c:v>7月</c:v>
                  </c:pt>
                  <c:pt idx="36">
                    <c:v>8月</c:v>
                  </c:pt>
                  <c:pt idx="37">
                    <c:v>9月</c:v>
                  </c:pt>
                  <c:pt idx="38">
                    <c:v>10月</c:v>
                  </c:pt>
                  <c:pt idx="39">
                    <c:v>11月</c:v>
                  </c:pt>
                  <c:pt idx="40">
                    <c:v>12月</c:v>
                  </c:pt>
                  <c:pt idx="41">
                    <c:v>1月</c:v>
                  </c:pt>
                  <c:pt idx="42">
                    <c:v>2月</c:v>
                  </c:pt>
                  <c:pt idx="43">
                    <c:v>3月</c:v>
                  </c:pt>
                  <c:pt idx="44">
                    <c:v>4月</c:v>
                  </c:pt>
                  <c:pt idx="45">
                    <c:v>5月</c:v>
                  </c:pt>
                  <c:pt idx="46">
                    <c:v>6月</c:v>
                  </c:pt>
                  <c:pt idx="47">
                    <c:v>7月</c:v>
                  </c:pt>
                  <c:pt idx="48">
                    <c:v>8月</c:v>
                  </c:pt>
                  <c:pt idx="49">
                    <c:v>9月</c:v>
                  </c:pt>
                </c:lvl>
                <c:lvl>
                  <c:pt idx="0">
                    <c:v>2018年</c:v>
                  </c:pt>
                  <c:pt idx="5">
                    <c:v>2019年</c:v>
                  </c:pt>
                  <c:pt idx="17">
                    <c:v>2020年</c:v>
                  </c:pt>
                  <c:pt idx="29">
                    <c:v>2021年</c:v>
                  </c:pt>
                  <c:pt idx="41">
                    <c:v>2022年</c:v>
                  </c:pt>
                </c:lvl>
              </c:multiLvlStrCache>
            </c:multiLvlStrRef>
          </c:cat>
          <c:val>
            <c:numRef>
              <c:f>'千葉 時系列'!$M$4:$M$53</c:f>
              <c:numCache>
                <c:formatCode>General</c:formatCode>
                <c:ptCount val="5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numCache>
            </c:numRef>
          </c:val>
          <c:extLst>
            <c:ext xmlns:c16="http://schemas.microsoft.com/office/drawing/2014/chart" uri="{C3380CC4-5D6E-409C-BE32-E72D297353CC}">
              <c16:uniqueId val="{00000002-6158-4B15-88DF-8E3CE99DE72B}"/>
            </c:ext>
          </c:extLst>
        </c:ser>
        <c:dLbls>
          <c:showLegendKey val="0"/>
          <c:showVal val="0"/>
          <c:showCatName val="0"/>
          <c:showSerName val="0"/>
          <c:showPercent val="0"/>
          <c:showBubbleSize val="0"/>
        </c:dLbls>
        <c:gapWidth val="200"/>
        <c:overlap val="100"/>
        <c:axId val="164307552"/>
        <c:axId val="164307968"/>
      </c:barChart>
      <c:catAx>
        <c:axId val="164307552"/>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968"/>
        <c:crosses val="autoZero"/>
        <c:auto val="1"/>
        <c:lblAlgn val="ctr"/>
        <c:lblOffset val="100"/>
        <c:noMultiLvlLbl val="0"/>
      </c:catAx>
      <c:valAx>
        <c:axId val="164307968"/>
        <c:scaling>
          <c:orientation val="minMax"/>
          <c:max val="1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lumMod val="60000"/>
                <a:lumOff val="40000"/>
              </a:schemeClr>
            </a:solidFill>
            <a:ln>
              <a:noFill/>
            </a:ln>
            <a:effectLst/>
          </c:spPr>
          <c:invertIfNegative val="0"/>
          <c:cat>
            <c:multiLvlStrRef>
              <c:f>'千葉 時系列'!$C$4:$D$53</c:f>
              <c:multiLvlStrCache>
                <c:ptCount val="50"/>
                <c:lvl>
                  <c:pt idx="0">
                    <c:v>8月</c:v>
                  </c:pt>
                  <c:pt idx="1">
                    <c:v>9月</c:v>
                  </c:pt>
                  <c:pt idx="2">
                    <c:v>10月</c:v>
                  </c:pt>
                  <c:pt idx="3">
                    <c:v>11月</c:v>
                  </c:pt>
                  <c:pt idx="4">
                    <c:v>12月</c:v>
                  </c:pt>
                  <c:pt idx="5">
                    <c:v>1月</c:v>
                  </c:pt>
                  <c:pt idx="6">
                    <c:v>2月</c:v>
                  </c:pt>
                  <c:pt idx="7">
                    <c:v>3月</c:v>
                  </c:pt>
                  <c:pt idx="8">
                    <c:v>4月</c:v>
                  </c:pt>
                  <c:pt idx="9">
                    <c:v>5月</c:v>
                  </c:pt>
                  <c:pt idx="10">
                    <c:v>6月</c:v>
                  </c:pt>
                  <c:pt idx="11">
                    <c:v>7月</c:v>
                  </c:pt>
                  <c:pt idx="12">
                    <c:v>8月</c:v>
                  </c:pt>
                  <c:pt idx="13">
                    <c:v>9月</c:v>
                  </c:pt>
                  <c:pt idx="14">
                    <c:v>10月</c:v>
                  </c:pt>
                  <c:pt idx="15">
                    <c:v>11月</c:v>
                  </c:pt>
                  <c:pt idx="16">
                    <c:v>12月</c:v>
                  </c:pt>
                  <c:pt idx="17">
                    <c:v>1月</c:v>
                  </c:pt>
                  <c:pt idx="18">
                    <c:v>2月</c:v>
                  </c:pt>
                  <c:pt idx="19">
                    <c:v>3月</c:v>
                  </c:pt>
                  <c:pt idx="20">
                    <c:v>4月</c:v>
                  </c:pt>
                  <c:pt idx="21">
                    <c:v>5月</c:v>
                  </c:pt>
                  <c:pt idx="22">
                    <c:v>6月</c:v>
                  </c:pt>
                  <c:pt idx="23">
                    <c:v>7月</c:v>
                  </c:pt>
                  <c:pt idx="24">
                    <c:v>8月</c:v>
                  </c:pt>
                  <c:pt idx="25">
                    <c:v>9月</c:v>
                  </c:pt>
                  <c:pt idx="26">
                    <c:v>10月</c:v>
                  </c:pt>
                  <c:pt idx="27">
                    <c:v>11月</c:v>
                  </c:pt>
                  <c:pt idx="28">
                    <c:v>12月</c:v>
                  </c:pt>
                  <c:pt idx="29">
                    <c:v>1月</c:v>
                  </c:pt>
                  <c:pt idx="30">
                    <c:v>2月</c:v>
                  </c:pt>
                  <c:pt idx="31">
                    <c:v>3月</c:v>
                  </c:pt>
                  <c:pt idx="32">
                    <c:v>4月</c:v>
                  </c:pt>
                  <c:pt idx="33">
                    <c:v>5月</c:v>
                  </c:pt>
                  <c:pt idx="34">
                    <c:v>6月</c:v>
                  </c:pt>
                  <c:pt idx="35">
                    <c:v>7月</c:v>
                  </c:pt>
                  <c:pt idx="36">
                    <c:v>8月</c:v>
                  </c:pt>
                  <c:pt idx="37">
                    <c:v>9月</c:v>
                  </c:pt>
                  <c:pt idx="38">
                    <c:v>10月</c:v>
                  </c:pt>
                  <c:pt idx="39">
                    <c:v>11月</c:v>
                  </c:pt>
                  <c:pt idx="40">
                    <c:v>12月</c:v>
                  </c:pt>
                  <c:pt idx="41">
                    <c:v>1月</c:v>
                  </c:pt>
                  <c:pt idx="42">
                    <c:v>2月</c:v>
                  </c:pt>
                  <c:pt idx="43">
                    <c:v>3月</c:v>
                  </c:pt>
                  <c:pt idx="44">
                    <c:v>4月</c:v>
                  </c:pt>
                  <c:pt idx="45">
                    <c:v>5月</c:v>
                  </c:pt>
                  <c:pt idx="46">
                    <c:v>6月</c:v>
                  </c:pt>
                  <c:pt idx="47">
                    <c:v>7月</c:v>
                  </c:pt>
                  <c:pt idx="48">
                    <c:v>8月</c:v>
                  </c:pt>
                  <c:pt idx="49">
                    <c:v>9月</c:v>
                  </c:pt>
                </c:lvl>
                <c:lvl>
                  <c:pt idx="0">
                    <c:v>2018年</c:v>
                  </c:pt>
                  <c:pt idx="5">
                    <c:v>2019年</c:v>
                  </c:pt>
                  <c:pt idx="17">
                    <c:v>2020年</c:v>
                  </c:pt>
                  <c:pt idx="29">
                    <c:v>2021年</c:v>
                  </c:pt>
                  <c:pt idx="41">
                    <c:v>2022年</c:v>
                  </c:pt>
                </c:lvl>
              </c:multiLvlStrCache>
            </c:multiLvlStrRef>
          </c:cat>
          <c:val>
            <c:numRef>
              <c:f>'千葉 時系列'!$E$4:$E$53</c:f>
              <c:numCache>
                <c:formatCode>General</c:formatCode>
                <c:ptCount val="50"/>
                <c:pt idx="0">
                  <c:v>1</c:v>
                </c:pt>
                <c:pt idx="1">
                  <c:v>19</c:v>
                </c:pt>
                <c:pt idx="2">
                  <c:v>665</c:v>
                </c:pt>
                <c:pt idx="3">
                  <c:v>853</c:v>
                </c:pt>
                <c:pt idx="4">
                  <c:v>732</c:v>
                </c:pt>
                <c:pt idx="5">
                  <c:v>314</c:v>
                </c:pt>
                <c:pt idx="6">
                  <c:v>285</c:v>
                </c:pt>
                <c:pt idx="7">
                  <c:v>347</c:v>
                </c:pt>
                <c:pt idx="8">
                  <c:v>321</c:v>
                </c:pt>
                <c:pt idx="9">
                  <c:v>317</c:v>
                </c:pt>
                <c:pt idx="10">
                  <c:v>399</c:v>
                </c:pt>
                <c:pt idx="11">
                  <c:v>346</c:v>
                </c:pt>
                <c:pt idx="12">
                  <c:v>361</c:v>
                </c:pt>
                <c:pt idx="13">
                  <c:v>308</c:v>
                </c:pt>
                <c:pt idx="14">
                  <c:v>297</c:v>
                </c:pt>
                <c:pt idx="15">
                  <c:v>255</c:v>
                </c:pt>
                <c:pt idx="16">
                  <c:v>153</c:v>
                </c:pt>
                <c:pt idx="17">
                  <c:v>163</c:v>
                </c:pt>
                <c:pt idx="18">
                  <c:v>183</c:v>
                </c:pt>
                <c:pt idx="19">
                  <c:v>210</c:v>
                </c:pt>
                <c:pt idx="20">
                  <c:v>98</c:v>
                </c:pt>
                <c:pt idx="21">
                  <c:v>103</c:v>
                </c:pt>
                <c:pt idx="22">
                  <c:v>248</c:v>
                </c:pt>
                <c:pt idx="23">
                  <c:v>247</c:v>
                </c:pt>
                <c:pt idx="24">
                  <c:v>190</c:v>
                </c:pt>
                <c:pt idx="25">
                  <c:v>178</c:v>
                </c:pt>
                <c:pt idx="26">
                  <c:v>150</c:v>
                </c:pt>
                <c:pt idx="27">
                  <c:v>134</c:v>
                </c:pt>
                <c:pt idx="28">
                  <c:v>107</c:v>
                </c:pt>
                <c:pt idx="29">
                  <c:v>109</c:v>
                </c:pt>
                <c:pt idx="30">
                  <c:v>122</c:v>
                </c:pt>
                <c:pt idx="31">
                  <c:v>126</c:v>
                </c:pt>
                <c:pt idx="32">
                  <c:v>136</c:v>
                </c:pt>
                <c:pt idx="33">
                  <c:v>114</c:v>
                </c:pt>
                <c:pt idx="34">
                  <c:v>125</c:v>
                </c:pt>
                <c:pt idx="35">
                  <c:v>120</c:v>
                </c:pt>
                <c:pt idx="36">
                  <c:v>120</c:v>
                </c:pt>
                <c:pt idx="37">
                  <c:v>75</c:v>
                </c:pt>
                <c:pt idx="38">
                  <c:v>105</c:v>
                </c:pt>
                <c:pt idx="39">
                  <c:v>106</c:v>
                </c:pt>
                <c:pt idx="40">
                  <c:v>103</c:v>
                </c:pt>
                <c:pt idx="41">
                  <c:v>113</c:v>
                </c:pt>
                <c:pt idx="42">
                  <c:v>96</c:v>
                </c:pt>
                <c:pt idx="43">
                  <c:v>128</c:v>
                </c:pt>
                <c:pt idx="44">
                  <c:v>118</c:v>
                </c:pt>
                <c:pt idx="45">
                  <c:v>122</c:v>
                </c:pt>
                <c:pt idx="46">
                  <c:v>136</c:v>
                </c:pt>
                <c:pt idx="47">
                  <c:v>98</c:v>
                </c:pt>
                <c:pt idx="48">
                  <c:v>107</c:v>
                </c:pt>
                <c:pt idx="49">
                  <c:v>1</c:v>
                </c:pt>
              </c:numCache>
            </c:numRef>
          </c:val>
          <c:extLst>
            <c:ext xmlns:c16="http://schemas.microsoft.com/office/drawing/2014/chart" uri="{C3380CC4-5D6E-409C-BE32-E72D297353CC}">
              <c16:uniqueId val="{00000000-6158-4B15-88DF-8E3CE99DE72B}"/>
            </c:ext>
          </c:extLst>
        </c:ser>
        <c:ser>
          <c:idx val="1"/>
          <c:order val="1"/>
          <c:spPr>
            <a:solidFill>
              <a:schemeClr val="accent5">
                <a:lumMod val="60000"/>
                <a:lumOff val="40000"/>
              </a:schemeClr>
            </a:solidFill>
            <a:ln>
              <a:noFill/>
            </a:ln>
            <a:effectLst/>
          </c:spPr>
          <c:invertIfNegative val="0"/>
          <c:cat>
            <c:multiLvlStrRef>
              <c:f>'千葉 時系列'!$C$4:$D$53</c:f>
              <c:multiLvlStrCache>
                <c:ptCount val="50"/>
                <c:lvl>
                  <c:pt idx="0">
                    <c:v>8月</c:v>
                  </c:pt>
                  <c:pt idx="1">
                    <c:v>9月</c:v>
                  </c:pt>
                  <c:pt idx="2">
                    <c:v>10月</c:v>
                  </c:pt>
                  <c:pt idx="3">
                    <c:v>11月</c:v>
                  </c:pt>
                  <c:pt idx="4">
                    <c:v>12月</c:v>
                  </c:pt>
                  <c:pt idx="5">
                    <c:v>1月</c:v>
                  </c:pt>
                  <c:pt idx="6">
                    <c:v>2月</c:v>
                  </c:pt>
                  <c:pt idx="7">
                    <c:v>3月</c:v>
                  </c:pt>
                  <c:pt idx="8">
                    <c:v>4月</c:v>
                  </c:pt>
                  <c:pt idx="9">
                    <c:v>5月</c:v>
                  </c:pt>
                  <c:pt idx="10">
                    <c:v>6月</c:v>
                  </c:pt>
                  <c:pt idx="11">
                    <c:v>7月</c:v>
                  </c:pt>
                  <c:pt idx="12">
                    <c:v>8月</c:v>
                  </c:pt>
                  <c:pt idx="13">
                    <c:v>9月</c:v>
                  </c:pt>
                  <c:pt idx="14">
                    <c:v>10月</c:v>
                  </c:pt>
                  <c:pt idx="15">
                    <c:v>11月</c:v>
                  </c:pt>
                  <c:pt idx="16">
                    <c:v>12月</c:v>
                  </c:pt>
                  <c:pt idx="17">
                    <c:v>1月</c:v>
                  </c:pt>
                  <c:pt idx="18">
                    <c:v>2月</c:v>
                  </c:pt>
                  <c:pt idx="19">
                    <c:v>3月</c:v>
                  </c:pt>
                  <c:pt idx="20">
                    <c:v>4月</c:v>
                  </c:pt>
                  <c:pt idx="21">
                    <c:v>5月</c:v>
                  </c:pt>
                  <c:pt idx="22">
                    <c:v>6月</c:v>
                  </c:pt>
                  <c:pt idx="23">
                    <c:v>7月</c:v>
                  </c:pt>
                  <c:pt idx="24">
                    <c:v>8月</c:v>
                  </c:pt>
                  <c:pt idx="25">
                    <c:v>9月</c:v>
                  </c:pt>
                  <c:pt idx="26">
                    <c:v>10月</c:v>
                  </c:pt>
                  <c:pt idx="27">
                    <c:v>11月</c:v>
                  </c:pt>
                  <c:pt idx="28">
                    <c:v>12月</c:v>
                  </c:pt>
                  <c:pt idx="29">
                    <c:v>1月</c:v>
                  </c:pt>
                  <c:pt idx="30">
                    <c:v>2月</c:v>
                  </c:pt>
                  <c:pt idx="31">
                    <c:v>3月</c:v>
                  </c:pt>
                  <c:pt idx="32">
                    <c:v>4月</c:v>
                  </c:pt>
                  <c:pt idx="33">
                    <c:v>5月</c:v>
                  </c:pt>
                  <c:pt idx="34">
                    <c:v>6月</c:v>
                  </c:pt>
                  <c:pt idx="35">
                    <c:v>7月</c:v>
                  </c:pt>
                  <c:pt idx="36">
                    <c:v>8月</c:v>
                  </c:pt>
                  <c:pt idx="37">
                    <c:v>9月</c:v>
                  </c:pt>
                  <c:pt idx="38">
                    <c:v>10月</c:v>
                  </c:pt>
                  <c:pt idx="39">
                    <c:v>11月</c:v>
                  </c:pt>
                  <c:pt idx="40">
                    <c:v>12月</c:v>
                  </c:pt>
                  <c:pt idx="41">
                    <c:v>1月</c:v>
                  </c:pt>
                  <c:pt idx="42">
                    <c:v>2月</c:v>
                  </c:pt>
                  <c:pt idx="43">
                    <c:v>3月</c:v>
                  </c:pt>
                  <c:pt idx="44">
                    <c:v>4月</c:v>
                  </c:pt>
                  <c:pt idx="45">
                    <c:v>5月</c:v>
                  </c:pt>
                  <c:pt idx="46">
                    <c:v>6月</c:v>
                  </c:pt>
                  <c:pt idx="47">
                    <c:v>7月</c:v>
                  </c:pt>
                  <c:pt idx="48">
                    <c:v>8月</c:v>
                  </c:pt>
                  <c:pt idx="49">
                    <c:v>9月</c:v>
                  </c:pt>
                </c:lvl>
                <c:lvl>
                  <c:pt idx="0">
                    <c:v>2018年</c:v>
                  </c:pt>
                  <c:pt idx="5">
                    <c:v>2019年</c:v>
                  </c:pt>
                  <c:pt idx="17">
                    <c:v>2020年</c:v>
                  </c:pt>
                  <c:pt idx="29">
                    <c:v>2021年</c:v>
                  </c:pt>
                  <c:pt idx="41">
                    <c:v>2022年</c:v>
                  </c:pt>
                </c:lvl>
              </c:multiLvlStrCache>
            </c:multiLvlStrRef>
          </c:cat>
          <c:val>
            <c:numRef>
              <c:f>'千葉 時系列'!$L$4:$L$53</c:f>
              <c:numCache>
                <c:formatCode>General</c:formatCode>
                <c:ptCount val="50"/>
                <c:pt idx="0">
                  <c:v>-100</c:v>
                </c:pt>
                <c:pt idx="1">
                  <c:v>-100</c:v>
                </c:pt>
                <c:pt idx="2">
                  <c:v>-100</c:v>
                </c:pt>
                <c:pt idx="3">
                  <c:v>-193</c:v>
                </c:pt>
                <c:pt idx="4">
                  <c:v>-577</c:v>
                </c:pt>
                <c:pt idx="5">
                  <c:v>-319</c:v>
                </c:pt>
                <c:pt idx="6">
                  <c:v>-298</c:v>
                </c:pt>
                <c:pt idx="7">
                  <c:v>-341</c:v>
                </c:pt>
                <c:pt idx="8">
                  <c:v>-339</c:v>
                </c:pt>
                <c:pt idx="9">
                  <c:v>-355</c:v>
                </c:pt>
                <c:pt idx="10">
                  <c:v>-457</c:v>
                </c:pt>
                <c:pt idx="11">
                  <c:v>-431</c:v>
                </c:pt>
                <c:pt idx="12">
                  <c:v>-332</c:v>
                </c:pt>
                <c:pt idx="13">
                  <c:v>-350</c:v>
                </c:pt>
                <c:pt idx="14">
                  <c:v>-294</c:v>
                </c:pt>
                <c:pt idx="15">
                  <c:v>-281</c:v>
                </c:pt>
                <c:pt idx="16">
                  <c:v>-300</c:v>
                </c:pt>
                <c:pt idx="17">
                  <c:v>-245</c:v>
                </c:pt>
                <c:pt idx="18">
                  <c:v>-278</c:v>
                </c:pt>
                <c:pt idx="19">
                  <c:v>-280</c:v>
                </c:pt>
                <c:pt idx="20">
                  <c:v>-200</c:v>
                </c:pt>
                <c:pt idx="21">
                  <c:v>-245</c:v>
                </c:pt>
                <c:pt idx="22">
                  <c:v>-331</c:v>
                </c:pt>
                <c:pt idx="23">
                  <c:v>-233</c:v>
                </c:pt>
                <c:pt idx="24">
                  <c:v>-237</c:v>
                </c:pt>
                <c:pt idx="25">
                  <c:v>-252</c:v>
                </c:pt>
                <c:pt idx="26">
                  <c:v>-229</c:v>
                </c:pt>
                <c:pt idx="27">
                  <c:v>-223</c:v>
                </c:pt>
                <c:pt idx="28">
                  <c:v>-217</c:v>
                </c:pt>
                <c:pt idx="29">
                  <c:v>-175</c:v>
                </c:pt>
                <c:pt idx="30">
                  <c:v>-213</c:v>
                </c:pt>
                <c:pt idx="31">
                  <c:v>-224</c:v>
                </c:pt>
                <c:pt idx="32">
                  <c:v>-222</c:v>
                </c:pt>
                <c:pt idx="33">
                  <c:v>-241</c:v>
                </c:pt>
                <c:pt idx="34">
                  <c:v>-212</c:v>
                </c:pt>
                <c:pt idx="35">
                  <c:v>-205</c:v>
                </c:pt>
                <c:pt idx="36">
                  <c:v>-219</c:v>
                </c:pt>
                <c:pt idx="37">
                  <c:v>-184</c:v>
                </c:pt>
                <c:pt idx="38">
                  <c:v>-231</c:v>
                </c:pt>
                <c:pt idx="39">
                  <c:v>-224</c:v>
                </c:pt>
                <c:pt idx="40">
                  <c:v>-245</c:v>
                </c:pt>
                <c:pt idx="41">
                  <c:v>-224</c:v>
                </c:pt>
                <c:pt idx="42">
                  <c:v>-211</c:v>
                </c:pt>
                <c:pt idx="43">
                  <c:v>-220</c:v>
                </c:pt>
                <c:pt idx="44">
                  <c:v>-224</c:v>
                </c:pt>
                <c:pt idx="45">
                  <c:v>-240</c:v>
                </c:pt>
                <c:pt idx="46">
                  <c:v>-241</c:v>
                </c:pt>
                <c:pt idx="47">
                  <c:v>-218</c:v>
                </c:pt>
                <c:pt idx="48">
                  <c:v>-233</c:v>
                </c:pt>
                <c:pt idx="49">
                  <c:v>-100</c:v>
                </c:pt>
              </c:numCache>
            </c:numRef>
          </c:val>
          <c:extLst>
            <c:ext xmlns:c16="http://schemas.microsoft.com/office/drawing/2014/chart" uri="{C3380CC4-5D6E-409C-BE32-E72D297353CC}">
              <c16:uniqueId val="{00000001-6158-4B15-88DF-8E3CE99DE72B}"/>
            </c:ext>
          </c:extLst>
        </c:ser>
        <c:ser>
          <c:idx val="2"/>
          <c:order val="2"/>
          <c:spPr>
            <a:solidFill>
              <a:schemeClr val="accent5">
                <a:lumMod val="20000"/>
                <a:lumOff val="80000"/>
              </a:schemeClr>
            </a:solidFill>
            <a:ln>
              <a:noFill/>
            </a:ln>
            <a:effectLst/>
          </c:spPr>
          <c:invertIfNegative val="0"/>
          <c:cat>
            <c:multiLvlStrRef>
              <c:f>'千葉 時系列'!$C$4:$D$53</c:f>
              <c:multiLvlStrCache>
                <c:ptCount val="50"/>
                <c:lvl>
                  <c:pt idx="0">
                    <c:v>8月</c:v>
                  </c:pt>
                  <c:pt idx="1">
                    <c:v>9月</c:v>
                  </c:pt>
                  <c:pt idx="2">
                    <c:v>10月</c:v>
                  </c:pt>
                  <c:pt idx="3">
                    <c:v>11月</c:v>
                  </c:pt>
                  <c:pt idx="4">
                    <c:v>12月</c:v>
                  </c:pt>
                  <c:pt idx="5">
                    <c:v>1月</c:v>
                  </c:pt>
                  <c:pt idx="6">
                    <c:v>2月</c:v>
                  </c:pt>
                  <c:pt idx="7">
                    <c:v>3月</c:v>
                  </c:pt>
                  <c:pt idx="8">
                    <c:v>4月</c:v>
                  </c:pt>
                  <c:pt idx="9">
                    <c:v>5月</c:v>
                  </c:pt>
                  <c:pt idx="10">
                    <c:v>6月</c:v>
                  </c:pt>
                  <c:pt idx="11">
                    <c:v>7月</c:v>
                  </c:pt>
                  <c:pt idx="12">
                    <c:v>8月</c:v>
                  </c:pt>
                  <c:pt idx="13">
                    <c:v>9月</c:v>
                  </c:pt>
                  <c:pt idx="14">
                    <c:v>10月</c:v>
                  </c:pt>
                  <c:pt idx="15">
                    <c:v>11月</c:v>
                  </c:pt>
                  <c:pt idx="16">
                    <c:v>12月</c:v>
                  </c:pt>
                  <c:pt idx="17">
                    <c:v>1月</c:v>
                  </c:pt>
                  <c:pt idx="18">
                    <c:v>2月</c:v>
                  </c:pt>
                  <c:pt idx="19">
                    <c:v>3月</c:v>
                  </c:pt>
                  <c:pt idx="20">
                    <c:v>4月</c:v>
                  </c:pt>
                  <c:pt idx="21">
                    <c:v>5月</c:v>
                  </c:pt>
                  <c:pt idx="22">
                    <c:v>6月</c:v>
                  </c:pt>
                  <c:pt idx="23">
                    <c:v>7月</c:v>
                  </c:pt>
                  <c:pt idx="24">
                    <c:v>8月</c:v>
                  </c:pt>
                  <c:pt idx="25">
                    <c:v>9月</c:v>
                  </c:pt>
                  <c:pt idx="26">
                    <c:v>10月</c:v>
                  </c:pt>
                  <c:pt idx="27">
                    <c:v>11月</c:v>
                  </c:pt>
                  <c:pt idx="28">
                    <c:v>12月</c:v>
                  </c:pt>
                  <c:pt idx="29">
                    <c:v>1月</c:v>
                  </c:pt>
                  <c:pt idx="30">
                    <c:v>2月</c:v>
                  </c:pt>
                  <c:pt idx="31">
                    <c:v>3月</c:v>
                  </c:pt>
                  <c:pt idx="32">
                    <c:v>4月</c:v>
                  </c:pt>
                  <c:pt idx="33">
                    <c:v>5月</c:v>
                  </c:pt>
                  <c:pt idx="34">
                    <c:v>6月</c:v>
                  </c:pt>
                  <c:pt idx="35">
                    <c:v>7月</c:v>
                  </c:pt>
                  <c:pt idx="36">
                    <c:v>8月</c:v>
                  </c:pt>
                  <c:pt idx="37">
                    <c:v>9月</c:v>
                  </c:pt>
                  <c:pt idx="38">
                    <c:v>10月</c:v>
                  </c:pt>
                  <c:pt idx="39">
                    <c:v>11月</c:v>
                  </c:pt>
                  <c:pt idx="40">
                    <c:v>12月</c:v>
                  </c:pt>
                  <c:pt idx="41">
                    <c:v>1月</c:v>
                  </c:pt>
                  <c:pt idx="42">
                    <c:v>2月</c:v>
                  </c:pt>
                  <c:pt idx="43">
                    <c:v>3月</c:v>
                  </c:pt>
                  <c:pt idx="44">
                    <c:v>4月</c:v>
                  </c:pt>
                  <c:pt idx="45">
                    <c:v>5月</c:v>
                  </c:pt>
                  <c:pt idx="46">
                    <c:v>6月</c:v>
                  </c:pt>
                  <c:pt idx="47">
                    <c:v>7月</c:v>
                  </c:pt>
                  <c:pt idx="48">
                    <c:v>8月</c:v>
                  </c:pt>
                  <c:pt idx="49">
                    <c:v>9月</c:v>
                  </c:pt>
                </c:lvl>
                <c:lvl>
                  <c:pt idx="0">
                    <c:v>2018年</c:v>
                  </c:pt>
                  <c:pt idx="5">
                    <c:v>2019年</c:v>
                  </c:pt>
                  <c:pt idx="17">
                    <c:v>2020年</c:v>
                  </c:pt>
                  <c:pt idx="29">
                    <c:v>2021年</c:v>
                  </c:pt>
                  <c:pt idx="41">
                    <c:v>2022年</c:v>
                  </c:pt>
                </c:lvl>
              </c:multiLvlStrCache>
            </c:multiLvlStrRef>
          </c:cat>
          <c:val>
            <c:numRef>
              <c:f>'千葉 時系列'!$M$4:$M$53</c:f>
              <c:numCache>
                <c:formatCode>General</c:formatCode>
                <c:ptCount val="5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numCache>
            </c:numRef>
          </c:val>
          <c:extLst>
            <c:ext xmlns:c16="http://schemas.microsoft.com/office/drawing/2014/chart" uri="{C3380CC4-5D6E-409C-BE32-E72D297353CC}">
              <c16:uniqueId val="{00000002-6158-4B15-88DF-8E3CE99DE72B}"/>
            </c:ext>
          </c:extLst>
        </c:ser>
        <c:dLbls>
          <c:showLegendKey val="0"/>
          <c:showVal val="0"/>
          <c:showCatName val="0"/>
          <c:showSerName val="0"/>
          <c:showPercent val="0"/>
          <c:showBubbleSize val="0"/>
        </c:dLbls>
        <c:gapWidth val="200"/>
        <c:overlap val="100"/>
        <c:axId val="164307552"/>
        <c:axId val="164307968"/>
      </c:barChart>
      <c:catAx>
        <c:axId val="164307552"/>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968"/>
        <c:crosses val="autoZero"/>
        <c:auto val="1"/>
        <c:lblAlgn val="ctr"/>
        <c:lblOffset val="100"/>
        <c:noMultiLvlLbl val="0"/>
      </c:catAx>
      <c:valAx>
        <c:axId val="164307968"/>
        <c:scaling>
          <c:orientation val="minMax"/>
          <c:max val="1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dkHorz">
              <a:fgClr>
                <a:schemeClr val="tx1"/>
              </a:fgClr>
              <a:bgClr>
                <a:schemeClr val="bg1"/>
              </a:bgClr>
            </a:pattFill>
            <a:ln>
              <a:noFill/>
            </a:ln>
            <a:effectLst/>
          </c:spPr>
          <c:invertIfNegative val="0"/>
          <c:dLbls>
            <c:dLbl>
              <c:idx val="0"/>
              <c:layout>
                <c:manualLayout>
                  <c:x val="0"/>
                  <c:y val="1.1851779472534088E-2"/>
                </c:manualLayout>
              </c:layout>
              <c:showLegendKey val="0"/>
              <c:showVal val="1"/>
              <c:showCatName val="0"/>
              <c:showSerName val="0"/>
              <c:showPercent val="0"/>
              <c:showBubbleSize val="0"/>
              <c:extLst>
                <c:ext xmlns:c15="http://schemas.microsoft.com/office/drawing/2012/chart" uri="{CE6537A1-D6FC-4f65-9D91-7224C49458BB}">
                  <c15:layout>
                    <c:manualLayout>
                      <c:w val="0.19515666666666667"/>
                      <c:h val="8.5057425497412339E-2"/>
                    </c:manualLayout>
                  </c15:layout>
                </c:ext>
                <c:ext xmlns:c16="http://schemas.microsoft.com/office/drawing/2014/chart" uri="{C3380CC4-5D6E-409C-BE32-E72D297353CC}">
                  <c16:uniqueId val="{00000000-2405-49C1-AA37-6CA387C485E5}"/>
                </c:ext>
              </c:extLst>
            </c:dLbl>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manualLayout>
                      <c:w val="0.19515666666666667"/>
                      <c:h val="8.1106807598997979E-2"/>
                    </c:manualLayout>
                  </c15:layout>
                </c:ext>
                <c:ext xmlns:c16="http://schemas.microsoft.com/office/drawing/2014/chart" uri="{C3380CC4-5D6E-409C-BE32-E72D297353CC}">
                  <c16:uniqueId val="{00000001-2405-49C1-AA37-6CA387C485E5}"/>
                </c:ext>
              </c:extLst>
            </c:dLbl>
            <c:dLbl>
              <c:idx val="2"/>
              <c:layout>
                <c:manualLayout>
                  <c:x val="-6.4675178792741559E-17"/>
                  <c:y val="-3.9506178984143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05-49C1-AA37-6CA387C485E5}"/>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'千葉 年代'!$A$27:$A$30</c:f>
              <c:strCache>
                <c:ptCount val="4"/>
                <c:pt idx="0">
                  <c:v>20代</c:v>
                </c:pt>
                <c:pt idx="1">
                  <c:v>30代</c:v>
                </c:pt>
                <c:pt idx="2">
                  <c:v>40代</c:v>
                </c:pt>
                <c:pt idx="3">
                  <c:v>50代</c:v>
                </c:pt>
              </c:strCache>
            </c:strRef>
          </c:cat>
          <c:val>
            <c:numRef>
              <c:f>'千葉 年代'!$B$27:$B$30</c:f>
              <c:numCache>
                <c:formatCode>General</c:formatCode>
                <c:ptCount val="4"/>
                <c:pt idx="0">
                  <c:v>1689</c:v>
                </c:pt>
                <c:pt idx="1">
                  <c:v>2474</c:v>
                </c:pt>
                <c:pt idx="2">
                  <c:v>580</c:v>
                </c:pt>
                <c:pt idx="3">
                  <c:v>170</c:v>
                </c:pt>
              </c:numCache>
            </c:numRef>
          </c:val>
          <c:extLst>
            <c:ext xmlns:c16="http://schemas.microsoft.com/office/drawing/2014/chart" uri="{C3380CC4-5D6E-409C-BE32-E72D297353CC}">
              <c16:uniqueId val="{00000003-2405-49C1-AA37-6CA387C485E5}"/>
            </c:ext>
          </c:extLst>
        </c:ser>
        <c:ser>
          <c:idx val="1"/>
          <c:order val="1"/>
          <c:spPr>
            <a:solidFill>
              <a:schemeClr val="tx1"/>
            </a:solidFill>
            <a:ln>
              <a:noFill/>
            </a:ln>
            <a:effectLst/>
          </c:spPr>
          <c:invertIfNegative val="0"/>
          <c:dLbls>
            <c:dLbl>
              <c:idx val="0"/>
              <c:layout>
                <c:manualLayout>
                  <c:x val="0"/>
                  <c:y val="1.5802316057519753E-2"/>
                </c:manualLayout>
              </c:layout>
              <c:tx>
                <c:rich>
                  <a:bodyPr/>
                  <a:lstStyle/>
                  <a:p>
                    <a:fld id="{DD1C619A-7D36-4848-A430-B0A5FE0ED5E6}"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66666666667"/>
                      <c:h val="8.842198322884931E-2"/>
                    </c:manualLayout>
                  </c15:layout>
                  <c15:dlblFieldTable/>
                  <c15:showDataLabelsRange val="1"/>
                </c:ext>
                <c:ext xmlns:c16="http://schemas.microsoft.com/office/drawing/2014/chart" uri="{C3380CC4-5D6E-409C-BE32-E72D297353CC}">
                  <c16:uniqueId val="{00000004-2405-49C1-AA37-6CA387C485E5}"/>
                </c:ext>
              </c:extLst>
            </c:dLbl>
            <c:dLbl>
              <c:idx val="1"/>
              <c:layout>
                <c:manualLayout>
                  <c:x val="2.7135683760683761E-3"/>
                  <c:y val="-2.3258547008547009E-4"/>
                </c:manualLayout>
              </c:layout>
              <c:tx>
                <c:rich>
                  <a:bodyPr/>
                  <a:lstStyle/>
                  <a:p>
                    <a:fld id="{AF0B08B7-9440-476D-B186-13E7D81B454D}" type="CELLRANGE">
                      <a:rPr lang="en-US" altLang="ja-JP"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62393162392"/>
                      <c:h val="7.1900213675213667E-2"/>
                    </c:manualLayout>
                  </c15:layout>
                  <c15:dlblFieldTable/>
                  <c15:showDataLabelsRange val="1"/>
                </c:ext>
                <c:ext xmlns:c16="http://schemas.microsoft.com/office/drawing/2014/chart" uri="{C3380CC4-5D6E-409C-BE32-E72D297353CC}">
                  <c16:uniqueId val="{00000005-2405-49C1-AA37-6CA387C485E5}"/>
                </c:ext>
              </c:extLst>
            </c:dLbl>
            <c:dLbl>
              <c:idx val="2"/>
              <c:tx>
                <c:rich>
                  <a:bodyPr/>
                  <a:lstStyle/>
                  <a:p>
                    <a:fld id="{098A3885-8C1E-4EA1-B9B5-C9DA9B1ECF94}"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405-49C1-AA37-6CA387C485E5}"/>
                </c:ext>
              </c:extLst>
            </c:dLbl>
            <c:dLbl>
              <c:idx val="3"/>
              <c:tx>
                <c:rich>
                  <a:bodyPr/>
                  <a:lstStyle/>
                  <a:p>
                    <a:fld id="{CDB8944F-B7AE-486C-92E2-4AB809B38F7F}"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405-49C1-AA37-6CA387C485E5}"/>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'千葉 年代'!$A$27:$A$30</c:f>
              <c:strCache>
                <c:ptCount val="4"/>
                <c:pt idx="0">
                  <c:v>20代</c:v>
                </c:pt>
                <c:pt idx="1">
                  <c:v>30代</c:v>
                </c:pt>
                <c:pt idx="2">
                  <c:v>40代</c:v>
                </c:pt>
                <c:pt idx="3">
                  <c:v>50代</c:v>
                </c:pt>
              </c:strCache>
            </c:strRef>
          </c:cat>
          <c:val>
            <c:numRef>
              <c:f>'千葉 年代'!$F$27:$F$30</c:f>
              <c:numCache>
                <c:formatCode>General</c:formatCode>
                <c:ptCount val="4"/>
                <c:pt idx="0">
                  <c:v>-3051</c:v>
                </c:pt>
                <c:pt idx="1">
                  <c:v>-3571</c:v>
                </c:pt>
                <c:pt idx="2">
                  <c:v>-1229</c:v>
                </c:pt>
                <c:pt idx="3">
                  <c:v>-1044</c:v>
                </c:pt>
              </c:numCache>
            </c:numRef>
          </c:val>
          <c:extLst>
            <c:ext xmlns:c15="http://schemas.microsoft.com/office/drawing/2012/chart" uri="{02D57815-91ED-43cb-92C2-25804820EDAC}">
              <c15:datalabelsRange>
                <c15:f>'千葉 年代'!$E$27:$E$30</c15:f>
                <c15:dlblRangeCache>
                  <c:ptCount val="4"/>
                  <c:pt idx="0">
                    <c:v>2101</c:v>
                  </c:pt>
                  <c:pt idx="1">
                    <c:v>2621</c:v>
                  </c:pt>
                  <c:pt idx="2">
                    <c:v>279</c:v>
                  </c:pt>
                  <c:pt idx="3">
                    <c:v>94</c:v>
                  </c:pt>
                </c15:dlblRangeCache>
              </c15:datalabelsRange>
            </c:ext>
            <c:ext xmlns:c16="http://schemas.microsoft.com/office/drawing/2014/chart" uri="{C3380CC4-5D6E-409C-BE32-E72D297353CC}">
              <c16:uniqueId val="{00000008-2405-49C1-AA37-6CA387C485E5}"/>
            </c:ext>
          </c:extLst>
        </c:ser>
        <c:ser>
          <c:idx val="2"/>
          <c:order val="2"/>
          <c:spPr>
            <a:solidFill>
              <a:schemeClr val="bg1"/>
            </a:solidFill>
            <a:ln>
              <a:noFill/>
            </a:ln>
            <a:effectLst/>
          </c:spPr>
          <c:invertIfNegative val="0"/>
          <c:cat>
            <c:strRef>
              <c:f>'千葉 年代'!$A$27:$A$30</c:f>
              <c:strCache>
                <c:ptCount val="4"/>
                <c:pt idx="0">
                  <c:v>20代</c:v>
                </c:pt>
                <c:pt idx="1">
                  <c:v>30代</c:v>
                </c:pt>
                <c:pt idx="2">
                  <c:v>40代</c:v>
                </c:pt>
                <c:pt idx="3">
                  <c:v>50代</c:v>
                </c:pt>
              </c:strCache>
            </c:strRef>
          </c:cat>
          <c:val>
            <c:numRef>
              <c:f>'千葉 年代'!$G$27:$G$30</c:f>
              <c:numCache>
                <c:formatCode>General</c:formatCode>
                <c:ptCount val="4"/>
                <c:pt idx="0">
                  <c:v>-950</c:v>
                </c:pt>
                <c:pt idx="1">
                  <c:v>-950</c:v>
                </c:pt>
                <c:pt idx="2">
                  <c:v>-950</c:v>
                </c:pt>
                <c:pt idx="3">
                  <c:v>-950</c:v>
                </c:pt>
              </c:numCache>
            </c:numRef>
          </c:val>
          <c:extLst>
            <c:ext xmlns:c16="http://schemas.microsoft.com/office/drawing/2014/chart" uri="{C3380CC4-5D6E-409C-BE32-E72D297353CC}">
              <c16:uniqueId val="{00000009-2405-49C1-AA37-6CA387C485E5}"/>
            </c:ext>
          </c:extLst>
        </c:ser>
        <c:ser>
          <c:idx val="3"/>
          <c:order val="3"/>
          <c:spPr>
            <a:solidFill>
              <a:schemeClr val="tx1"/>
            </a:solidFill>
            <a:ln>
              <a:noFill/>
            </a:ln>
            <a:effectLst/>
          </c:spPr>
          <c:invertIfNegative val="0"/>
          <c:cat>
            <c:strRef>
              <c:f>'千葉 年代'!$A$27:$A$30</c:f>
              <c:strCache>
                <c:ptCount val="4"/>
                <c:pt idx="0">
                  <c:v>20代</c:v>
                </c:pt>
                <c:pt idx="1">
                  <c:v>30代</c:v>
                </c:pt>
                <c:pt idx="2">
                  <c:v>40代</c:v>
                </c:pt>
                <c:pt idx="3">
                  <c:v>50代</c:v>
                </c:pt>
              </c:strCache>
            </c:strRef>
          </c:cat>
          <c:val>
            <c:numRef>
              <c:f>'千葉 年代'!$C$27:$C$30</c:f>
              <c:numCache>
                <c:formatCode>General</c:formatCode>
                <c:ptCount val="4"/>
                <c:pt idx="0">
                  <c:v>737</c:v>
                </c:pt>
                <c:pt idx="1">
                  <c:v>834</c:v>
                </c:pt>
                <c:pt idx="2">
                  <c:v>127</c:v>
                </c:pt>
                <c:pt idx="3">
                  <c:v>50</c:v>
                </c:pt>
              </c:numCache>
            </c:numRef>
          </c:val>
          <c:extLst>
            <c:ext xmlns:c16="http://schemas.microsoft.com/office/drawing/2014/chart" uri="{C3380CC4-5D6E-409C-BE32-E72D297353CC}">
              <c16:uniqueId val="{0000000A-2405-49C1-AA37-6CA387C485E5}"/>
            </c:ext>
          </c:extLst>
        </c:ser>
        <c:dLbls>
          <c:showLegendKey val="0"/>
          <c:showVal val="0"/>
          <c:showCatName val="0"/>
          <c:showSerName val="0"/>
          <c:showPercent val="0"/>
          <c:showBubbleSize val="0"/>
        </c:dLbls>
        <c:gapWidth val="100"/>
        <c:overlap val="100"/>
        <c:axId val="2013473888"/>
        <c:axId val="2013476800"/>
      </c:barChart>
      <c:catAx>
        <c:axId val="2013473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13476800"/>
        <c:crosses val="autoZero"/>
        <c:auto val="1"/>
        <c:lblAlgn val="ctr"/>
        <c:lblOffset val="100"/>
        <c:noMultiLvlLbl val="0"/>
      </c:catAx>
      <c:valAx>
        <c:axId val="2013476800"/>
        <c:scaling>
          <c:orientation val="minMax"/>
          <c:max val="4000"/>
        </c:scaling>
        <c:delete val="1"/>
        <c:axPos val="l"/>
        <c:numFmt formatCode="General" sourceLinked="1"/>
        <c:majorTickMark val="out"/>
        <c:minorTickMark val="none"/>
        <c:tickLblPos val="nextTo"/>
        <c:crossAx val="201347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dkHorz">
              <a:fgClr>
                <a:schemeClr val="tx1"/>
              </a:fgClr>
              <a:bgClr>
                <a:schemeClr val="bg1"/>
              </a:bgClr>
            </a:pattFill>
            <a:ln>
              <a:noFill/>
            </a:ln>
            <a:effectLst/>
          </c:spPr>
          <c:invertIfNegative val="0"/>
          <c:dLbls>
            <c:dLbl>
              <c:idx val="0"/>
              <c:layout>
                <c:manualLayout>
                  <c:x val="0"/>
                  <c:y val="1.1851779472534088E-2"/>
                </c:manualLayout>
              </c:layout>
              <c:showLegendKey val="0"/>
              <c:showVal val="1"/>
              <c:showCatName val="0"/>
              <c:showSerName val="0"/>
              <c:showPercent val="0"/>
              <c:showBubbleSize val="0"/>
              <c:extLst>
                <c:ext xmlns:c15="http://schemas.microsoft.com/office/drawing/2012/chart" uri="{CE6537A1-D6FC-4f65-9D91-7224C49458BB}">
                  <c15:layout>
                    <c:manualLayout>
                      <c:w val="0.19515666666666667"/>
                      <c:h val="8.5057425497412339E-2"/>
                    </c:manualLayout>
                  </c15:layout>
                </c:ext>
                <c:ext xmlns:c16="http://schemas.microsoft.com/office/drawing/2014/chart" uri="{C3380CC4-5D6E-409C-BE32-E72D297353CC}">
                  <c16:uniqueId val="{00000000-8999-4931-A843-CE8394F34911}"/>
                </c:ext>
              </c:extLst>
            </c:dLbl>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manualLayout>
                      <c:w val="0.19515666666666667"/>
                      <c:h val="8.1106807598997979E-2"/>
                    </c:manualLayout>
                  </c15:layout>
                </c:ext>
                <c:ext xmlns:c16="http://schemas.microsoft.com/office/drawing/2014/chart" uri="{C3380CC4-5D6E-409C-BE32-E72D297353CC}">
                  <c16:uniqueId val="{00000001-8999-4931-A843-CE8394F34911}"/>
                </c:ext>
              </c:extLst>
            </c:dLbl>
            <c:dLbl>
              <c:idx val="2"/>
              <c:layout>
                <c:manualLayout>
                  <c:x val="-6.4675178792741559E-17"/>
                  <c:y val="-3.9506178984143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99-4931-A843-CE8394F34911}"/>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'千葉 年代'!$A$16:$A$19</c:f>
              <c:strCache>
                <c:ptCount val="4"/>
                <c:pt idx="0">
                  <c:v>20代</c:v>
                </c:pt>
                <c:pt idx="1">
                  <c:v>30代</c:v>
                </c:pt>
                <c:pt idx="2">
                  <c:v>40代</c:v>
                </c:pt>
                <c:pt idx="3">
                  <c:v>50代</c:v>
                </c:pt>
              </c:strCache>
            </c:strRef>
          </c:cat>
          <c:val>
            <c:numRef>
              <c:f>'千葉 年代'!$B$16:$B$19</c:f>
              <c:numCache>
                <c:formatCode>General</c:formatCode>
                <c:ptCount val="4"/>
                <c:pt idx="0">
                  <c:v>1007</c:v>
                </c:pt>
                <c:pt idx="1">
                  <c:v>2825</c:v>
                </c:pt>
                <c:pt idx="2">
                  <c:v>867</c:v>
                </c:pt>
                <c:pt idx="3">
                  <c:v>315</c:v>
                </c:pt>
              </c:numCache>
            </c:numRef>
          </c:val>
          <c:extLst>
            <c:ext xmlns:c16="http://schemas.microsoft.com/office/drawing/2014/chart" uri="{C3380CC4-5D6E-409C-BE32-E72D297353CC}">
              <c16:uniqueId val="{00000003-8999-4931-A843-CE8394F34911}"/>
            </c:ext>
          </c:extLst>
        </c:ser>
        <c:ser>
          <c:idx val="1"/>
          <c:order val="1"/>
          <c:spPr>
            <a:solidFill>
              <a:schemeClr val="tx1"/>
            </a:solidFill>
            <a:ln>
              <a:noFill/>
            </a:ln>
            <a:effectLst/>
          </c:spPr>
          <c:invertIfNegative val="0"/>
          <c:dLbls>
            <c:dLbl>
              <c:idx val="0"/>
              <c:layout>
                <c:manualLayout>
                  <c:x val="0"/>
                  <c:y val="1.5802316057519753E-2"/>
                </c:manualLayout>
              </c:layout>
              <c:tx>
                <c:rich>
                  <a:bodyPr/>
                  <a:lstStyle/>
                  <a:p>
                    <a:fld id="{8FCF5362-0212-4942-ADAE-43773CE92D94}"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66666666667"/>
                      <c:h val="8.842198322884931E-2"/>
                    </c:manualLayout>
                  </c15:layout>
                  <c15:dlblFieldTable/>
                  <c15:showDataLabelsRange val="1"/>
                </c:ext>
                <c:ext xmlns:c16="http://schemas.microsoft.com/office/drawing/2014/chart" uri="{C3380CC4-5D6E-409C-BE32-E72D297353CC}">
                  <c16:uniqueId val="{00000004-8999-4931-A843-CE8394F34911}"/>
                </c:ext>
              </c:extLst>
            </c:dLbl>
            <c:dLbl>
              <c:idx val="1"/>
              <c:layout>
                <c:manualLayout>
                  <c:x val="0"/>
                  <c:y val="2.3704485071174893E-2"/>
                </c:manualLayout>
              </c:layout>
              <c:tx>
                <c:rich>
                  <a:bodyPr/>
                  <a:lstStyle/>
                  <a:p>
                    <a:fld id="{0B69FA17-7E57-463A-9C84-B52D4A87273C}"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66666666667"/>
                      <c:h val="9.6323219025678058E-2"/>
                    </c:manualLayout>
                  </c15:layout>
                  <c15:dlblFieldTable/>
                  <c15:showDataLabelsRange val="1"/>
                </c:ext>
                <c:ext xmlns:c16="http://schemas.microsoft.com/office/drawing/2014/chart" uri="{C3380CC4-5D6E-409C-BE32-E72D297353CC}">
                  <c16:uniqueId val="{00000005-8999-4931-A843-CE8394F34911}"/>
                </c:ext>
              </c:extLst>
            </c:dLbl>
            <c:dLbl>
              <c:idx val="2"/>
              <c:tx>
                <c:rich>
                  <a:bodyPr/>
                  <a:lstStyle/>
                  <a:p>
                    <a:fld id="{B5F216BC-4C40-482E-903F-03210FB1E9BB}"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999-4931-A843-CE8394F34911}"/>
                </c:ext>
              </c:extLst>
            </c:dLbl>
            <c:dLbl>
              <c:idx val="3"/>
              <c:tx>
                <c:rich>
                  <a:bodyPr/>
                  <a:lstStyle/>
                  <a:p>
                    <a:fld id="{3819E4BB-C787-4350-ACC2-BB1FE4B3B55D}"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999-4931-A843-CE8394F34911}"/>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'千葉 年代'!$A$16:$A$19</c:f>
              <c:strCache>
                <c:ptCount val="4"/>
                <c:pt idx="0">
                  <c:v>20代</c:v>
                </c:pt>
                <c:pt idx="1">
                  <c:v>30代</c:v>
                </c:pt>
                <c:pt idx="2">
                  <c:v>40代</c:v>
                </c:pt>
                <c:pt idx="3">
                  <c:v>50代</c:v>
                </c:pt>
              </c:strCache>
            </c:strRef>
          </c:cat>
          <c:val>
            <c:numRef>
              <c:f>'千葉 年代'!$F$16:$F$19</c:f>
              <c:numCache>
                <c:formatCode>General</c:formatCode>
                <c:ptCount val="4"/>
                <c:pt idx="0">
                  <c:v>-1441</c:v>
                </c:pt>
                <c:pt idx="1">
                  <c:v>-1847</c:v>
                </c:pt>
                <c:pt idx="2">
                  <c:v>-1548</c:v>
                </c:pt>
                <c:pt idx="3">
                  <c:v>-1173</c:v>
                </c:pt>
              </c:numCache>
            </c:numRef>
          </c:val>
          <c:extLst>
            <c:ext xmlns:c15="http://schemas.microsoft.com/office/drawing/2012/chart" uri="{02D57815-91ED-43cb-92C2-25804820EDAC}">
              <c15:datalabelsRange>
                <c15:f>'千葉 年代'!$E$16:$E$19</c15:f>
                <c15:dlblRangeCache>
                  <c:ptCount val="4"/>
                  <c:pt idx="0">
                    <c:v>491</c:v>
                  </c:pt>
                  <c:pt idx="1">
                    <c:v>897</c:v>
                  </c:pt>
                  <c:pt idx="2">
                    <c:v>598</c:v>
                  </c:pt>
                  <c:pt idx="3">
                    <c:v>223</c:v>
                  </c:pt>
                </c15:dlblRangeCache>
              </c15:datalabelsRange>
            </c:ext>
            <c:ext xmlns:c16="http://schemas.microsoft.com/office/drawing/2014/chart" uri="{C3380CC4-5D6E-409C-BE32-E72D297353CC}">
              <c16:uniqueId val="{00000008-8999-4931-A843-CE8394F34911}"/>
            </c:ext>
          </c:extLst>
        </c:ser>
        <c:ser>
          <c:idx val="2"/>
          <c:order val="2"/>
          <c:spPr>
            <a:solidFill>
              <a:schemeClr val="bg1"/>
            </a:solidFill>
            <a:ln>
              <a:noFill/>
            </a:ln>
            <a:effectLst/>
          </c:spPr>
          <c:invertIfNegative val="0"/>
          <c:cat>
            <c:strRef>
              <c:f>'千葉 年代'!$A$16:$A$19</c:f>
              <c:strCache>
                <c:ptCount val="4"/>
                <c:pt idx="0">
                  <c:v>20代</c:v>
                </c:pt>
                <c:pt idx="1">
                  <c:v>30代</c:v>
                </c:pt>
                <c:pt idx="2">
                  <c:v>40代</c:v>
                </c:pt>
                <c:pt idx="3">
                  <c:v>50代</c:v>
                </c:pt>
              </c:strCache>
            </c:strRef>
          </c:cat>
          <c:val>
            <c:numRef>
              <c:f>'千葉 年代'!$G$16:$G$19</c:f>
              <c:numCache>
                <c:formatCode>General</c:formatCode>
                <c:ptCount val="4"/>
                <c:pt idx="0">
                  <c:v>-948</c:v>
                </c:pt>
                <c:pt idx="1">
                  <c:v>-947</c:v>
                </c:pt>
                <c:pt idx="2">
                  <c:v>-946</c:v>
                </c:pt>
                <c:pt idx="3">
                  <c:v>-945</c:v>
                </c:pt>
              </c:numCache>
            </c:numRef>
          </c:val>
          <c:extLst>
            <c:ext xmlns:c16="http://schemas.microsoft.com/office/drawing/2014/chart" uri="{C3380CC4-5D6E-409C-BE32-E72D297353CC}">
              <c16:uniqueId val="{00000009-8999-4931-A843-CE8394F34911}"/>
            </c:ext>
          </c:extLst>
        </c:ser>
        <c:ser>
          <c:idx val="3"/>
          <c:order val="3"/>
          <c:spPr>
            <a:solidFill>
              <a:schemeClr val="tx1"/>
            </a:solidFill>
            <a:ln>
              <a:noFill/>
            </a:ln>
            <a:effectLst/>
          </c:spPr>
          <c:invertIfNegative val="0"/>
          <c:cat>
            <c:strRef>
              <c:f>'千葉 年代'!$A$16:$A$19</c:f>
              <c:strCache>
                <c:ptCount val="4"/>
                <c:pt idx="0">
                  <c:v>20代</c:v>
                </c:pt>
                <c:pt idx="1">
                  <c:v>30代</c:v>
                </c:pt>
                <c:pt idx="2">
                  <c:v>40代</c:v>
                </c:pt>
                <c:pt idx="3">
                  <c:v>50代</c:v>
                </c:pt>
              </c:strCache>
            </c:strRef>
          </c:cat>
          <c:val>
            <c:numRef>
              <c:f>'千葉 年代'!$C$16:$C$19</c:f>
              <c:numCache>
                <c:formatCode>General</c:formatCode>
                <c:ptCount val="4"/>
                <c:pt idx="0">
                  <c:v>482</c:v>
                </c:pt>
                <c:pt idx="1">
                  <c:v>958</c:v>
                </c:pt>
                <c:pt idx="2">
                  <c:v>275</c:v>
                </c:pt>
                <c:pt idx="3">
                  <c:v>82</c:v>
                </c:pt>
              </c:numCache>
            </c:numRef>
          </c:val>
          <c:extLst>
            <c:ext xmlns:c16="http://schemas.microsoft.com/office/drawing/2014/chart" uri="{C3380CC4-5D6E-409C-BE32-E72D297353CC}">
              <c16:uniqueId val="{0000000A-8999-4931-A843-CE8394F34911}"/>
            </c:ext>
          </c:extLst>
        </c:ser>
        <c:dLbls>
          <c:showLegendKey val="0"/>
          <c:showVal val="0"/>
          <c:showCatName val="0"/>
          <c:showSerName val="0"/>
          <c:showPercent val="0"/>
          <c:showBubbleSize val="0"/>
        </c:dLbls>
        <c:gapWidth val="100"/>
        <c:overlap val="100"/>
        <c:axId val="2013473888"/>
        <c:axId val="2013476800"/>
      </c:barChart>
      <c:catAx>
        <c:axId val="2013473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13476800"/>
        <c:crosses val="autoZero"/>
        <c:auto val="1"/>
        <c:lblAlgn val="ctr"/>
        <c:lblOffset val="100"/>
        <c:noMultiLvlLbl val="0"/>
      </c:catAx>
      <c:valAx>
        <c:axId val="2013476800"/>
        <c:scaling>
          <c:orientation val="minMax"/>
          <c:min val="-4000"/>
        </c:scaling>
        <c:delete val="1"/>
        <c:axPos val="l"/>
        <c:numFmt formatCode="General" sourceLinked="1"/>
        <c:majorTickMark val="out"/>
        <c:minorTickMark val="none"/>
        <c:tickLblPos val="nextTo"/>
        <c:crossAx val="201347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60000"/>
                <a:lumOff val="40000"/>
              </a:schemeClr>
            </a:solidFill>
            <a:ln>
              <a:no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時系列'!$H$4:$H$45</c:f>
              <c:numCache>
                <c:formatCode>General</c:formatCode>
                <c:ptCount val="42"/>
                <c:pt idx="0">
                  <c:v>3</c:v>
                </c:pt>
                <c:pt idx="1">
                  <c:v>13</c:v>
                </c:pt>
                <c:pt idx="2">
                  <c:v>3070</c:v>
                </c:pt>
                <c:pt idx="3">
                  <c:v>1574</c:v>
                </c:pt>
                <c:pt idx="4">
                  <c:v>940</c:v>
                </c:pt>
                <c:pt idx="5">
                  <c:v>724</c:v>
                </c:pt>
                <c:pt idx="6">
                  <c:v>864</c:v>
                </c:pt>
                <c:pt idx="7">
                  <c:v>766</c:v>
                </c:pt>
                <c:pt idx="8">
                  <c:v>578</c:v>
                </c:pt>
                <c:pt idx="9">
                  <c:v>551</c:v>
                </c:pt>
                <c:pt idx="10">
                  <c:v>578</c:v>
                </c:pt>
                <c:pt idx="11">
                  <c:v>576</c:v>
                </c:pt>
                <c:pt idx="12">
                  <c:v>63</c:v>
                </c:pt>
                <c:pt idx="13">
                  <c:v>3747</c:v>
                </c:pt>
                <c:pt idx="14">
                  <c:v>3369</c:v>
                </c:pt>
                <c:pt idx="15">
                  <c:v>2474</c:v>
                </c:pt>
                <c:pt idx="16">
                  <c:v>2546</c:v>
                </c:pt>
                <c:pt idx="17">
                  <c:v>2166</c:v>
                </c:pt>
                <c:pt idx="18">
                  <c:v>1942</c:v>
                </c:pt>
                <c:pt idx="19">
                  <c:v>1497</c:v>
                </c:pt>
                <c:pt idx="20">
                  <c:v>1108</c:v>
                </c:pt>
                <c:pt idx="21">
                  <c:v>918</c:v>
                </c:pt>
                <c:pt idx="22">
                  <c:v>1236</c:v>
                </c:pt>
                <c:pt idx="23">
                  <c:v>1446</c:v>
                </c:pt>
                <c:pt idx="24">
                  <c:v>120</c:v>
                </c:pt>
                <c:pt idx="25">
                  <c:v>2484</c:v>
                </c:pt>
                <c:pt idx="26">
                  <c:v>1653</c:v>
                </c:pt>
                <c:pt idx="27">
                  <c:v>863</c:v>
                </c:pt>
                <c:pt idx="28">
                  <c:v>497</c:v>
                </c:pt>
                <c:pt idx="29">
                  <c:v>450</c:v>
                </c:pt>
                <c:pt idx="30">
                  <c:v>526</c:v>
                </c:pt>
                <c:pt idx="31">
                  <c:v>466</c:v>
                </c:pt>
                <c:pt idx="32">
                  <c:v>351</c:v>
                </c:pt>
                <c:pt idx="33">
                  <c:v>326</c:v>
                </c:pt>
                <c:pt idx="34">
                  <c:v>400</c:v>
                </c:pt>
                <c:pt idx="35">
                  <c:v>551</c:v>
                </c:pt>
                <c:pt idx="36">
                  <c:v>13</c:v>
                </c:pt>
                <c:pt idx="37">
                  <c:v>26</c:v>
                </c:pt>
                <c:pt idx="38">
                  <c:v>41</c:v>
                </c:pt>
                <c:pt idx="39">
                  <c:v>293</c:v>
                </c:pt>
                <c:pt idx="40">
                  <c:v>533</c:v>
                </c:pt>
                <c:pt idx="41">
                  <c:v>0</c:v>
                </c:pt>
              </c:numCache>
            </c:numRef>
          </c:val>
          <c:extLst>
            <c:ext xmlns:c16="http://schemas.microsoft.com/office/drawing/2014/chart" uri="{C3380CC4-5D6E-409C-BE32-E72D297353CC}">
              <c16:uniqueId val="{00000000-C7F8-4B89-9E70-796C83ABC2FB}"/>
            </c:ext>
          </c:extLst>
        </c:ser>
        <c:ser>
          <c:idx val="1"/>
          <c:order val="1"/>
          <c:spPr>
            <a:solidFill>
              <a:schemeClr val="accent6">
                <a:lumMod val="60000"/>
                <a:lumOff val="40000"/>
              </a:schemeClr>
            </a:solidFill>
            <a:ln>
              <a:no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時系列'!$Q$4:$Q$45</c:f>
              <c:numCache>
                <c:formatCode>General</c:formatCode>
                <c:ptCount val="42"/>
                <c:pt idx="0">
                  <c:v>-201</c:v>
                </c:pt>
                <c:pt idx="1">
                  <c:v>-200</c:v>
                </c:pt>
                <c:pt idx="2">
                  <c:v>-503</c:v>
                </c:pt>
                <c:pt idx="3">
                  <c:v>-553</c:v>
                </c:pt>
                <c:pt idx="4">
                  <c:v>-448</c:v>
                </c:pt>
                <c:pt idx="5">
                  <c:v>-364</c:v>
                </c:pt>
                <c:pt idx="6">
                  <c:v>-334</c:v>
                </c:pt>
                <c:pt idx="7">
                  <c:v>-370</c:v>
                </c:pt>
                <c:pt idx="8">
                  <c:v>-371</c:v>
                </c:pt>
                <c:pt idx="9">
                  <c:v>-318</c:v>
                </c:pt>
                <c:pt idx="10">
                  <c:v>-353</c:v>
                </c:pt>
                <c:pt idx="11">
                  <c:v>-417</c:v>
                </c:pt>
                <c:pt idx="12">
                  <c:v>-254</c:v>
                </c:pt>
                <c:pt idx="13">
                  <c:v>-588</c:v>
                </c:pt>
                <c:pt idx="14">
                  <c:v>-994</c:v>
                </c:pt>
                <c:pt idx="15">
                  <c:v>-791</c:v>
                </c:pt>
                <c:pt idx="16">
                  <c:v>-674</c:v>
                </c:pt>
                <c:pt idx="17">
                  <c:v>-616</c:v>
                </c:pt>
                <c:pt idx="18">
                  <c:v>-587</c:v>
                </c:pt>
                <c:pt idx="19">
                  <c:v>-543</c:v>
                </c:pt>
                <c:pt idx="20">
                  <c:v>-531</c:v>
                </c:pt>
                <c:pt idx="21">
                  <c:v>-413</c:v>
                </c:pt>
                <c:pt idx="22">
                  <c:v>-483</c:v>
                </c:pt>
                <c:pt idx="23">
                  <c:v>-697</c:v>
                </c:pt>
                <c:pt idx="24">
                  <c:v>-326</c:v>
                </c:pt>
                <c:pt idx="25">
                  <c:v>-407</c:v>
                </c:pt>
                <c:pt idx="26">
                  <c:v>-554</c:v>
                </c:pt>
                <c:pt idx="27">
                  <c:v>-375</c:v>
                </c:pt>
                <c:pt idx="28">
                  <c:v>-279</c:v>
                </c:pt>
                <c:pt idx="29">
                  <c:v>-314</c:v>
                </c:pt>
                <c:pt idx="30">
                  <c:v>-324</c:v>
                </c:pt>
                <c:pt idx="31">
                  <c:v>-326</c:v>
                </c:pt>
                <c:pt idx="32">
                  <c:v>-327</c:v>
                </c:pt>
                <c:pt idx="33">
                  <c:v>-298</c:v>
                </c:pt>
                <c:pt idx="34">
                  <c:v>-294</c:v>
                </c:pt>
                <c:pt idx="35">
                  <c:v>-361</c:v>
                </c:pt>
                <c:pt idx="36">
                  <c:v>-254</c:v>
                </c:pt>
                <c:pt idx="37">
                  <c:v>-215</c:v>
                </c:pt>
                <c:pt idx="38">
                  <c:v>-213</c:v>
                </c:pt>
                <c:pt idx="39">
                  <c:v>-207</c:v>
                </c:pt>
                <c:pt idx="40">
                  <c:v>-277</c:v>
                </c:pt>
                <c:pt idx="41">
                  <c:v>-201</c:v>
                </c:pt>
              </c:numCache>
            </c:numRef>
          </c:val>
          <c:extLst>
            <c:ext xmlns:c16="http://schemas.microsoft.com/office/drawing/2014/chart" uri="{C3380CC4-5D6E-409C-BE32-E72D297353CC}">
              <c16:uniqueId val="{00000001-C7F8-4B89-9E70-796C83ABC2FB}"/>
            </c:ext>
          </c:extLst>
        </c:ser>
        <c:ser>
          <c:idx val="2"/>
          <c:order val="2"/>
          <c:spPr>
            <a:solidFill>
              <a:schemeClr val="accent6">
                <a:lumMod val="20000"/>
                <a:lumOff val="80000"/>
              </a:schemeClr>
            </a:solidFill>
            <a:ln w="9525">
              <a:solidFill>
                <a:schemeClr val="accent6">
                  <a:lumMod val="20000"/>
                  <a:lumOff val="80000"/>
                </a:schemeClr>
              </a:solid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時系列'!$R$4:$R$45</c:f>
              <c:numCache>
                <c:formatCode>General</c:formatCode>
                <c:ptCount val="42"/>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numCache>
            </c:numRef>
          </c:val>
          <c:extLst>
            <c:ext xmlns:c16="http://schemas.microsoft.com/office/drawing/2014/chart" uri="{C3380CC4-5D6E-409C-BE32-E72D297353CC}">
              <c16:uniqueId val="{00000002-C7F8-4B89-9E70-796C83ABC2FB}"/>
            </c:ext>
          </c:extLst>
        </c:ser>
        <c:dLbls>
          <c:showLegendKey val="0"/>
          <c:showVal val="0"/>
          <c:showCatName val="0"/>
          <c:showSerName val="0"/>
          <c:showPercent val="0"/>
          <c:showBubbleSize val="0"/>
        </c:dLbls>
        <c:gapWidth val="200"/>
        <c:overlap val="100"/>
        <c:axId val="164307552"/>
        <c:axId val="164307968"/>
      </c:barChart>
      <c:catAx>
        <c:axId val="164307552"/>
        <c:scaling>
          <c:orientation val="minMax"/>
        </c:scaling>
        <c:delete val="0"/>
        <c:axPos val="b"/>
        <c:numFmt formatCode="General" sourceLinked="1"/>
        <c:majorTickMark val="none"/>
        <c:minorTickMark val="none"/>
        <c:tickLblPos val="low"/>
        <c:spPr>
          <a:noFill/>
          <a:ln w="6350" cap="flat" cmpd="sng" algn="ctr">
            <a:no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968"/>
        <c:crosses val="autoZero"/>
        <c:auto val="1"/>
        <c:lblAlgn val="ctr"/>
        <c:lblOffset val="100"/>
        <c:noMultiLvlLbl val="0"/>
      </c:catAx>
      <c:valAx>
        <c:axId val="164307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dkHorz">
              <a:fgClr>
                <a:schemeClr val="tx1"/>
              </a:fgClr>
              <a:bgClr>
                <a:schemeClr val="bg1"/>
              </a:bgClr>
            </a:pattFill>
            <a:ln>
              <a:noFill/>
            </a:ln>
            <a:effectLst/>
          </c:spPr>
          <c:invertIfNegative val="0"/>
          <c:dLbls>
            <c:dLbl>
              <c:idx val="0"/>
              <c:layout>
                <c:manualLayout>
                  <c:x val="0"/>
                  <c:y val="1.1851779472534088E-2"/>
                </c:manualLayout>
              </c:layout>
              <c:showLegendKey val="0"/>
              <c:showVal val="1"/>
              <c:showCatName val="0"/>
              <c:showSerName val="0"/>
              <c:showPercent val="0"/>
              <c:showBubbleSize val="0"/>
              <c:extLst>
                <c:ext xmlns:c15="http://schemas.microsoft.com/office/drawing/2012/chart" uri="{CE6537A1-D6FC-4f65-9D91-7224C49458BB}">
                  <c15:layout>
                    <c:manualLayout>
                      <c:w val="0.19515666666666667"/>
                      <c:h val="8.5057425497412339E-2"/>
                    </c:manualLayout>
                  </c15:layout>
                </c:ext>
                <c:ext xmlns:c16="http://schemas.microsoft.com/office/drawing/2014/chart" uri="{C3380CC4-5D6E-409C-BE32-E72D297353CC}">
                  <c16:uniqueId val="{00000000-2405-49C1-AA37-6CA387C485E5}"/>
                </c:ext>
              </c:extLst>
            </c:dLbl>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manualLayout>
                      <c:w val="0.19515666666666667"/>
                      <c:h val="8.1106807598997979E-2"/>
                    </c:manualLayout>
                  </c15:layout>
                </c:ext>
                <c:ext xmlns:c16="http://schemas.microsoft.com/office/drawing/2014/chart" uri="{C3380CC4-5D6E-409C-BE32-E72D297353CC}">
                  <c16:uniqueId val="{00000001-2405-49C1-AA37-6CA387C485E5}"/>
                </c:ext>
              </c:extLst>
            </c:dLbl>
            <c:dLbl>
              <c:idx val="2"/>
              <c:layout>
                <c:manualLayout>
                  <c:x val="-6.4675178792741559E-17"/>
                  <c:y val="-3.9506178984143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05-49C1-AA37-6CA387C485E5}"/>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'千葉 年代'!$A$27:$A$30</c:f>
              <c:strCache>
                <c:ptCount val="4"/>
                <c:pt idx="0">
                  <c:v>20代</c:v>
                </c:pt>
                <c:pt idx="1">
                  <c:v>30代</c:v>
                </c:pt>
                <c:pt idx="2">
                  <c:v>40代</c:v>
                </c:pt>
                <c:pt idx="3">
                  <c:v>50代</c:v>
                </c:pt>
              </c:strCache>
            </c:strRef>
          </c:cat>
          <c:val>
            <c:numRef>
              <c:f>'千葉 年代'!$B$27:$B$30</c:f>
              <c:numCache>
                <c:formatCode>General</c:formatCode>
                <c:ptCount val="4"/>
                <c:pt idx="0">
                  <c:v>1689</c:v>
                </c:pt>
                <c:pt idx="1">
                  <c:v>2474</c:v>
                </c:pt>
                <c:pt idx="2">
                  <c:v>580</c:v>
                </c:pt>
                <c:pt idx="3">
                  <c:v>170</c:v>
                </c:pt>
              </c:numCache>
            </c:numRef>
          </c:val>
          <c:extLst>
            <c:ext xmlns:c16="http://schemas.microsoft.com/office/drawing/2014/chart" uri="{C3380CC4-5D6E-409C-BE32-E72D297353CC}">
              <c16:uniqueId val="{00000003-2405-49C1-AA37-6CA387C485E5}"/>
            </c:ext>
          </c:extLst>
        </c:ser>
        <c:ser>
          <c:idx val="1"/>
          <c:order val="1"/>
          <c:spPr>
            <a:solidFill>
              <a:schemeClr val="tx1"/>
            </a:solidFill>
            <a:ln>
              <a:noFill/>
            </a:ln>
            <a:effectLst/>
          </c:spPr>
          <c:invertIfNegative val="0"/>
          <c:dLbls>
            <c:dLbl>
              <c:idx val="0"/>
              <c:layout>
                <c:manualLayout>
                  <c:x val="0"/>
                  <c:y val="1.5802316057519753E-2"/>
                </c:manualLayout>
              </c:layout>
              <c:tx>
                <c:rich>
                  <a:bodyPr/>
                  <a:lstStyle/>
                  <a:p>
                    <a:fld id="{2A4A97C2-720C-4809-B03A-803835E4EFAF}"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66666666667"/>
                      <c:h val="8.842198322884931E-2"/>
                    </c:manualLayout>
                  </c15:layout>
                  <c15:dlblFieldTable/>
                  <c15:showDataLabelsRange val="1"/>
                </c:ext>
                <c:ext xmlns:c16="http://schemas.microsoft.com/office/drawing/2014/chart" uri="{C3380CC4-5D6E-409C-BE32-E72D297353CC}">
                  <c16:uniqueId val="{00000004-2405-49C1-AA37-6CA387C485E5}"/>
                </c:ext>
              </c:extLst>
            </c:dLbl>
            <c:dLbl>
              <c:idx val="1"/>
              <c:layout>
                <c:manualLayout>
                  <c:x val="2.7135683760683761E-3"/>
                  <c:y val="-2.3258547008547009E-4"/>
                </c:manualLayout>
              </c:layout>
              <c:tx>
                <c:rich>
                  <a:bodyPr/>
                  <a:lstStyle/>
                  <a:p>
                    <a:fld id="{2D7689B0-D39D-4493-9430-CFFDD9D43BD4}" type="CELLRANGE">
                      <a:rPr lang="en-US" altLang="ja-JP" dirty="0"/>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62393162392"/>
                      <c:h val="7.1900213675213667E-2"/>
                    </c:manualLayout>
                  </c15:layout>
                  <c15:dlblFieldTable/>
                  <c15:showDataLabelsRange val="1"/>
                </c:ext>
                <c:ext xmlns:c16="http://schemas.microsoft.com/office/drawing/2014/chart" uri="{C3380CC4-5D6E-409C-BE32-E72D297353CC}">
                  <c16:uniqueId val="{00000005-2405-49C1-AA37-6CA387C485E5}"/>
                </c:ext>
              </c:extLst>
            </c:dLbl>
            <c:dLbl>
              <c:idx val="2"/>
              <c:tx>
                <c:rich>
                  <a:bodyPr/>
                  <a:lstStyle/>
                  <a:p>
                    <a:fld id="{3EF81C33-E08E-4956-A148-EC55A49C4F70}"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405-49C1-AA37-6CA387C485E5}"/>
                </c:ext>
              </c:extLst>
            </c:dLbl>
            <c:dLbl>
              <c:idx val="3"/>
              <c:tx>
                <c:rich>
                  <a:bodyPr/>
                  <a:lstStyle/>
                  <a:p>
                    <a:fld id="{72EEFBB4-C7A1-4D92-901D-808A4E33CB04}"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405-49C1-AA37-6CA387C485E5}"/>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'千葉 年代'!$A$27:$A$30</c:f>
              <c:strCache>
                <c:ptCount val="4"/>
                <c:pt idx="0">
                  <c:v>20代</c:v>
                </c:pt>
                <c:pt idx="1">
                  <c:v>30代</c:v>
                </c:pt>
                <c:pt idx="2">
                  <c:v>40代</c:v>
                </c:pt>
                <c:pt idx="3">
                  <c:v>50代</c:v>
                </c:pt>
              </c:strCache>
            </c:strRef>
          </c:cat>
          <c:val>
            <c:numRef>
              <c:f>'千葉 年代'!$F$27:$F$30</c:f>
              <c:numCache>
                <c:formatCode>General</c:formatCode>
                <c:ptCount val="4"/>
                <c:pt idx="0">
                  <c:v>-3051</c:v>
                </c:pt>
                <c:pt idx="1">
                  <c:v>-3571</c:v>
                </c:pt>
                <c:pt idx="2">
                  <c:v>-1229</c:v>
                </c:pt>
                <c:pt idx="3">
                  <c:v>-1044</c:v>
                </c:pt>
              </c:numCache>
            </c:numRef>
          </c:val>
          <c:extLst>
            <c:ext xmlns:c15="http://schemas.microsoft.com/office/drawing/2012/chart" uri="{02D57815-91ED-43cb-92C2-25804820EDAC}">
              <c15:datalabelsRange>
                <c15:f>'千葉 年代'!$E$27:$E$30</c15:f>
                <c15:dlblRangeCache>
                  <c:ptCount val="4"/>
                  <c:pt idx="0">
                    <c:v>2101</c:v>
                  </c:pt>
                  <c:pt idx="1">
                    <c:v>2621</c:v>
                  </c:pt>
                  <c:pt idx="2">
                    <c:v>279</c:v>
                  </c:pt>
                  <c:pt idx="3">
                    <c:v>94</c:v>
                  </c:pt>
                </c15:dlblRangeCache>
              </c15:datalabelsRange>
            </c:ext>
            <c:ext xmlns:c16="http://schemas.microsoft.com/office/drawing/2014/chart" uri="{C3380CC4-5D6E-409C-BE32-E72D297353CC}">
              <c16:uniqueId val="{00000008-2405-49C1-AA37-6CA387C485E5}"/>
            </c:ext>
          </c:extLst>
        </c:ser>
        <c:ser>
          <c:idx val="2"/>
          <c:order val="2"/>
          <c:spPr>
            <a:solidFill>
              <a:schemeClr val="bg1"/>
            </a:solidFill>
            <a:ln>
              <a:noFill/>
            </a:ln>
            <a:effectLst/>
          </c:spPr>
          <c:invertIfNegative val="0"/>
          <c:cat>
            <c:strRef>
              <c:f>'千葉 年代'!$A$27:$A$30</c:f>
              <c:strCache>
                <c:ptCount val="4"/>
                <c:pt idx="0">
                  <c:v>20代</c:v>
                </c:pt>
                <c:pt idx="1">
                  <c:v>30代</c:v>
                </c:pt>
                <c:pt idx="2">
                  <c:v>40代</c:v>
                </c:pt>
                <c:pt idx="3">
                  <c:v>50代</c:v>
                </c:pt>
              </c:strCache>
            </c:strRef>
          </c:cat>
          <c:val>
            <c:numRef>
              <c:f>'千葉 年代'!$G$27:$G$30</c:f>
              <c:numCache>
                <c:formatCode>General</c:formatCode>
                <c:ptCount val="4"/>
                <c:pt idx="0">
                  <c:v>-950</c:v>
                </c:pt>
                <c:pt idx="1">
                  <c:v>-950</c:v>
                </c:pt>
                <c:pt idx="2">
                  <c:v>-950</c:v>
                </c:pt>
                <c:pt idx="3">
                  <c:v>-950</c:v>
                </c:pt>
              </c:numCache>
            </c:numRef>
          </c:val>
          <c:extLst>
            <c:ext xmlns:c16="http://schemas.microsoft.com/office/drawing/2014/chart" uri="{C3380CC4-5D6E-409C-BE32-E72D297353CC}">
              <c16:uniqueId val="{00000009-2405-49C1-AA37-6CA387C485E5}"/>
            </c:ext>
          </c:extLst>
        </c:ser>
        <c:ser>
          <c:idx val="3"/>
          <c:order val="3"/>
          <c:spPr>
            <a:solidFill>
              <a:schemeClr val="tx1"/>
            </a:solidFill>
            <a:ln>
              <a:noFill/>
            </a:ln>
            <a:effectLst/>
          </c:spPr>
          <c:invertIfNegative val="0"/>
          <c:cat>
            <c:strRef>
              <c:f>'千葉 年代'!$A$27:$A$30</c:f>
              <c:strCache>
                <c:ptCount val="4"/>
                <c:pt idx="0">
                  <c:v>20代</c:v>
                </c:pt>
                <c:pt idx="1">
                  <c:v>30代</c:v>
                </c:pt>
                <c:pt idx="2">
                  <c:v>40代</c:v>
                </c:pt>
                <c:pt idx="3">
                  <c:v>50代</c:v>
                </c:pt>
              </c:strCache>
            </c:strRef>
          </c:cat>
          <c:val>
            <c:numRef>
              <c:f>'千葉 年代'!$C$27:$C$30</c:f>
              <c:numCache>
                <c:formatCode>General</c:formatCode>
                <c:ptCount val="4"/>
                <c:pt idx="0">
                  <c:v>737</c:v>
                </c:pt>
                <c:pt idx="1">
                  <c:v>834</c:v>
                </c:pt>
                <c:pt idx="2">
                  <c:v>127</c:v>
                </c:pt>
                <c:pt idx="3">
                  <c:v>50</c:v>
                </c:pt>
              </c:numCache>
            </c:numRef>
          </c:val>
          <c:extLst>
            <c:ext xmlns:c16="http://schemas.microsoft.com/office/drawing/2014/chart" uri="{C3380CC4-5D6E-409C-BE32-E72D297353CC}">
              <c16:uniqueId val="{0000000A-2405-49C1-AA37-6CA387C485E5}"/>
            </c:ext>
          </c:extLst>
        </c:ser>
        <c:dLbls>
          <c:showLegendKey val="0"/>
          <c:showVal val="0"/>
          <c:showCatName val="0"/>
          <c:showSerName val="0"/>
          <c:showPercent val="0"/>
          <c:showBubbleSize val="0"/>
        </c:dLbls>
        <c:gapWidth val="100"/>
        <c:overlap val="100"/>
        <c:axId val="2013473888"/>
        <c:axId val="2013476800"/>
      </c:barChart>
      <c:catAx>
        <c:axId val="2013473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13476800"/>
        <c:crosses val="autoZero"/>
        <c:auto val="1"/>
        <c:lblAlgn val="ctr"/>
        <c:lblOffset val="100"/>
        <c:noMultiLvlLbl val="0"/>
      </c:catAx>
      <c:valAx>
        <c:axId val="2013476800"/>
        <c:scaling>
          <c:orientation val="minMax"/>
          <c:max val="4000"/>
        </c:scaling>
        <c:delete val="1"/>
        <c:axPos val="l"/>
        <c:numFmt formatCode="General" sourceLinked="1"/>
        <c:majorTickMark val="out"/>
        <c:minorTickMark val="none"/>
        <c:tickLblPos val="nextTo"/>
        <c:crossAx val="201347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dkHorz">
              <a:fgClr>
                <a:schemeClr val="tx1"/>
              </a:fgClr>
              <a:bgClr>
                <a:schemeClr val="bg1"/>
              </a:bgClr>
            </a:pattFill>
            <a:ln>
              <a:noFill/>
            </a:ln>
            <a:effectLst/>
          </c:spPr>
          <c:invertIfNegative val="0"/>
          <c:dLbls>
            <c:dLbl>
              <c:idx val="0"/>
              <c:layout>
                <c:manualLayout>
                  <c:x val="0"/>
                  <c:y val="1.1851779472534088E-2"/>
                </c:manualLayout>
              </c:layout>
              <c:showLegendKey val="0"/>
              <c:showVal val="1"/>
              <c:showCatName val="0"/>
              <c:showSerName val="0"/>
              <c:showPercent val="0"/>
              <c:showBubbleSize val="0"/>
              <c:extLst>
                <c:ext xmlns:c15="http://schemas.microsoft.com/office/drawing/2012/chart" uri="{CE6537A1-D6FC-4f65-9D91-7224C49458BB}">
                  <c15:layout>
                    <c:manualLayout>
                      <c:w val="0.19515666666666667"/>
                      <c:h val="8.5057425497412339E-2"/>
                    </c:manualLayout>
                  </c15:layout>
                </c:ext>
                <c:ext xmlns:c16="http://schemas.microsoft.com/office/drawing/2014/chart" uri="{C3380CC4-5D6E-409C-BE32-E72D297353CC}">
                  <c16:uniqueId val="{00000000-8999-4931-A843-CE8394F34911}"/>
                </c:ext>
              </c:extLst>
            </c:dLbl>
            <c:dLbl>
              <c:idx val="1"/>
              <c:layout>
                <c:manualLayout>
                  <c:x val="0"/>
                  <c:y val="0"/>
                </c:manualLayout>
              </c:layout>
              <c:showLegendKey val="0"/>
              <c:showVal val="1"/>
              <c:showCatName val="0"/>
              <c:showSerName val="0"/>
              <c:showPercent val="0"/>
              <c:showBubbleSize val="0"/>
              <c:extLst>
                <c:ext xmlns:c15="http://schemas.microsoft.com/office/drawing/2012/chart" uri="{CE6537A1-D6FC-4f65-9D91-7224C49458BB}">
                  <c15:layout>
                    <c:manualLayout>
                      <c:w val="0.19515666666666667"/>
                      <c:h val="8.1106807598997979E-2"/>
                    </c:manualLayout>
                  </c15:layout>
                </c:ext>
                <c:ext xmlns:c16="http://schemas.microsoft.com/office/drawing/2014/chart" uri="{C3380CC4-5D6E-409C-BE32-E72D297353CC}">
                  <c16:uniqueId val="{00000001-8999-4931-A843-CE8394F34911}"/>
                </c:ext>
              </c:extLst>
            </c:dLbl>
            <c:dLbl>
              <c:idx val="2"/>
              <c:layout>
                <c:manualLayout>
                  <c:x val="-6.4675178792741559E-17"/>
                  <c:y val="-3.95061789841437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99-4931-A843-CE8394F34911}"/>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'千葉 年代'!$A$16:$A$19</c:f>
              <c:strCache>
                <c:ptCount val="4"/>
                <c:pt idx="0">
                  <c:v>20代</c:v>
                </c:pt>
                <c:pt idx="1">
                  <c:v>30代</c:v>
                </c:pt>
                <c:pt idx="2">
                  <c:v>40代</c:v>
                </c:pt>
                <c:pt idx="3">
                  <c:v>50代</c:v>
                </c:pt>
              </c:strCache>
            </c:strRef>
          </c:cat>
          <c:val>
            <c:numRef>
              <c:f>'千葉 年代'!$B$16:$B$19</c:f>
              <c:numCache>
                <c:formatCode>General</c:formatCode>
                <c:ptCount val="4"/>
                <c:pt idx="0">
                  <c:v>1007</c:v>
                </c:pt>
                <c:pt idx="1">
                  <c:v>2825</c:v>
                </c:pt>
                <c:pt idx="2">
                  <c:v>867</c:v>
                </c:pt>
                <c:pt idx="3">
                  <c:v>315</c:v>
                </c:pt>
              </c:numCache>
            </c:numRef>
          </c:val>
          <c:extLst>
            <c:ext xmlns:c16="http://schemas.microsoft.com/office/drawing/2014/chart" uri="{C3380CC4-5D6E-409C-BE32-E72D297353CC}">
              <c16:uniqueId val="{00000003-8999-4931-A843-CE8394F34911}"/>
            </c:ext>
          </c:extLst>
        </c:ser>
        <c:ser>
          <c:idx val="1"/>
          <c:order val="1"/>
          <c:spPr>
            <a:solidFill>
              <a:schemeClr val="tx1"/>
            </a:solidFill>
            <a:ln>
              <a:noFill/>
            </a:ln>
            <a:effectLst/>
          </c:spPr>
          <c:invertIfNegative val="0"/>
          <c:dLbls>
            <c:dLbl>
              <c:idx val="0"/>
              <c:layout>
                <c:manualLayout>
                  <c:x val="0"/>
                  <c:y val="1.5802316057519753E-2"/>
                </c:manualLayout>
              </c:layout>
              <c:tx>
                <c:rich>
                  <a:bodyPr/>
                  <a:lstStyle/>
                  <a:p>
                    <a:fld id="{242ACBD2-A165-40E3-A801-96AB91128626}"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66666666667"/>
                      <c:h val="8.842198322884931E-2"/>
                    </c:manualLayout>
                  </c15:layout>
                  <c15:dlblFieldTable/>
                  <c15:showDataLabelsRange val="1"/>
                </c:ext>
                <c:ext xmlns:c16="http://schemas.microsoft.com/office/drawing/2014/chart" uri="{C3380CC4-5D6E-409C-BE32-E72D297353CC}">
                  <c16:uniqueId val="{00000004-8999-4931-A843-CE8394F34911}"/>
                </c:ext>
              </c:extLst>
            </c:dLbl>
            <c:dLbl>
              <c:idx val="1"/>
              <c:layout>
                <c:manualLayout>
                  <c:x val="0"/>
                  <c:y val="2.3704485071174893E-2"/>
                </c:manualLayout>
              </c:layout>
              <c:tx>
                <c:rich>
                  <a:bodyPr/>
                  <a:lstStyle/>
                  <a:p>
                    <a:fld id="{4D091112-17F0-4A37-93F3-9AC6F24EC4EE}"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66666666667"/>
                      <c:h val="9.6323219025678058E-2"/>
                    </c:manualLayout>
                  </c15:layout>
                  <c15:dlblFieldTable/>
                  <c15:showDataLabelsRange val="1"/>
                </c:ext>
                <c:ext xmlns:c16="http://schemas.microsoft.com/office/drawing/2014/chart" uri="{C3380CC4-5D6E-409C-BE32-E72D297353CC}">
                  <c16:uniqueId val="{00000005-8999-4931-A843-CE8394F34911}"/>
                </c:ext>
              </c:extLst>
            </c:dLbl>
            <c:dLbl>
              <c:idx val="2"/>
              <c:tx>
                <c:rich>
                  <a:bodyPr/>
                  <a:lstStyle/>
                  <a:p>
                    <a:fld id="{51932FBA-2946-4740-9395-33104454B648}"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999-4931-A843-CE8394F34911}"/>
                </c:ext>
              </c:extLst>
            </c:dLbl>
            <c:dLbl>
              <c:idx val="3"/>
              <c:tx>
                <c:rich>
                  <a:bodyPr/>
                  <a:lstStyle/>
                  <a:p>
                    <a:fld id="{072E4331-076B-4D6B-8BA3-A15D626F1F5C}" type="CELLRANGE">
                      <a:rPr lang="ja-JP" altLang="en-US"/>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999-4931-A843-CE8394F34911}"/>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'千葉 年代'!$A$16:$A$19</c:f>
              <c:strCache>
                <c:ptCount val="4"/>
                <c:pt idx="0">
                  <c:v>20代</c:v>
                </c:pt>
                <c:pt idx="1">
                  <c:v>30代</c:v>
                </c:pt>
                <c:pt idx="2">
                  <c:v>40代</c:v>
                </c:pt>
                <c:pt idx="3">
                  <c:v>50代</c:v>
                </c:pt>
              </c:strCache>
            </c:strRef>
          </c:cat>
          <c:val>
            <c:numRef>
              <c:f>'千葉 年代'!$F$16:$F$19</c:f>
              <c:numCache>
                <c:formatCode>General</c:formatCode>
                <c:ptCount val="4"/>
                <c:pt idx="0">
                  <c:v>-1441</c:v>
                </c:pt>
                <c:pt idx="1">
                  <c:v>-1847</c:v>
                </c:pt>
                <c:pt idx="2">
                  <c:v>-1548</c:v>
                </c:pt>
                <c:pt idx="3">
                  <c:v>-1173</c:v>
                </c:pt>
              </c:numCache>
            </c:numRef>
          </c:val>
          <c:extLst>
            <c:ext xmlns:c15="http://schemas.microsoft.com/office/drawing/2012/chart" uri="{02D57815-91ED-43cb-92C2-25804820EDAC}">
              <c15:datalabelsRange>
                <c15:f>'千葉 年代'!$E$16:$E$19</c15:f>
                <c15:dlblRangeCache>
                  <c:ptCount val="4"/>
                  <c:pt idx="0">
                    <c:v>491</c:v>
                  </c:pt>
                  <c:pt idx="1">
                    <c:v>897</c:v>
                  </c:pt>
                  <c:pt idx="2">
                    <c:v>598</c:v>
                  </c:pt>
                  <c:pt idx="3">
                    <c:v>223</c:v>
                  </c:pt>
                </c15:dlblRangeCache>
              </c15:datalabelsRange>
            </c:ext>
            <c:ext xmlns:c16="http://schemas.microsoft.com/office/drawing/2014/chart" uri="{C3380CC4-5D6E-409C-BE32-E72D297353CC}">
              <c16:uniqueId val="{00000008-8999-4931-A843-CE8394F34911}"/>
            </c:ext>
          </c:extLst>
        </c:ser>
        <c:ser>
          <c:idx val="2"/>
          <c:order val="2"/>
          <c:spPr>
            <a:solidFill>
              <a:schemeClr val="bg1"/>
            </a:solidFill>
            <a:ln>
              <a:noFill/>
            </a:ln>
            <a:effectLst/>
          </c:spPr>
          <c:invertIfNegative val="0"/>
          <c:cat>
            <c:strRef>
              <c:f>'千葉 年代'!$A$16:$A$19</c:f>
              <c:strCache>
                <c:ptCount val="4"/>
                <c:pt idx="0">
                  <c:v>20代</c:v>
                </c:pt>
                <c:pt idx="1">
                  <c:v>30代</c:v>
                </c:pt>
                <c:pt idx="2">
                  <c:v>40代</c:v>
                </c:pt>
                <c:pt idx="3">
                  <c:v>50代</c:v>
                </c:pt>
              </c:strCache>
            </c:strRef>
          </c:cat>
          <c:val>
            <c:numRef>
              <c:f>'千葉 年代'!$G$16:$G$19</c:f>
              <c:numCache>
                <c:formatCode>General</c:formatCode>
                <c:ptCount val="4"/>
                <c:pt idx="0">
                  <c:v>-948</c:v>
                </c:pt>
                <c:pt idx="1">
                  <c:v>-947</c:v>
                </c:pt>
                <c:pt idx="2">
                  <c:v>-946</c:v>
                </c:pt>
                <c:pt idx="3">
                  <c:v>-945</c:v>
                </c:pt>
              </c:numCache>
            </c:numRef>
          </c:val>
          <c:extLst>
            <c:ext xmlns:c16="http://schemas.microsoft.com/office/drawing/2014/chart" uri="{C3380CC4-5D6E-409C-BE32-E72D297353CC}">
              <c16:uniqueId val="{00000009-8999-4931-A843-CE8394F34911}"/>
            </c:ext>
          </c:extLst>
        </c:ser>
        <c:ser>
          <c:idx val="3"/>
          <c:order val="3"/>
          <c:spPr>
            <a:solidFill>
              <a:schemeClr val="tx1"/>
            </a:solidFill>
            <a:ln>
              <a:noFill/>
            </a:ln>
            <a:effectLst/>
          </c:spPr>
          <c:invertIfNegative val="0"/>
          <c:cat>
            <c:strRef>
              <c:f>'千葉 年代'!$A$16:$A$19</c:f>
              <c:strCache>
                <c:ptCount val="4"/>
                <c:pt idx="0">
                  <c:v>20代</c:v>
                </c:pt>
                <c:pt idx="1">
                  <c:v>30代</c:v>
                </c:pt>
                <c:pt idx="2">
                  <c:v>40代</c:v>
                </c:pt>
                <c:pt idx="3">
                  <c:v>50代</c:v>
                </c:pt>
              </c:strCache>
            </c:strRef>
          </c:cat>
          <c:val>
            <c:numRef>
              <c:f>'千葉 年代'!$C$16:$C$19</c:f>
              <c:numCache>
                <c:formatCode>General</c:formatCode>
                <c:ptCount val="4"/>
                <c:pt idx="0">
                  <c:v>482</c:v>
                </c:pt>
                <c:pt idx="1">
                  <c:v>958</c:v>
                </c:pt>
                <c:pt idx="2">
                  <c:v>275</c:v>
                </c:pt>
                <c:pt idx="3">
                  <c:v>82</c:v>
                </c:pt>
              </c:numCache>
            </c:numRef>
          </c:val>
          <c:extLst>
            <c:ext xmlns:c16="http://schemas.microsoft.com/office/drawing/2014/chart" uri="{C3380CC4-5D6E-409C-BE32-E72D297353CC}">
              <c16:uniqueId val="{0000000A-8999-4931-A843-CE8394F34911}"/>
            </c:ext>
          </c:extLst>
        </c:ser>
        <c:dLbls>
          <c:showLegendKey val="0"/>
          <c:showVal val="0"/>
          <c:showCatName val="0"/>
          <c:showSerName val="0"/>
          <c:showPercent val="0"/>
          <c:showBubbleSize val="0"/>
        </c:dLbls>
        <c:gapWidth val="100"/>
        <c:overlap val="100"/>
        <c:axId val="2013473888"/>
        <c:axId val="2013476800"/>
      </c:barChart>
      <c:catAx>
        <c:axId val="2013473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13476800"/>
        <c:crosses val="autoZero"/>
        <c:auto val="1"/>
        <c:lblAlgn val="ctr"/>
        <c:lblOffset val="100"/>
        <c:noMultiLvlLbl val="0"/>
      </c:catAx>
      <c:valAx>
        <c:axId val="2013476800"/>
        <c:scaling>
          <c:orientation val="minMax"/>
          <c:min val="-4000"/>
        </c:scaling>
        <c:delete val="1"/>
        <c:axPos val="l"/>
        <c:numFmt formatCode="General" sourceLinked="1"/>
        <c:majorTickMark val="out"/>
        <c:minorTickMark val="none"/>
        <c:tickLblPos val="nextTo"/>
        <c:crossAx val="201347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8100">
              <a:solidFill>
                <a:schemeClr val="bg1"/>
              </a:solidFill>
            </a:ln>
          </c:spPr>
          <c:dPt>
            <c:idx val="0"/>
            <c:bubble3D val="0"/>
            <c:spPr>
              <a:solidFill>
                <a:srgbClr val="FF5050"/>
              </a:solidFill>
              <a:ln w="38100">
                <a:solidFill>
                  <a:schemeClr val="bg1"/>
                </a:solidFill>
              </a:ln>
              <a:effectLst/>
            </c:spPr>
            <c:extLst>
              <c:ext xmlns:c16="http://schemas.microsoft.com/office/drawing/2014/chart" uri="{C3380CC4-5D6E-409C-BE32-E72D297353CC}">
                <c16:uniqueId val="{00000001-FD9E-4D8A-B9D5-660DBB730459}"/>
              </c:ext>
            </c:extLst>
          </c:dPt>
          <c:dPt>
            <c:idx val="1"/>
            <c:bubble3D val="0"/>
            <c:spPr>
              <a:solidFill>
                <a:srgbClr val="FF9999"/>
              </a:solidFill>
              <a:ln w="38100">
                <a:solidFill>
                  <a:schemeClr val="bg1"/>
                </a:solidFill>
              </a:ln>
              <a:effectLst/>
            </c:spPr>
            <c:extLst>
              <c:ext xmlns:c16="http://schemas.microsoft.com/office/drawing/2014/chart" uri="{C3380CC4-5D6E-409C-BE32-E72D297353CC}">
                <c16:uniqueId val="{00000003-FD9E-4D8A-B9D5-660DBB730459}"/>
              </c:ext>
            </c:extLst>
          </c:dPt>
          <c:dPt>
            <c:idx val="2"/>
            <c:bubble3D val="0"/>
            <c:spPr>
              <a:solidFill>
                <a:srgbClr val="FF9999"/>
              </a:solidFill>
              <a:ln w="38100">
                <a:solidFill>
                  <a:schemeClr val="bg1"/>
                </a:solidFill>
              </a:ln>
              <a:effectLst/>
            </c:spPr>
            <c:extLst>
              <c:ext xmlns:c16="http://schemas.microsoft.com/office/drawing/2014/chart" uri="{C3380CC4-5D6E-409C-BE32-E72D297353CC}">
                <c16:uniqueId val="{00000005-FD9E-4D8A-B9D5-660DBB730459}"/>
              </c:ext>
            </c:extLst>
          </c:dPt>
          <c:dPt>
            <c:idx val="3"/>
            <c:bubble3D val="0"/>
            <c:spPr>
              <a:solidFill>
                <a:srgbClr val="FF9999"/>
              </a:solidFill>
              <a:ln w="38100">
                <a:solidFill>
                  <a:schemeClr val="bg1"/>
                </a:solidFill>
              </a:ln>
              <a:effectLst/>
            </c:spPr>
            <c:extLst>
              <c:ext xmlns:c16="http://schemas.microsoft.com/office/drawing/2014/chart" uri="{C3380CC4-5D6E-409C-BE32-E72D297353CC}">
                <c16:uniqueId val="{00000007-FD9E-4D8A-B9D5-660DBB730459}"/>
              </c:ext>
            </c:extLst>
          </c:dPt>
          <c:dPt>
            <c:idx val="4"/>
            <c:bubble3D val="0"/>
            <c:spPr>
              <a:solidFill>
                <a:schemeClr val="accent5"/>
              </a:solidFill>
              <a:ln w="38100">
                <a:solidFill>
                  <a:schemeClr val="bg1"/>
                </a:solidFill>
              </a:ln>
              <a:effectLst/>
            </c:spPr>
            <c:extLst>
              <c:ext xmlns:c16="http://schemas.microsoft.com/office/drawing/2014/chart" uri="{C3380CC4-5D6E-409C-BE32-E72D297353CC}">
                <c16:uniqueId val="{00000009-FD9E-4D8A-B9D5-660DBB730459}"/>
              </c:ext>
            </c:extLst>
          </c:dPt>
          <c:val>
            <c:numRef>
              <c:f>('千葉 年代'!$C$46,'千葉 年代'!$C$45,'千葉 年代'!$C$47,'千葉 年代'!$C$48,'千葉 年代'!$C$49)</c:f>
              <c:numCache>
                <c:formatCode>General</c:formatCode>
                <c:ptCount val="5"/>
                <c:pt idx="0">
                  <c:v>3188</c:v>
                </c:pt>
                <c:pt idx="1">
                  <c:v>1472</c:v>
                </c:pt>
                <c:pt idx="2">
                  <c:v>475</c:v>
                </c:pt>
                <c:pt idx="3">
                  <c:v>187</c:v>
                </c:pt>
                <c:pt idx="4">
                  <c:v>18</c:v>
                </c:pt>
              </c:numCache>
            </c:numRef>
          </c:val>
          <c:extLst>
            <c:ext xmlns:c16="http://schemas.microsoft.com/office/drawing/2014/chart" uri="{C3380CC4-5D6E-409C-BE32-E72D297353CC}">
              <c16:uniqueId val="{0000000A-FD9E-4D8A-B9D5-660DBB73045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60000"/>
                <a:lumOff val="40000"/>
              </a:schemeClr>
            </a:solidFill>
            <a:ln>
              <a:no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時系列'!$H$4:$H$45</c:f>
              <c:numCache>
                <c:formatCode>General</c:formatCode>
                <c:ptCount val="42"/>
                <c:pt idx="0">
                  <c:v>3</c:v>
                </c:pt>
                <c:pt idx="1">
                  <c:v>13</c:v>
                </c:pt>
                <c:pt idx="2">
                  <c:v>3070</c:v>
                </c:pt>
                <c:pt idx="3">
                  <c:v>1574</c:v>
                </c:pt>
                <c:pt idx="4">
                  <c:v>940</c:v>
                </c:pt>
                <c:pt idx="5">
                  <c:v>724</c:v>
                </c:pt>
                <c:pt idx="6">
                  <c:v>864</c:v>
                </c:pt>
                <c:pt idx="7">
                  <c:v>766</c:v>
                </c:pt>
                <c:pt idx="8">
                  <c:v>578</c:v>
                </c:pt>
                <c:pt idx="9">
                  <c:v>551</c:v>
                </c:pt>
                <c:pt idx="10">
                  <c:v>578</c:v>
                </c:pt>
                <c:pt idx="11">
                  <c:v>576</c:v>
                </c:pt>
                <c:pt idx="12">
                  <c:v>63</c:v>
                </c:pt>
                <c:pt idx="13">
                  <c:v>3747</c:v>
                </c:pt>
                <c:pt idx="14">
                  <c:v>3369</c:v>
                </c:pt>
                <c:pt idx="15">
                  <c:v>2474</c:v>
                </c:pt>
                <c:pt idx="16">
                  <c:v>2546</c:v>
                </c:pt>
                <c:pt idx="17">
                  <c:v>2166</c:v>
                </c:pt>
                <c:pt idx="18">
                  <c:v>1942</c:v>
                </c:pt>
                <c:pt idx="19">
                  <c:v>1497</c:v>
                </c:pt>
                <c:pt idx="20">
                  <c:v>1108</c:v>
                </c:pt>
                <c:pt idx="21">
                  <c:v>918</c:v>
                </c:pt>
                <c:pt idx="22">
                  <c:v>1236</c:v>
                </c:pt>
                <c:pt idx="23">
                  <c:v>1446</c:v>
                </c:pt>
                <c:pt idx="24">
                  <c:v>120</c:v>
                </c:pt>
                <c:pt idx="25">
                  <c:v>2484</c:v>
                </c:pt>
                <c:pt idx="26">
                  <c:v>1653</c:v>
                </c:pt>
                <c:pt idx="27">
                  <c:v>863</c:v>
                </c:pt>
                <c:pt idx="28">
                  <c:v>497</c:v>
                </c:pt>
                <c:pt idx="29">
                  <c:v>450</c:v>
                </c:pt>
                <c:pt idx="30">
                  <c:v>526</c:v>
                </c:pt>
                <c:pt idx="31">
                  <c:v>466</c:v>
                </c:pt>
                <c:pt idx="32">
                  <c:v>351</c:v>
                </c:pt>
                <c:pt idx="33">
                  <c:v>326</c:v>
                </c:pt>
                <c:pt idx="34">
                  <c:v>400</c:v>
                </c:pt>
                <c:pt idx="35">
                  <c:v>551</c:v>
                </c:pt>
                <c:pt idx="36">
                  <c:v>13</c:v>
                </c:pt>
                <c:pt idx="37">
                  <c:v>26</c:v>
                </c:pt>
                <c:pt idx="38">
                  <c:v>41</c:v>
                </c:pt>
                <c:pt idx="39">
                  <c:v>293</c:v>
                </c:pt>
                <c:pt idx="40">
                  <c:v>533</c:v>
                </c:pt>
                <c:pt idx="41">
                  <c:v>0</c:v>
                </c:pt>
              </c:numCache>
            </c:numRef>
          </c:val>
          <c:extLst>
            <c:ext xmlns:c16="http://schemas.microsoft.com/office/drawing/2014/chart" uri="{C3380CC4-5D6E-409C-BE32-E72D297353CC}">
              <c16:uniqueId val="{00000000-C7F8-4B89-9E70-796C83ABC2FB}"/>
            </c:ext>
          </c:extLst>
        </c:ser>
        <c:ser>
          <c:idx val="1"/>
          <c:order val="1"/>
          <c:spPr>
            <a:solidFill>
              <a:schemeClr val="accent6">
                <a:lumMod val="60000"/>
                <a:lumOff val="40000"/>
              </a:schemeClr>
            </a:solidFill>
            <a:ln>
              <a:no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時系列'!$Q$4:$Q$45</c:f>
              <c:numCache>
                <c:formatCode>General</c:formatCode>
                <c:ptCount val="42"/>
                <c:pt idx="0">
                  <c:v>-201</c:v>
                </c:pt>
                <c:pt idx="1">
                  <c:v>-200</c:v>
                </c:pt>
                <c:pt idx="2">
                  <c:v>-503</c:v>
                </c:pt>
                <c:pt idx="3">
                  <c:v>-553</c:v>
                </c:pt>
                <c:pt idx="4">
                  <c:v>-448</c:v>
                </c:pt>
                <c:pt idx="5">
                  <c:v>-364</c:v>
                </c:pt>
                <c:pt idx="6">
                  <c:v>-334</c:v>
                </c:pt>
                <c:pt idx="7">
                  <c:v>-370</c:v>
                </c:pt>
                <c:pt idx="8">
                  <c:v>-371</c:v>
                </c:pt>
                <c:pt idx="9">
                  <c:v>-318</c:v>
                </c:pt>
                <c:pt idx="10">
                  <c:v>-353</c:v>
                </c:pt>
                <c:pt idx="11">
                  <c:v>-417</c:v>
                </c:pt>
                <c:pt idx="12">
                  <c:v>-254</c:v>
                </c:pt>
                <c:pt idx="13">
                  <c:v>-588</c:v>
                </c:pt>
                <c:pt idx="14">
                  <c:v>-994</c:v>
                </c:pt>
                <c:pt idx="15">
                  <c:v>-791</c:v>
                </c:pt>
                <c:pt idx="16">
                  <c:v>-674</c:v>
                </c:pt>
                <c:pt idx="17">
                  <c:v>-616</c:v>
                </c:pt>
                <c:pt idx="18">
                  <c:v>-587</c:v>
                </c:pt>
                <c:pt idx="19">
                  <c:v>-543</c:v>
                </c:pt>
                <c:pt idx="20">
                  <c:v>-531</c:v>
                </c:pt>
                <c:pt idx="21">
                  <c:v>-413</c:v>
                </c:pt>
                <c:pt idx="22">
                  <c:v>-483</c:v>
                </c:pt>
                <c:pt idx="23">
                  <c:v>-697</c:v>
                </c:pt>
                <c:pt idx="24">
                  <c:v>-326</c:v>
                </c:pt>
                <c:pt idx="25">
                  <c:v>-407</c:v>
                </c:pt>
                <c:pt idx="26">
                  <c:v>-554</c:v>
                </c:pt>
                <c:pt idx="27">
                  <c:v>-375</c:v>
                </c:pt>
                <c:pt idx="28">
                  <c:v>-279</c:v>
                </c:pt>
                <c:pt idx="29">
                  <c:v>-314</c:v>
                </c:pt>
                <c:pt idx="30">
                  <c:v>-324</c:v>
                </c:pt>
                <c:pt idx="31">
                  <c:v>-326</c:v>
                </c:pt>
                <c:pt idx="32">
                  <c:v>-327</c:v>
                </c:pt>
                <c:pt idx="33">
                  <c:v>-298</c:v>
                </c:pt>
                <c:pt idx="34">
                  <c:v>-294</c:v>
                </c:pt>
                <c:pt idx="35">
                  <c:v>-361</c:v>
                </c:pt>
                <c:pt idx="36">
                  <c:v>-254</c:v>
                </c:pt>
                <c:pt idx="37">
                  <c:v>-215</c:v>
                </c:pt>
                <c:pt idx="38">
                  <c:v>-213</c:v>
                </c:pt>
                <c:pt idx="39">
                  <c:v>-207</c:v>
                </c:pt>
                <c:pt idx="40">
                  <c:v>-277</c:v>
                </c:pt>
                <c:pt idx="41">
                  <c:v>-201</c:v>
                </c:pt>
              </c:numCache>
            </c:numRef>
          </c:val>
          <c:extLst>
            <c:ext xmlns:c16="http://schemas.microsoft.com/office/drawing/2014/chart" uri="{C3380CC4-5D6E-409C-BE32-E72D297353CC}">
              <c16:uniqueId val="{00000001-C7F8-4B89-9E70-796C83ABC2FB}"/>
            </c:ext>
          </c:extLst>
        </c:ser>
        <c:ser>
          <c:idx val="2"/>
          <c:order val="2"/>
          <c:spPr>
            <a:solidFill>
              <a:schemeClr val="accent6">
                <a:lumMod val="20000"/>
                <a:lumOff val="80000"/>
              </a:schemeClr>
            </a:solidFill>
            <a:ln w="9525">
              <a:solidFill>
                <a:schemeClr val="accent6">
                  <a:lumMod val="20000"/>
                  <a:lumOff val="80000"/>
                </a:schemeClr>
              </a:solid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時系列'!$R$4:$R$45</c:f>
              <c:numCache>
                <c:formatCode>General</c:formatCode>
                <c:ptCount val="42"/>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numCache>
            </c:numRef>
          </c:val>
          <c:extLst>
            <c:ext xmlns:c16="http://schemas.microsoft.com/office/drawing/2014/chart" uri="{C3380CC4-5D6E-409C-BE32-E72D297353CC}">
              <c16:uniqueId val="{00000002-C7F8-4B89-9E70-796C83ABC2FB}"/>
            </c:ext>
          </c:extLst>
        </c:ser>
        <c:dLbls>
          <c:showLegendKey val="0"/>
          <c:showVal val="0"/>
          <c:showCatName val="0"/>
          <c:showSerName val="0"/>
          <c:showPercent val="0"/>
          <c:showBubbleSize val="0"/>
        </c:dLbls>
        <c:gapWidth val="200"/>
        <c:overlap val="100"/>
        <c:axId val="164307552"/>
        <c:axId val="164307968"/>
      </c:barChart>
      <c:catAx>
        <c:axId val="164307552"/>
        <c:scaling>
          <c:orientation val="minMax"/>
        </c:scaling>
        <c:delete val="0"/>
        <c:axPos val="b"/>
        <c:numFmt formatCode="General" sourceLinked="1"/>
        <c:majorTickMark val="none"/>
        <c:minorTickMark val="none"/>
        <c:tickLblPos val="low"/>
        <c:spPr>
          <a:noFill/>
          <a:ln w="6350" cap="flat" cmpd="sng" algn="ctr">
            <a:no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968"/>
        <c:crosses val="autoZero"/>
        <c:auto val="1"/>
        <c:lblAlgn val="ctr"/>
        <c:lblOffset val="100"/>
        <c:noMultiLvlLbl val="0"/>
      </c:catAx>
      <c:valAx>
        <c:axId val="164307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60000"/>
                <a:lumOff val="40000"/>
              </a:schemeClr>
            </a:solidFill>
            <a:ln>
              <a:no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時系列'!$H$4:$H$45</c:f>
              <c:numCache>
                <c:formatCode>General</c:formatCode>
                <c:ptCount val="42"/>
                <c:pt idx="0">
                  <c:v>3</c:v>
                </c:pt>
                <c:pt idx="1">
                  <c:v>13</c:v>
                </c:pt>
                <c:pt idx="2">
                  <c:v>3070</c:v>
                </c:pt>
                <c:pt idx="3">
                  <c:v>1574</c:v>
                </c:pt>
                <c:pt idx="4">
                  <c:v>940</c:v>
                </c:pt>
                <c:pt idx="5">
                  <c:v>724</c:v>
                </c:pt>
                <c:pt idx="6">
                  <c:v>864</c:v>
                </c:pt>
                <c:pt idx="7">
                  <c:v>766</c:v>
                </c:pt>
                <c:pt idx="8">
                  <c:v>578</c:v>
                </c:pt>
                <c:pt idx="9">
                  <c:v>551</c:v>
                </c:pt>
                <c:pt idx="10">
                  <c:v>578</c:v>
                </c:pt>
                <c:pt idx="11">
                  <c:v>576</c:v>
                </c:pt>
                <c:pt idx="12">
                  <c:v>63</c:v>
                </c:pt>
                <c:pt idx="13">
                  <c:v>3747</c:v>
                </c:pt>
                <c:pt idx="14">
                  <c:v>3369</c:v>
                </c:pt>
                <c:pt idx="15">
                  <c:v>2474</c:v>
                </c:pt>
                <c:pt idx="16">
                  <c:v>2546</c:v>
                </c:pt>
                <c:pt idx="17">
                  <c:v>2166</c:v>
                </c:pt>
                <c:pt idx="18">
                  <c:v>1942</c:v>
                </c:pt>
                <c:pt idx="19">
                  <c:v>1497</c:v>
                </c:pt>
                <c:pt idx="20">
                  <c:v>1108</c:v>
                </c:pt>
                <c:pt idx="21">
                  <c:v>918</c:v>
                </c:pt>
                <c:pt idx="22">
                  <c:v>1236</c:v>
                </c:pt>
                <c:pt idx="23">
                  <c:v>1446</c:v>
                </c:pt>
                <c:pt idx="24">
                  <c:v>120</c:v>
                </c:pt>
                <c:pt idx="25">
                  <c:v>2484</c:v>
                </c:pt>
                <c:pt idx="26">
                  <c:v>1653</c:v>
                </c:pt>
                <c:pt idx="27">
                  <c:v>863</c:v>
                </c:pt>
                <c:pt idx="28">
                  <c:v>497</c:v>
                </c:pt>
                <c:pt idx="29">
                  <c:v>450</c:v>
                </c:pt>
                <c:pt idx="30">
                  <c:v>526</c:v>
                </c:pt>
                <c:pt idx="31">
                  <c:v>466</c:v>
                </c:pt>
                <c:pt idx="32">
                  <c:v>351</c:v>
                </c:pt>
                <c:pt idx="33">
                  <c:v>326</c:v>
                </c:pt>
                <c:pt idx="34">
                  <c:v>400</c:v>
                </c:pt>
                <c:pt idx="35">
                  <c:v>551</c:v>
                </c:pt>
                <c:pt idx="36">
                  <c:v>13</c:v>
                </c:pt>
                <c:pt idx="37">
                  <c:v>26</c:v>
                </c:pt>
                <c:pt idx="38">
                  <c:v>41</c:v>
                </c:pt>
                <c:pt idx="39">
                  <c:v>293</c:v>
                </c:pt>
                <c:pt idx="40">
                  <c:v>533</c:v>
                </c:pt>
                <c:pt idx="41">
                  <c:v>0</c:v>
                </c:pt>
              </c:numCache>
            </c:numRef>
          </c:val>
          <c:extLst>
            <c:ext xmlns:c16="http://schemas.microsoft.com/office/drawing/2014/chart" uri="{C3380CC4-5D6E-409C-BE32-E72D297353CC}">
              <c16:uniqueId val="{00000000-C7F8-4B89-9E70-796C83ABC2FB}"/>
            </c:ext>
          </c:extLst>
        </c:ser>
        <c:ser>
          <c:idx val="1"/>
          <c:order val="1"/>
          <c:spPr>
            <a:solidFill>
              <a:schemeClr val="accent6">
                <a:lumMod val="60000"/>
                <a:lumOff val="40000"/>
              </a:schemeClr>
            </a:solidFill>
            <a:ln>
              <a:no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時系列'!$Q$4:$Q$45</c:f>
              <c:numCache>
                <c:formatCode>General</c:formatCode>
                <c:ptCount val="42"/>
                <c:pt idx="0">
                  <c:v>-201</c:v>
                </c:pt>
                <c:pt idx="1">
                  <c:v>-200</c:v>
                </c:pt>
                <c:pt idx="2">
                  <c:v>-503</c:v>
                </c:pt>
                <c:pt idx="3">
                  <c:v>-553</c:v>
                </c:pt>
                <c:pt idx="4">
                  <c:v>-448</c:v>
                </c:pt>
                <c:pt idx="5">
                  <c:v>-364</c:v>
                </c:pt>
                <c:pt idx="6">
                  <c:v>-334</c:v>
                </c:pt>
                <c:pt idx="7">
                  <c:v>-370</c:v>
                </c:pt>
                <c:pt idx="8">
                  <c:v>-371</c:v>
                </c:pt>
                <c:pt idx="9">
                  <c:v>-318</c:v>
                </c:pt>
                <c:pt idx="10">
                  <c:v>-353</c:v>
                </c:pt>
                <c:pt idx="11">
                  <c:v>-417</c:v>
                </c:pt>
                <c:pt idx="12">
                  <c:v>-254</c:v>
                </c:pt>
                <c:pt idx="13">
                  <c:v>-588</c:v>
                </c:pt>
                <c:pt idx="14">
                  <c:v>-994</c:v>
                </c:pt>
                <c:pt idx="15">
                  <c:v>-791</c:v>
                </c:pt>
                <c:pt idx="16">
                  <c:v>-674</c:v>
                </c:pt>
                <c:pt idx="17">
                  <c:v>-616</c:v>
                </c:pt>
                <c:pt idx="18">
                  <c:v>-587</c:v>
                </c:pt>
                <c:pt idx="19">
                  <c:v>-543</c:v>
                </c:pt>
                <c:pt idx="20">
                  <c:v>-531</c:v>
                </c:pt>
                <c:pt idx="21">
                  <c:v>-413</c:v>
                </c:pt>
                <c:pt idx="22">
                  <c:v>-483</c:v>
                </c:pt>
                <c:pt idx="23">
                  <c:v>-697</c:v>
                </c:pt>
                <c:pt idx="24">
                  <c:v>-326</c:v>
                </c:pt>
                <c:pt idx="25">
                  <c:v>-407</c:v>
                </c:pt>
                <c:pt idx="26">
                  <c:v>-554</c:v>
                </c:pt>
                <c:pt idx="27">
                  <c:v>-375</c:v>
                </c:pt>
                <c:pt idx="28">
                  <c:v>-279</c:v>
                </c:pt>
                <c:pt idx="29">
                  <c:v>-314</c:v>
                </c:pt>
                <c:pt idx="30">
                  <c:v>-324</c:v>
                </c:pt>
                <c:pt idx="31">
                  <c:v>-326</c:v>
                </c:pt>
                <c:pt idx="32">
                  <c:v>-327</c:v>
                </c:pt>
                <c:pt idx="33">
                  <c:v>-298</c:v>
                </c:pt>
                <c:pt idx="34">
                  <c:v>-294</c:v>
                </c:pt>
                <c:pt idx="35">
                  <c:v>-361</c:v>
                </c:pt>
                <c:pt idx="36">
                  <c:v>-254</c:v>
                </c:pt>
                <c:pt idx="37">
                  <c:v>-215</c:v>
                </c:pt>
                <c:pt idx="38">
                  <c:v>-213</c:v>
                </c:pt>
                <c:pt idx="39">
                  <c:v>-207</c:v>
                </c:pt>
                <c:pt idx="40">
                  <c:v>-277</c:v>
                </c:pt>
                <c:pt idx="41">
                  <c:v>-201</c:v>
                </c:pt>
              </c:numCache>
            </c:numRef>
          </c:val>
          <c:extLst>
            <c:ext xmlns:c16="http://schemas.microsoft.com/office/drawing/2014/chart" uri="{C3380CC4-5D6E-409C-BE32-E72D297353CC}">
              <c16:uniqueId val="{00000001-C7F8-4B89-9E70-796C83ABC2FB}"/>
            </c:ext>
          </c:extLst>
        </c:ser>
        <c:ser>
          <c:idx val="2"/>
          <c:order val="2"/>
          <c:spPr>
            <a:solidFill>
              <a:schemeClr val="accent6">
                <a:lumMod val="20000"/>
                <a:lumOff val="80000"/>
              </a:schemeClr>
            </a:solidFill>
            <a:ln w="9525">
              <a:solidFill>
                <a:schemeClr val="accent6">
                  <a:lumMod val="20000"/>
                  <a:lumOff val="80000"/>
                </a:schemeClr>
              </a:solidFill>
            </a:ln>
            <a:effectLst/>
          </c:spPr>
          <c:invertIfNegative val="0"/>
          <c:cat>
            <c:multiLvlStrRef>
              <c:f>'国 時系列'!$C$4:$D$45</c:f>
              <c:multiLvlStrCache>
                <c:ptCount val="42"/>
                <c:lvl>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4月</c:v>
                  </c:pt>
                  <c:pt idx="25">
                    <c:v>5月</c:v>
                  </c:pt>
                  <c:pt idx="26">
                    <c:v>6月</c:v>
                  </c:pt>
                  <c:pt idx="27">
                    <c:v>7月</c:v>
                  </c:pt>
                  <c:pt idx="28">
                    <c:v>8月</c:v>
                  </c:pt>
                  <c:pt idx="29">
                    <c:v>9月</c:v>
                  </c:pt>
                  <c:pt idx="30">
                    <c:v>10月</c:v>
                  </c:pt>
                  <c:pt idx="31">
                    <c:v>11月</c:v>
                  </c:pt>
                  <c:pt idx="32">
                    <c:v>12月</c:v>
                  </c:pt>
                  <c:pt idx="33">
                    <c:v>1月</c:v>
                  </c:pt>
                  <c:pt idx="34">
                    <c:v>2月</c:v>
                  </c:pt>
                  <c:pt idx="35">
                    <c:v>3月</c:v>
                  </c:pt>
                  <c:pt idx="36">
                    <c:v>4月</c:v>
                  </c:pt>
                  <c:pt idx="37">
                    <c:v>5月</c:v>
                  </c:pt>
                  <c:pt idx="38">
                    <c:v>6月</c:v>
                  </c:pt>
                  <c:pt idx="39">
                    <c:v>7月</c:v>
                  </c:pt>
                  <c:pt idx="40">
                    <c:v>8月</c:v>
                  </c:pt>
                  <c:pt idx="41">
                    <c:v>9月</c:v>
                  </c:pt>
                </c:lvl>
                <c:lvl>
                  <c:pt idx="0">
                    <c:v>2019年</c:v>
                  </c:pt>
                  <c:pt idx="9">
                    <c:v>2020年</c:v>
                  </c:pt>
                  <c:pt idx="21">
                    <c:v>2021年</c:v>
                  </c:pt>
                  <c:pt idx="33">
                    <c:v>2022年</c:v>
                  </c:pt>
                </c:lvl>
              </c:multiLvlStrCache>
            </c:multiLvlStrRef>
          </c:cat>
          <c:val>
            <c:numRef>
              <c:f>'国 時系列'!$R$4:$R$45</c:f>
              <c:numCache>
                <c:formatCode>General</c:formatCode>
                <c:ptCount val="42"/>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pt idx="14">
                  <c:v>-200</c:v>
                </c:pt>
                <c:pt idx="15">
                  <c:v>-200</c:v>
                </c:pt>
                <c:pt idx="16">
                  <c:v>-200</c:v>
                </c:pt>
                <c:pt idx="17">
                  <c:v>-200</c:v>
                </c:pt>
                <c:pt idx="18">
                  <c:v>-200</c:v>
                </c:pt>
                <c:pt idx="19">
                  <c:v>-200</c:v>
                </c:pt>
                <c:pt idx="20">
                  <c:v>-200</c:v>
                </c:pt>
                <c:pt idx="21">
                  <c:v>-200</c:v>
                </c:pt>
                <c:pt idx="22">
                  <c:v>-200</c:v>
                </c:pt>
                <c:pt idx="23">
                  <c:v>-200</c:v>
                </c:pt>
                <c:pt idx="24">
                  <c:v>-200</c:v>
                </c:pt>
                <c:pt idx="25">
                  <c:v>-200</c:v>
                </c:pt>
                <c:pt idx="26">
                  <c:v>-200</c:v>
                </c:pt>
                <c:pt idx="27">
                  <c:v>-200</c:v>
                </c:pt>
                <c:pt idx="28">
                  <c:v>-200</c:v>
                </c:pt>
                <c:pt idx="29">
                  <c:v>-200</c:v>
                </c:pt>
                <c:pt idx="30">
                  <c:v>-200</c:v>
                </c:pt>
                <c:pt idx="31">
                  <c:v>-200</c:v>
                </c:pt>
                <c:pt idx="32">
                  <c:v>-200</c:v>
                </c:pt>
                <c:pt idx="33">
                  <c:v>-200</c:v>
                </c:pt>
                <c:pt idx="34">
                  <c:v>-200</c:v>
                </c:pt>
                <c:pt idx="35">
                  <c:v>-200</c:v>
                </c:pt>
                <c:pt idx="36">
                  <c:v>-200</c:v>
                </c:pt>
                <c:pt idx="37">
                  <c:v>-200</c:v>
                </c:pt>
                <c:pt idx="38">
                  <c:v>-200</c:v>
                </c:pt>
                <c:pt idx="39">
                  <c:v>-200</c:v>
                </c:pt>
                <c:pt idx="40">
                  <c:v>-200</c:v>
                </c:pt>
                <c:pt idx="41">
                  <c:v>-200</c:v>
                </c:pt>
              </c:numCache>
            </c:numRef>
          </c:val>
          <c:extLst>
            <c:ext xmlns:c16="http://schemas.microsoft.com/office/drawing/2014/chart" uri="{C3380CC4-5D6E-409C-BE32-E72D297353CC}">
              <c16:uniqueId val="{00000002-C7F8-4B89-9E70-796C83ABC2FB}"/>
            </c:ext>
          </c:extLst>
        </c:ser>
        <c:dLbls>
          <c:showLegendKey val="0"/>
          <c:showVal val="0"/>
          <c:showCatName val="0"/>
          <c:showSerName val="0"/>
          <c:showPercent val="0"/>
          <c:showBubbleSize val="0"/>
        </c:dLbls>
        <c:gapWidth val="200"/>
        <c:overlap val="100"/>
        <c:axId val="164307552"/>
        <c:axId val="164307968"/>
      </c:barChart>
      <c:catAx>
        <c:axId val="164307552"/>
        <c:scaling>
          <c:orientation val="minMax"/>
        </c:scaling>
        <c:delete val="0"/>
        <c:axPos val="b"/>
        <c:numFmt formatCode="General" sourceLinked="1"/>
        <c:majorTickMark val="none"/>
        <c:minorTickMark val="none"/>
        <c:tickLblPos val="low"/>
        <c:spPr>
          <a:noFill/>
          <a:ln w="6350" cap="flat" cmpd="sng" algn="ctr">
            <a:no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968"/>
        <c:crosses val="autoZero"/>
        <c:auto val="1"/>
        <c:lblAlgn val="ctr"/>
        <c:lblOffset val="100"/>
        <c:noMultiLvlLbl val="0"/>
      </c:catAx>
      <c:valAx>
        <c:axId val="164307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430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dkHorz">
              <a:fgClr>
                <a:schemeClr val="tx1"/>
              </a:fgClr>
              <a:bgClr>
                <a:schemeClr val="bg1"/>
              </a:bgClr>
            </a:patt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19515659722222217"/>
                      <c:h val="9.8290509259259265E-2"/>
                    </c:manualLayout>
                  </c15:layout>
                </c:ext>
                <c:ext xmlns:c16="http://schemas.microsoft.com/office/drawing/2014/chart" uri="{C3380CC4-5D6E-409C-BE32-E72D297353CC}">
                  <c16:uniqueId val="{00000000-B295-46A9-9478-05EA406357A2}"/>
                </c:ext>
              </c:extLst>
            </c:dLbl>
            <c:dLbl>
              <c:idx val="1"/>
              <c:showLegendKey val="0"/>
              <c:showVal val="1"/>
              <c:showCatName val="0"/>
              <c:showSerName val="0"/>
              <c:showPercent val="0"/>
              <c:showBubbleSize val="0"/>
              <c:extLst>
                <c:ext xmlns:c15="http://schemas.microsoft.com/office/drawing/2012/chart" uri="{CE6537A1-D6FC-4f65-9D91-7224C49458BB}">
                  <c15:layout>
                    <c:manualLayout>
                      <c:w val="0.19515659722222217"/>
                      <c:h val="0.10123032407407408"/>
                    </c:manualLayout>
                  </c15:layout>
                </c:ext>
                <c:ext xmlns:c16="http://schemas.microsoft.com/office/drawing/2014/chart" uri="{C3380CC4-5D6E-409C-BE32-E72D297353CC}">
                  <c16:uniqueId val="{00000001-B295-46A9-9478-05EA406357A2}"/>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'国 年代'!$A$7:$A$8</c:f>
              <c:strCache>
                <c:ptCount val="2"/>
                <c:pt idx="0">
                  <c:v>40代</c:v>
                </c:pt>
                <c:pt idx="1">
                  <c:v>50代</c:v>
                </c:pt>
              </c:strCache>
            </c:strRef>
          </c:cat>
          <c:val>
            <c:numRef>
              <c:f>'国 年代'!$B$7:$B$8</c:f>
              <c:numCache>
                <c:formatCode>General</c:formatCode>
                <c:ptCount val="2"/>
                <c:pt idx="0">
                  <c:v>20443</c:v>
                </c:pt>
                <c:pt idx="1">
                  <c:v>21880</c:v>
                </c:pt>
              </c:numCache>
            </c:numRef>
          </c:val>
          <c:extLst>
            <c:ext xmlns:c16="http://schemas.microsoft.com/office/drawing/2014/chart" uri="{C3380CC4-5D6E-409C-BE32-E72D297353CC}">
              <c16:uniqueId val="{00000002-B295-46A9-9478-05EA406357A2}"/>
            </c:ext>
          </c:extLst>
        </c:ser>
        <c:ser>
          <c:idx val="1"/>
          <c:order val="1"/>
          <c:spPr>
            <a:solidFill>
              <a:schemeClr val="tx1"/>
            </a:solidFill>
            <a:ln>
              <a:noFill/>
            </a:ln>
            <a:effectLst/>
          </c:spPr>
          <c:invertIfNegative val="0"/>
          <c:dLbls>
            <c:dLbl>
              <c:idx val="0"/>
              <c:tx>
                <c:rich>
                  <a:bodyPr/>
                  <a:lstStyle/>
                  <a:p>
                    <a:fld id="{7B458ACA-158B-4639-832D-41E3803971C1}"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59722222217"/>
                      <c:h val="9.4309259259259259E-2"/>
                    </c:manualLayout>
                  </c15:layout>
                  <c15:dlblFieldTable/>
                  <c15:showDataLabelsRange val="1"/>
                </c:ext>
                <c:ext xmlns:c16="http://schemas.microsoft.com/office/drawing/2014/chart" uri="{C3380CC4-5D6E-409C-BE32-E72D297353CC}">
                  <c16:uniqueId val="{00000003-B295-46A9-9478-05EA406357A2}"/>
                </c:ext>
              </c:extLst>
            </c:dLbl>
            <c:dLbl>
              <c:idx val="1"/>
              <c:tx>
                <c:rich>
                  <a:bodyPr/>
                  <a:lstStyle/>
                  <a:p>
                    <a:fld id="{A6ADB056-680B-4678-BDD8-BA8C1888687A}"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59722222217"/>
                      <c:h val="9.1369444444444448E-2"/>
                    </c:manualLayout>
                  </c15:layout>
                  <c15:dlblFieldTable/>
                  <c15:showDataLabelsRange val="1"/>
                </c:ext>
                <c:ext xmlns:c16="http://schemas.microsoft.com/office/drawing/2014/chart" uri="{C3380CC4-5D6E-409C-BE32-E72D297353CC}">
                  <c16:uniqueId val="{00000004-B295-46A9-9478-05EA406357A2}"/>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'国 年代'!$A$7:$A$8</c:f>
              <c:strCache>
                <c:ptCount val="2"/>
                <c:pt idx="0">
                  <c:v>40代</c:v>
                </c:pt>
                <c:pt idx="1">
                  <c:v>50代</c:v>
                </c:pt>
              </c:strCache>
            </c:strRef>
          </c:cat>
          <c:val>
            <c:numRef>
              <c:f>'国 年代'!$F$7:$F$8</c:f>
              <c:numCache>
                <c:formatCode>General</c:formatCode>
                <c:ptCount val="2"/>
                <c:pt idx="0">
                  <c:v>-10229</c:v>
                </c:pt>
                <c:pt idx="1">
                  <c:v>-10523</c:v>
                </c:pt>
              </c:numCache>
            </c:numRef>
          </c:val>
          <c:extLst>
            <c:ext xmlns:c15="http://schemas.microsoft.com/office/drawing/2012/chart" uri="{02D57815-91ED-43cb-92C2-25804820EDAC}">
              <c15:datalabelsRange>
                <c15:f>'国 年代'!$E$7:$E$8</c15:f>
                <c15:dlblRangeCache>
                  <c:ptCount val="2"/>
                  <c:pt idx="0">
                    <c:v>4229</c:v>
                  </c:pt>
                  <c:pt idx="1">
                    <c:v>4523</c:v>
                  </c:pt>
                </c15:dlblRangeCache>
              </c15:datalabelsRange>
            </c:ext>
            <c:ext xmlns:c16="http://schemas.microsoft.com/office/drawing/2014/chart" uri="{C3380CC4-5D6E-409C-BE32-E72D297353CC}">
              <c16:uniqueId val="{00000005-B295-46A9-9478-05EA406357A2}"/>
            </c:ext>
          </c:extLst>
        </c:ser>
        <c:ser>
          <c:idx val="2"/>
          <c:order val="2"/>
          <c:spPr>
            <a:solidFill>
              <a:schemeClr val="bg1"/>
            </a:solidFill>
            <a:ln>
              <a:noFill/>
            </a:ln>
            <a:effectLst/>
          </c:spPr>
          <c:invertIfNegative val="0"/>
          <c:cat>
            <c:strRef>
              <c:f>'国 年代'!$A$7:$A$8</c:f>
              <c:strCache>
                <c:ptCount val="2"/>
                <c:pt idx="0">
                  <c:v>40代</c:v>
                </c:pt>
                <c:pt idx="1">
                  <c:v>50代</c:v>
                </c:pt>
              </c:strCache>
            </c:strRef>
          </c:cat>
          <c:val>
            <c:numRef>
              <c:f>'国 年代'!$G$7:$G$8</c:f>
              <c:numCache>
                <c:formatCode>General</c:formatCode>
                <c:ptCount val="2"/>
                <c:pt idx="0">
                  <c:v>-6000</c:v>
                </c:pt>
                <c:pt idx="1">
                  <c:v>-6000</c:v>
                </c:pt>
              </c:numCache>
            </c:numRef>
          </c:val>
          <c:extLst>
            <c:ext xmlns:c16="http://schemas.microsoft.com/office/drawing/2014/chart" uri="{C3380CC4-5D6E-409C-BE32-E72D297353CC}">
              <c16:uniqueId val="{00000006-B295-46A9-9478-05EA406357A2}"/>
            </c:ext>
          </c:extLst>
        </c:ser>
        <c:ser>
          <c:idx val="3"/>
          <c:order val="3"/>
          <c:spPr>
            <a:solidFill>
              <a:schemeClr val="tx1"/>
            </a:solidFill>
            <a:ln>
              <a:noFill/>
            </a:ln>
            <a:effectLst/>
          </c:spPr>
          <c:invertIfNegative val="0"/>
          <c:cat>
            <c:strRef>
              <c:f>'国 年代'!$A$7:$A$8</c:f>
              <c:strCache>
                <c:ptCount val="2"/>
                <c:pt idx="0">
                  <c:v>40代</c:v>
                </c:pt>
                <c:pt idx="1">
                  <c:v>50代</c:v>
                </c:pt>
              </c:strCache>
            </c:strRef>
          </c:cat>
          <c:val>
            <c:numRef>
              <c:f>'国 年代'!$C$7:$C$8</c:f>
              <c:numCache>
                <c:formatCode>General</c:formatCode>
                <c:ptCount val="2"/>
                <c:pt idx="0">
                  <c:v>4896</c:v>
                </c:pt>
                <c:pt idx="1">
                  <c:v>4901</c:v>
                </c:pt>
              </c:numCache>
            </c:numRef>
          </c:val>
          <c:extLst>
            <c:ext xmlns:c16="http://schemas.microsoft.com/office/drawing/2014/chart" uri="{C3380CC4-5D6E-409C-BE32-E72D297353CC}">
              <c16:uniqueId val="{00000007-B295-46A9-9478-05EA406357A2}"/>
            </c:ext>
          </c:extLst>
        </c:ser>
        <c:dLbls>
          <c:showLegendKey val="0"/>
          <c:showVal val="0"/>
          <c:showCatName val="0"/>
          <c:showSerName val="0"/>
          <c:showPercent val="0"/>
          <c:showBubbleSize val="0"/>
        </c:dLbls>
        <c:gapWidth val="100"/>
        <c:overlap val="100"/>
        <c:axId val="2013473888"/>
        <c:axId val="2013476800"/>
      </c:barChart>
      <c:catAx>
        <c:axId val="2013473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13476800"/>
        <c:crosses val="autoZero"/>
        <c:auto val="1"/>
        <c:lblAlgn val="ctr"/>
        <c:lblOffset val="100"/>
        <c:noMultiLvlLbl val="0"/>
      </c:catAx>
      <c:valAx>
        <c:axId val="2013476800"/>
        <c:scaling>
          <c:orientation val="minMax"/>
        </c:scaling>
        <c:delete val="1"/>
        <c:axPos val="l"/>
        <c:numFmt formatCode="General" sourceLinked="1"/>
        <c:majorTickMark val="none"/>
        <c:minorTickMark val="none"/>
        <c:tickLblPos val="nextTo"/>
        <c:crossAx val="201347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dkHorz">
              <a:fgClr>
                <a:schemeClr val="tx1"/>
              </a:fgClr>
              <a:bgClr>
                <a:schemeClr val="bg1"/>
              </a:bgClr>
            </a:patt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19515659722222217"/>
                      <c:h val="9.8290509259259265E-2"/>
                    </c:manualLayout>
                  </c15:layout>
                </c:ext>
                <c:ext xmlns:c16="http://schemas.microsoft.com/office/drawing/2014/chart" uri="{C3380CC4-5D6E-409C-BE32-E72D297353CC}">
                  <c16:uniqueId val="{00000000-B295-46A9-9478-05EA406357A2}"/>
                </c:ext>
              </c:extLst>
            </c:dLbl>
            <c:dLbl>
              <c:idx val="1"/>
              <c:showLegendKey val="0"/>
              <c:showVal val="1"/>
              <c:showCatName val="0"/>
              <c:showSerName val="0"/>
              <c:showPercent val="0"/>
              <c:showBubbleSize val="0"/>
              <c:extLst>
                <c:ext xmlns:c15="http://schemas.microsoft.com/office/drawing/2012/chart" uri="{CE6537A1-D6FC-4f65-9D91-7224C49458BB}">
                  <c15:layout>
                    <c:manualLayout>
                      <c:w val="0.19515659722222217"/>
                      <c:h val="0.10123032407407408"/>
                    </c:manualLayout>
                  </c15:layout>
                </c:ext>
                <c:ext xmlns:c16="http://schemas.microsoft.com/office/drawing/2014/chart" uri="{C3380CC4-5D6E-409C-BE32-E72D297353CC}">
                  <c16:uniqueId val="{00000001-B295-46A9-9478-05EA406357A2}"/>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'国 年代'!$A$7:$A$8</c:f>
              <c:strCache>
                <c:ptCount val="2"/>
                <c:pt idx="0">
                  <c:v>40代</c:v>
                </c:pt>
                <c:pt idx="1">
                  <c:v>50代</c:v>
                </c:pt>
              </c:strCache>
            </c:strRef>
          </c:cat>
          <c:val>
            <c:numRef>
              <c:f>'国 年代'!$B$7:$B$8</c:f>
              <c:numCache>
                <c:formatCode>General</c:formatCode>
                <c:ptCount val="2"/>
                <c:pt idx="0">
                  <c:v>20443</c:v>
                </c:pt>
                <c:pt idx="1">
                  <c:v>21880</c:v>
                </c:pt>
              </c:numCache>
            </c:numRef>
          </c:val>
          <c:extLst>
            <c:ext xmlns:c16="http://schemas.microsoft.com/office/drawing/2014/chart" uri="{C3380CC4-5D6E-409C-BE32-E72D297353CC}">
              <c16:uniqueId val="{00000002-B295-46A9-9478-05EA406357A2}"/>
            </c:ext>
          </c:extLst>
        </c:ser>
        <c:ser>
          <c:idx val="1"/>
          <c:order val="1"/>
          <c:spPr>
            <a:solidFill>
              <a:schemeClr val="tx1"/>
            </a:solidFill>
            <a:ln>
              <a:noFill/>
            </a:ln>
            <a:effectLst/>
          </c:spPr>
          <c:invertIfNegative val="0"/>
          <c:dLbls>
            <c:dLbl>
              <c:idx val="0"/>
              <c:tx>
                <c:rich>
                  <a:bodyPr/>
                  <a:lstStyle/>
                  <a:p>
                    <a:fld id="{34117D7A-940A-477C-980D-4BC85B9EF755}"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59722222217"/>
                      <c:h val="9.4309259259259259E-2"/>
                    </c:manualLayout>
                  </c15:layout>
                  <c15:dlblFieldTable/>
                  <c15:showDataLabelsRange val="1"/>
                </c:ext>
                <c:ext xmlns:c16="http://schemas.microsoft.com/office/drawing/2014/chart" uri="{C3380CC4-5D6E-409C-BE32-E72D297353CC}">
                  <c16:uniqueId val="{00000003-B295-46A9-9478-05EA406357A2}"/>
                </c:ext>
              </c:extLst>
            </c:dLbl>
            <c:dLbl>
              <c:idx val="1"/>
              <c:tx>
                <c:rich>
                  <a:bodyPr/>
                  <a:lstStyle/>
                  <a:p>
                    <a:fld id="{AF27A475-3CA2-4EB2-AADE-1F90F2DBD3A6}"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59722222217"/>
                      <c:h val="9.1369444444444448E-2"/>
                    </c:manualLayout>
                  </c15:layout>
                  <c15:dlblFieldTable/>
                  <c15:showDataLabelsRange val="1"/>
                </c:ext>
                <c:ext xmlns:c16="http://schemas.microsoft.com/office/drawing/2014/chart" uri="{C3380CC4-5D6E-409C-BE32-E72D297353CC}">
                  <c16:uniqueId val="{00000004-B295-46A9-9478-05EA406357A2}"/>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'国 年代'!$A$7:$A$8</c:f>
              <c:strCache>
                <c:ptCount val="2"/>
                <c:pt idx="0">
                  <c:v>40代</c:v>
                </c:pt>
                <c:pt idx="1">
                  <c:v>50代</c:v>
                </c:pt>
              </c:strCache>
            </c:strRef>
          </c:cat>
          <c:val>
            <c:numRef>
              <c:f>'国 年代'!$F$7:$F$8</c:f>
              <c:numCache>
                <c:formatCode>General</c:formatCode>
                <c:ptCount val="2"/>
                <c:pt idx="0">
                  <c:v>-10229</c:v>
                </c:pt>
                <c:pt idx="1">
                  <c:v>-10523</c:v>
                </c:pt>
              </c:numCache>
            </c:numRef>
          </c:val>
          <c:extLst>
            <c:ext xmlns:c15="http://schemas.microsoft.com/office/drawing/2012/chart" uri="{02D57815-91ED-43cb-92C2-25804820EDAC}">
              <c15:datalabelsRange>
                <c15:f>'国 年代'!$E$7:$E$8</c15:f>
                <c15:dlblRangeCache>
                  <c:ptCount val="2"/>
                  <c:pt idx="0">
                    <c:v>4229</c:v>
                  </c:pt>
                  <c:pt idx="1">
                    <c:v>4523</c:v>
                  </c:pt>
                </c15:dlblRangeCache>
              </c15:datalabelsRange>
            </c:ext>
            <c:ext xmlns:c16="http://schemas.microsoft.com/office/drawing/2014/chart" uri="{C3380CC4-5D6E-409C-BE32-E72D297353CC}">
              <c16:uniqueId val="{00000005-B295-46A9-9478-05EA406357A2}"/>
            </c:ext>
          </c:extLst>
        </c:ser>
        <c:ser>
          <c:idx val="2"/>
          <c:order val="2"/>
          <c:spPr>
            <a:solidFill>
              <a:schemeClr val="bg1"/>
            </a:solidFill>
            <a:ln>
              <a:noFill/>
            </a:ln>
            <a:effectLst/>
          </c:spPr>
          <c:invertIfNegative val="0"/>
          <c:cat>
            <c:strRef>
              <c:f>'国 年代'!$A$7:$A$8</c:f>
              <c:strCache>
                <c:ptCount val="2"/>
                <c:pt idx="0">
                  <c:v>40代</c:v>
                </c:pt>
                <c:pt idx="1">
                  <c:v>50代</c:v>
                </c:pt>
              </c:strCache>
            </c:strRef>
          </c:cat>
          <c:val>
            <c:numRef>
              <c:f>'国 年代'!$G$7:$G$8</c:f>
              <c:numCache>
                <c:formatCode>General</c:formatCode>
                <c:ptCount val="2"/>
                <c:pt idx="0">
                  <c:v>-6000</c:v>
                </c:pt>
                <c:pt idx="1">
                  <c:v>-6000</c:v>
                </c:pt>
              </c:numCache>
            </c:numRef>
          </c:val>
          <c:extLst>
            <c:ext xmlns:c16="http://schemas.microsoft.com/office/drawing/2014/chart" uri="{C3380CC4-5D6E-409C-BE32-E72D297353CC}">
              <c16:uniqueId val="{00000006-B295-46A9-9478-05EA406357A2}"/>
            </c:ext>
          </c:extLst>
        </c:ser>
        <c:ser>
          <c:idx val="3"/>
          <c:order val="3"/>
          <c:spPr>
            <a:solidFill>
              <a:schemeClr val="tx1"/>
            </a:solidFill>
            <a:ln>
              <a:noFill/>
            </a:ln>
            <a:effectLst/>
          </c:spPr>
          <c:invertIfNegative val="0"/>
          <c:cat>
            <c:strRef>
              <c:f>'国 年代'!$A$7:$A$8</c:f>
              <c:strCache>
                <c:ptCount val="2"/>
                <c:pt idx="0">
                  <c:v>40代</c:v>
                </c:pt>
                <c:pt idx="1">
                  <c:v>50代</c:v>
                </c:pt>
              </c:strCache>
            </c:strRef>
          </c:cat>
          <c:val>
            <c:numRef>
              <c:f>'国 年代'!$C$7:$C$8</c:f>
              <c:numCache>
                <c:formatCode>General</c:formatCode>
                <c:ptCount val="2"/>
                <c:pt idx="0">
                  <c:v>4896</c:v>
                </c:pt>
                <c:pt idx="1">
                  <c:v>4901</c:v>
                </c:pt>
              </c:numCache>
            </c:numRef>
          </c:val>
          <c:extLst>
            <c:ext xmlns:c16="http://schemas.microsoft.com/office/drawing/2014/chart" uri="{C3380CC4-5D6E-409C-BE32-E72D297353CC}">
              <c16:uniqueId val="{00000007-B295-46A9-9478-05EA406357A2}"/>
            </c:ext>
          </c:extLst>
        </c:ser>
        <c:dLbls>
          <c:showLegendKey val="0"/>
          <c:showVal val="0"/>
          <c:showCatName val="0"/>
          <c:showSerName val="0"/>
          <c:showPercent val="0"/>
          <c:showBubbleSize val="0"/>
        </c:dLbls>
        <c:gapWidth val="100"/>
        <c:overlap val="100"/>
        <c:axId val="2013473888"/>
        <c:axId val="2013476800"/>
      </c:barChart>
      <c:catAx>
        <c:axId val="2013473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13476800"/>
        <c:crosses val="autoZero"/>
        <c:auto val="1"/>
        <c:lblAlgn val="ctr"/>
        <c:lblOffset val="100"/>
        <c:noMultiLvlLbl val="0"/>
      </c:catAx>
      <c:valAx>
        <c:axId val="2013476800"/>
        <c:scaling>
          <c:orientation val="minMax"/>
        </c:scaling>
        <c:delete val="1"/>
        <c:axPos val="l"/>
        <c:numFmt formatCode="General" sourceLinked="1"/>
        <c:majorTickMark val="none"/>
        <c:minorTickMark val="none"/>
        <c:tickLblPos val="nextTo"/>
        <c:crossAx val="201347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dkHorz">
              <a:fgClr>
                <a:schemeClr val="tx1"/>
              </a:fgClr>
              <a:bgClr>
                <a:schemeClr val="bg1"/>
              </a:bgClr>
            </a:patt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19515659722222217"/>
                      <c:h val="9.8290509259259265E-2"/>
                    </c:manualLayout>
                  </c15:layout>
                </c:ext>
                <c:ext xmlns:c16="http://schemas.microsoft.com/office/drawing/2014/chart" uri="{C3380CC4-5D6E-409C-BE32-E72D297353CC}">
                  <c16:uniqueId val="{00000000-B295-46A9-9478-05EA406357A2}"/>
                </c:ext>
              </c:extLst>
            </c:dLbl>
            <c:dLbl>
              <c:idx val="1"/>
              <c:showLegendKey val="0"/>
              <c:showVal val="1"/>
              <c:showCatName val="0"/>
              <c:showSerName val="0"/>
              <c:showPercent val="0"/>
              <c:showBubbleSize val="0"/>
              <c:extLst>
                <c:ext xmlns:c15="http://schemas.microsoft.com/office/drawing/2012/chart" uri="{CE6537A1-D6FC-4f65-9D91-7224C49458BB}">
                  <c15:layout>
                    <c:manualLayout>
                      <c:w val="0.19515659722222217"/>
                      <c:h val="0.10123032407407408"/>
                    </c:manualLayout>
                  </c15:layout>
                </c:ext>
                <c:ext xmlns:c16="http://schemas.microsoft.com/office/drawing/2014/chart" uri="{C3380CC4-5D6E-409C-BE32-E72D297353CC}">
                  <c16:uniqueId val="{00000001-B295-46A9-9478-05EA406357A2}"/>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'国 年代'!$A$7:$A$8</c:f>
              <c:strCache>
                <c:ptCount val="2"/>
                <c:pt idx="0">
                  <c:v>40代</c:v>
                </c:pt>
                <c:pt idx="1">
                  <c:v>50代</c:v>
                </c:pt>
              </c:strCache>
            </c:strRef>
          </c:cat>
          <c:val>
            <c:numRef>
              <c:f>'国 年代'!$B$7:$B$8</c:f>
              <c:numCache>
                <c:formatCode>General</c:formatCode>
                <c:ptCount val="2"/>
                <c:pt idx="0">
                  <c:v>20443</c:v>
                </c:pt>
                <c:pt idx="1">
                  <c:v>21880</c:v>
                </c:pt>
              </c:numCache>
            </c:numRef>
          </c:val>
          <c:extLst>
            <c:ext xmlns:c16="http://schemas.microsoft.com/office/drawing/2014/chart" uri="{C3380CC4-5D6E-409C-BE32-E72D297353CC}">
              <c16:uniqueId val="{00000002-B295-46A9-9478-05EA406357A2}"/>
            </c:ext>
          </c:extLst>
        </c:ser>
        <c:ser>
          <c:idx val="1"/>
          <c:order val="1"/>
          <c:spPr>
            <a:solidFill>
              <a:schemeClr val="tx1"/>
            </a:solidFill>
            <a:ln>
              <a:noFill/>
            </a:ln>
            <a:effectLst/>
          </c:spPr>
          <c:invertIfNegative val="0"/>
          <c:dLbls>
            <c:dLbl>
              <c:idx val="0"/>
              <c:tx>
                <c:rich>
                  <a:bodyPr/>
                  <a:lstStyle/>
                  <a:p>
                    <a:fld id="{6DC13E19-D463-476B-8274-2E8887F8BDB3}"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59722222217"/>
                      <c:h val="9.4309259259259259E-2"/>
                    </c:manualLayout>
                  </c15:layout>
                  <c15:dlblFieldTable/>
                  <c15:showDataLabelsRange val="1"/>
                </c:ext>
                <c:ext xmlns:c16="http://schemas.microsoft.com/office/drawing/2014/chart" uri="{C3380CC4-5D6E-409C-BE32-E72D297353CC}">
                  <c16:uniqueId val="{00000003-B295-46A9-9478-05EA406357A2}"/>
                </c:ext>
              </c:extLst>
            </c:dLbl>
            <c:dLbl>
              <c:idx val="1"/>
              <c:tx>
                <c:rich>
                  <a:bodyPr/>
                  <a:lstStyle/>
                  <a:p>
                    <a:fld id="{45196474-A8E4-4E14-8922-34BF30179FF1}"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59722222217"/>
                      <c:h val="9.1369444444444448E-2"/>
                    </c:manualLayout>
                  </c15:layout>
                  <c15:dlblFieldTable/>
                  <c15:showDataLabelsRange val="1"/>
                </c:ext>
                <c:ext xmlns:c16="http://schemas.microsoft.com/office/drawing/2014/chart" uri="{C3380CC4-5D6E-409C-BE32-E72D297353CC}">
                  <c16:uniqueId val="{00000004-B295-46A9-9478-05EA406357A2}"/>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'国 年代'!$A$7:$A$8</c:f>
              <c:strCache>
                <c:ptCount val="2"/>
                <c:pt idx="0">
                  <c:v>40代</c:v>
                </c:pt>
                <c:pt idx="1">
                  <c:v>50代</c:v>
                </c:pt>
              </c:strCache>
            </c:strRef>
          </c:cat>
          <c:val>
            <c:numRef>
              <c:f>'国 年代'!$F$7:$F$8</c:f>
              <c:numCache>
                <c:formatCode>General</c:formatCode>
                <c:ptCount val="2"/>
                <c:pt idx="0">
                  <c:v>-10229</c:v>
                </c:pt>
                <c:pt idx="1">
                  <c:v>-10523</c:v>
                </c:pt>
              </c:numCache>
            </c:numRef>
          </c:val>
          <c:extLst>
            <c:ext xmlns:c15="http://schemas.microsoft.com/office/drawing/2012/chart" uri="{02D57815-91ED-43cb-92C2-25804820EDAC}">
              <c15:datalabelsRange>
                <c15:f>'国 年代'!$E$7:$E$8</c15:f>
                <c15:dlblRangeCache>
                  <c:ptCount val="2"/>
                  <c:pt idx="0">
                    <c:v>4229</c:v>
                  </c:pt>
                  <c:pt idx="1">
                    <c:v>4523</c:v>
                  </c:pt>
                </c15:dlblRangeCache>
              </c15:datalabelsRange>
            </c:ext>
            <c:ext xmlns:c16="http://schemas.microsoft.com/office/drawing/2014/chart" uri="{C3380CC4-5D6E-409C-BE32-E72D297353CC}">
              <c16:uniqueId val="{00000005-B295-46A9-9478-05EA406357A2}"/>
            </c:ext>
          </c:extLst>
        </c:ser>
        <c:ser>
          <c:idx val="2"/>
          <c:order val="2"/>
          <c:spPr>
            <a:solidFill>
              <a:schemeClr val="bg1"/>
            </a:solidFill>
            <a:ln>
              <a:noFill/>
            </a:ln>
            <a:effectLst/>
          </c:spPr>
          <c:invertIfNegative val="0"/>
          <c:cat>
            <c:strRef>
              <c:f>'国 年代'!$A$7:$A$8</c:f>
              <c:strCache>
                <c:ptCount val="2"/>
                <c:pt idx="0">
                  <c:v>40代</c:v>
                </c:pt>
                <c:pt idx="1">
                  <c:v>50代</c:v>
                </c:pt>
              </c:strCache>
            </c:strRef>
          </c:cat>
          <c:val>
            <c:numRef>
              <c:f>'国 年代'!$G$7:$G$8</c:f>
              <c:numCache>
                <c:formatCode>General</c:formatCode>
                <c:ptCount val="2"/>
                <c:pt idx="0">
                  <c:v>-6000</c:v>
                </c:pt>
                <c:pt idx="1">
                  <c:v>-6000</c:v>
                </c:pt>
              </c:numCache>
            </c:numRef>
          </c:val>
          <c:extLst>
            <c:ext xmlns:c16="http://schemas.microsoft.com/office/drawing/2014/chart" uri="{C3380CC4-5D6E-409C-BE32-E72D297353CC}">
              <c16:uniqueId val="{00000006-B295-46A9-9478-05EA406357A2}"/>
            </c:ext>
          </c:extLst>
        </c:ser>
        <c:ser>
          <c:idx val="3"/>
          <c:order val="3"/>
          <c:spPr>
            <a:solidFill>
              <a:schemeClr val="tx1"/>
            </a:solidFill>
            <a:ln>
              <a:noFill/>
            </a:ln>
            <a:effectLst/>
          </c:spPr>
          <c:invertIfNegative val="0"/>
          <c:cat>
            <c:strRef>
              <c:f>'国 年代'!$A$7:$A$8</c:f>
              <c:strCache>
                <c:ptCount val="2"/>
                <c:pt idx="0">
                  <c:v>40代</c:v>
                </c:pt>
                <c:pt idx="1">
                  <c:v>50代</c:v>
                </c:pt>
              </c:strCache>
            </c:strRef>
          </c:cat>
          <c:val>
            <c:numRef>
              <c:f>'国 年代'!$C$7:$C$8</c:f>
              <c:numCache>
                <c:formatCode>General</c:formatCode>
                <c:ptCount val="2"/>
                <c:pt idx="0">
                  <c:v>4896</c:v>
                </c:pt>
                <c:pt idx="1">
                  <c:v>4901</c:v>
                </c:pt>
              </c:numCache>
            </c:numRef>
          </c:val>
          <c:extLst>
            <c:ext xmlns:c16="http://schemas.microsoft.com/office/drawing/2014/chart" uri="{C3380CC4-5D6E-409C-BE32-E72D297353CC}">
              <c16:uniqueId val="{00000007-B295-46A9-9478-05EA406357A2}"/>
            </c:ext>
          </c:extLst>
        </c:ser>
        <c:dLbls>
          <c:showLegendKey val="0"/>
          <c:showVal val="0"/>
          <c:showCatName val="0"/>
          <c:showSerName val="0"/>
          <c:showPercent val="0"/>
          <c:showBubbleSize val="0"/>
        </c:dLbls>
        <c:gapWidth val="100"/>
        <c:overlap val="100"/>
        <c:axId val="2013473888"/>
        <c:axId val="2013476800"/>
      </c:barChart>
      <c:catAx>
        <c:axId val="2013473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13476800"/>
        <c:crosses val="autoZero"/>
        <c:auto val="1"/>
        <c:lblAlgn val="ctr"/>
        <c:lblOffset val="100"/>
        <c:noMultiLvlLbl val="0"/>
      </c:catAx>
      <c:valAx>
        <c:axId val="2013476800"/>
        <c:scaling>
          <c:orientation val="minMax"/>
        </c:scaling>
        <c:delete val="1"/>
        <c:axPos val="l"/>
        <c:numFmt formatCode="General" sourceLinked="1"/>
        <c:majorTickMark val="none"/>
        <c:minorTickMark val="none"/>
        <c:tickLblPos val="nextTo"/>
        <c:crossAx val="201347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8100">
              <a:solidFill>
                <a:schemeClr val="bg1"/>
              </a:solidFill>
            </a:ln>
          </c:spPr>
          <c:dPt>
            <c:idx val="0"/>
            <c:bubble3D val="0"/>
            <c:spPr>
              <a:solidFill>
                <a:schemeClr val="accent6"/>
              </a:solidFill>
              <a:ln w="38100">
                <a:solidFill>
                  <a:schemeClr val="bg1"/>
                </a:solidFill>
              </a:ln>
              <a:effectLst/>
            </c:spPr>
            <c:extLst>
              <c:ext xmlns:c16="http://schemas.microsoft.com/office/drawing/2014/chart" uri="{C3380CC4-5D6E-409C-BE32-E72D297353CC}">
                <c16:uniqueId val="{00000001-F745-4921-B8CE-B99782FB1AB8}"/>
              </c:ext>
            </c:extLst>
          </c:dPt>
          <c:dPt>
            <c:idx val="1"/>
            <c:bubble3D val="0"/>
            <c:spPr>
              <a:solidFill>
                <a:schemeClr val="accent6">
                  <a:lumMod val="40000"/>
                  <a:lumOff val="60000"/>
                </a:schemeClr>
              </a:solidFill>
              <a:ln w="38100">
                <a:solidFill>
                  <a:schemeClr val="bg1"/>
                </a:solidFill>
              </a:ln>
              <a:effectLst/>
            </c:spPr>
            <c:extLst>
              <c:ext xmlns:c16="http://schemas.microsoft.com/office/drawing/2014/chart" uri="{C3380CC4-5D6E-409C-BE32-E72D297353CC}">
                <c16:uniqueId val="{00000003-F745-4921-B8CE-B99782FB1AB8}"/>
              </c:ext>
            </c:extLst>
          </c:dPt>
          <c:val>
            <c:numRef>
              <c:f>('国 年代'!$C$16,'国 年代'!$C$15)</c:f>
              <c:numCache>
                <c:formatCode>0</c:formatCode>
                <c:ptCount val="2"/>
                <c:pt idx="0">
                  <c:v>25.150134361490828</c:v>
                </c:pt>
                <c:pt idx="1">
                  <c:v>74.849865638509172</c:v>
                </c:pt>
              </c:numCache>
            </c:numRef>
          </c:val>
          <c:extLst>
            <c:ext xmlns:c16="http://schemas.microsoft.com/office/drawing/2014/chart" uri="{C3380CC4-5D6E-409C-BE32-E72D297353CC}">
              <c16:uniqueId val="{00000004-F745-4921-B8CE-B99782FB1A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pattFill prst="dkHorz">
              <a:fgClr>
                <a:schemeClr val="tx1"/>
              </a:fgClr>
              <a:bgClr>
                <a:schemeClr val="bg1"/>
              </a:bgClr>
            </a:patt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19515659722222217"/>
                      <c:h val="9.8290509259259265E-2"/>
                    </c:manualLayout>
                  </c15:layout>
                </c:ext>
                <c:ext xmlns:c16="http://schemas.microsoft.com/office/drawing/2014/chart" uri="{C3380CC4-5D6E-409C-BE32-E72D297353CC}">
                  <c16:uniqueId val="{00000000-B295-46A9-9478-05EA406357A2}"/>
                </c:ext>
              </c:extLst>
            </c:dLbl>
            <c:dLbl>
              <c:idx val="1"/>
              <c:showLegendKey val="0"/>
              <c:showVal val="1"/>
              <c:showCatName val="0"/>
              <c:showSerName val="0"/>
              <c:showPercent val="0"/>
              <c:showBubbleSize val="0"/>
              <c:extLst>
                <c:ext xmlns:c15="http://schemas.microsoft.com/office/drawing/2012/chart" uri="{CE6537A1-D6FC-4f65-9D91-7224C49458BB}">
                  <c15:layout>
                    <c:manualLayout>
                      <c:w val="0.19515659722222217"/>
                      <c:h val="0.10123032407407408"/>
                    </c:manualLayout>
                  </c15:layout>
                </c:ext>
                <c:ext xmlns:c16="http://schemas.microsoft.com/office/drawing/2014/chart" uri="{C3380CC4-5D6E-409C-BE32-E72D297353CC}">
                  <c16:uniqueId val="{00000001-B295-46A9-9478-05EA406357A2}"/>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'国 年代'!$A$7:$A$8</c:f>
              <c:strCache>
                <c:ptCount val="2"/>
                <c:pt idx="0">
                  <c:v>40代</c:v>
                </c:pt>
                <c:pt idx="1">
                  <c:v>50代</c:v>
                </c:pt>
              </c:strCache>
            </c:strRef>
          </c:cat>
          <c:val>
            <c:numRef>
              <c:f>'国 年代'!$B$7:$B$8</c:f>
              <c:numCache>
                <c:formatCode>General</c:formatCode>
                <c:ptCount val="2"/>
                <c:pt idx="0">
                  <c:v>20443</c:v>
                </c:pt>
                <c:pt idx="1">
                  <c:v>21880</c:v>
                </c:pt>
              </c:numCache>
            </c:numRef>
          </c:val>
          <c:extLst>
            <c:ext xmlns:c16="http://schemas.microsoft.com/office/drawing/2014/chart" uri="{C3380CC4-5D6E-409C-BE32-E72D297353CC}">
              <c16:uniqueId val="{00000002-B295-46A9-9478-05EA406357A2}"/>
            </c:ext>
          </c:extLst>
        </c:ser>
        <c:ser>
          <c:idx val="1"/>
          <c:order val="1"/>
          <c:spPr>
            <a:solidFill>
              <a:schemeClr val="tx1"/>
            </a:solidFill>
            <a:ln>
              <a:noFill/>
            </a:ln>
            <a:effectLst/>
          </c:spPr>
          <c:invertIfNegative val="0"/>
          <c:dLbls>
            <c:dLbl>
              <c:idx val="0"/>
              <c:tx>
                <c:rich>
                  <a:bodyPr/>
                  <a:lstStyle/>
                  <a:p>
                    <a:fld id="{05FCCEF5-005B-4768-BF98-7775C8EA5638}"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59722222217"/>
                      <c:h val="9.4309259259259259E-2"/>
                    </c:manualLayout>
                  </c15:layout>
                  <c15:dlblFieldTable/>
                  <c15:showDataLabelsRange val="1"/>
                </c:ext>
                <c:ext xmlns:c16="http://schemas.microsoft.com/office/drawing/2014/chart" uri="{C3380CC4-5D6E-409C-BE32-E72D297353CC}">
                  <c16:uniqueId val="{00000003-B295-46A9-9478-05EA406357A2}"/>
                </c:ext>
              </c:extLst>
            </c:dLbl>
            <c:dLbl>
              <c:idx val="1"/>
              <c:tx>
                <c:rich>
                  <a:bodyPr/>
                  <a:lstStyle/>
                  <a:p>
                    <a:fld id="{E50B921D-0345-4D2E-9EEC-C33D16264CC7}" type="CELLRANGE">
                      <a:rPr lang="en-US" altLang="ja-JP"/>
                      <a:pPr/>
                      <a:t>[CELLRANGE]</a:t>
                    </a:fld>
                    <a:endParaRPr lang="ja-JP" altLang="en-US"/>
                  </a:p>
                </c:rich>
              </c:tx>
              <c:showLegendKey val="0"/>
              <c:showVal val="0"/>
              <c:showCatName val="0"/>
              <c:showSerName val="0"/>
              <c:showPercent val="0"/>
              <c:showBubbleSize val="0"/>
              <c:extLst>
                <c:ext xmlns:c15="http://schemas.microsoft.com/office/drawing/2012/chart" uri="{CE6537A1-D6FC-4f65-9D91-7224C49458BB}">
                  <c15:layout>
                    <c:manualLayout>
                      <c:w val="0.19515659722222217"/>
                      <c:h val="9.1369444444444448E-2"/>
                    </c:manualLayout>
                  </c15:layout>
                  <c15:dlblFieldTable/>
                  <c15:showDataLabelsRange val="1"/>
                </c:ext>
                <c:ext xmlns:c16="http://schemas.microsoft.com/office/drawing/2014/chart" uri="{C3380CC4-5D6E-409C-BE32-E72D297353CC}">
                  <c16:uniqueId val="{00000004-B295-46A9-9478-05EA406357A2}"/>
                </c:ext>
              </c:extLst>
            </c:dLbl>
            <c:spPr>
              <a:noFill/>
              <a:ln>
                <a:noFill/>
              </a:ln>
              <a:effectLst/>
            </c:spPr>
            <c:txPr>
              <a:bodyPr rot="0" spcFirstLastPara="1" vertOverflow="clip" horzOverflow="clip" vert="horz" wrap="none" lIns="0" tIns="0" rIns="0" bIns="0" anchor="ctr" anchorCtr="1">
                <a:no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'国 年代'!$A$7:$A$8</c:f>
              <c:strCache>
                <c:ptCount val="2"/>
                <c:pt idx="0">
                  <c:v>40代</c:v>
                </c:pt>
                <c:pt idx="1">
                  <c:v>50代</c:v>
                </c:pt>
              </c:strCache>
            </c:strRef>
          </c:cat>
          <c:val>
            <c:numRef>
              <c:f>'国 年代'!$F$7:$F$8</c:f>
              <c:numCache>
                <c:formatCode>General</c:formatCode>
                <c:ptCount val="2"/>
                <c:pt idx="0">
                  <c:v>-10229</c:v>
                </c:pt>
                <c:pt idx="1">
                  <c:v>-10523</c:v>
                </c:pt>
              </c:numCache>
            </c:numRef>
          </c:val>
          <c:extLst>
            <c:ext xmlns:c15="http://schemas.microsoft.com/office/drawing/2012/chart" uri="{02D57815-91ED-43cb-92C2-25804820EDAC}">
              <c15:datalabelsRange>
                <c15:f>'国 年代'!$E$7:$E$8</c15:f>
                <c15:dlblRangeCache>
                  <c:ptCount val="2"/>
                  <c:pt idx="0">
                    <c:v>4229</c:v>
                  </c:pt>
                  <c:pt idx="1">
                    <c:v>4523</c:v>
                  </c:pt>
                </c15:dlblRangeCache>
              </c15:datalabelsRange>
            </c:ext>
            <c:ext xmlns:c16="http://schemas.microsoft.com/office/drawing/2014/chart" uri="{C3380CC4-5D6E-409C-BE32-E72D297353CC}">
              <c16:uniqueId val="{00000005-B295-46A9-9478-05EA406357A2}"/>
            </c:ext>
          </c:extLst>
        </c:ser>
        <c:ser>
          <c:idx val="2"/>
          <c:order val="2"/>
          <c:spPr>
            <a:solidFill>
              <a:schemeClr val="bg1"/>
            </a:solidFill>
            <a:ln>
              <a:noFill/>
            </a:ln>
            <a:effectLst/>
          </c:spPr>
          <c:invertIfNegative val="0"/>
          <c:cat>
            <c:strRef>
              <c:f>'国 年代'!$A$7:$A$8</c:f>
              <c:strCache>
                <c:ptCount val="2"/>
                <c:pt idx="0">
                  <c:v>40代</c:v>
                </c:pt>
                <c:pt idx="1">
                  <c:v>50代</c:v>
                </c:pt>
              </c:strCache>
            </c:strRef>
          </c:cat>
          <c:val>
            <c:numRef>
              <c:f>'国 年代'!$G$7:$G$8</c:f>
              <c:numCache>
                <c:formatCode>General</c:formatCode>
                <c:ptCount val="2"/>
                <c:pt idx="0">
                  <c:v>-6000</c:v>
                </c:pt>
                <c:pt idx="1">
                  <c:v>-6000</c:v>
                </c:pt>
              </c:numCache>
            </c:numRef>
          </c:val>
          <c:extLst>
            <c:ext xmlns:c16="http://schemas.microsoft.com/office/drawing/2014/chart" uri="{C3380CC4-5D6E-409C-BE32-E72D297353CC}">
              <c16:uniqueId val="{00000006-B295-46A9-9478-05EA406357A2}"/>
            </c:ext>
          </c:extLst>
        </c:ser>
        <c:ser>
          <c:idx val="3"/>
          <c:order val="3"/>
          <c:spPr>
            <a:solidFill>
              <a:schemeClr val="tx1"/>
            </a:solidFill>
            <a:ln>
              <a:noFill/>
            </a:ln>
            <a:effectLst/>
          </c:spPr>
          <c:invertIfNegative val="0"/>
          <c:cat>
            <c:strRef>
              <c:f>'国 年代'!$A$7:$A$8</c:f>
              <c:strCache>
                <c:ptCount val="2"/>
                <c:pt idx="0">
                  <c:v>40代</c:v>
                </c:pt>
                <c:pt idx="1">
                  <c:v>50代</c:v>
                </c:pt>
              </c:strCache>
            </c:strRef>
          </c:cat>
          <c:val>
            <c:numRef>
              <c:f>'国 年代'!$C$7:$C$8</c:f>
              <c:numCache>
                <c:formatCode>General</c:formatCode>
                <c:ptCount val="2"/>
                <c:pt idx="0">
                  <c:v>4896</c:v>
                </c:pt>
                <c:pt idx="1">
                  <c:v>4901</c:v>
                </c:pt>
              </c:numCache>
            </c:numRef>
          </c:val>
          <c:extLst>
            <c:ext xmlns:c16="http://schemas.microsoft.com/office/drawing/2014/chart" uri="{C3380CC4-5D6E-409C-BE32-E72D297353CC}">
              <c16:uniqueId val="{00000007-B295-46A9-9478-05EA406357A2}"/>
            </c:ext>
          </c:extLst>
        </c:ser>
        <c:dLbls>
          <c:showLegendKey val="0"/>
          <c:showVal val="0"/>
          <c:showCatName val="0"/>
          <c:showSerName val="0"/>
          <c:showPercent val="0"/>
          <c:showBubbleSize val="0"/>
        </c:dLbls>
        <c:gapWidth val="100"/>
        <c:overlap val="100"/>
        <c:axId val="2013473888"/>
        <c:axId val="2013476800"/>
      </c:barChart>
      <c:catAx>
        <c:axId val="20134738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2013476800"/>
        <c:crosses val="autoZero"/>
        <c:auto val="1"/>
        <c:lblAlgn val="ctr"/>
        <c:lblOffset val="100"/>
        <c:noMultiLvlLbl val="0"/>
      </c:catAx>
      <c:valAx>
        <c:axId val="2013476800"/>
        <c:scaling>
          <c:orientation val="minMax"/>
        </c:scaling>
        <c:delete val="1"/>
        <c:axPos val="l"/>
        <c:numFmt formatCode="General" sourceLinked="1"/>
        <c:majorTickMark val="none"/>
        <c:minorTickMark val="none"/>
        <c:tickLblPos val="nextTo"/>
        <c:crossAx val="201347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b="1">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C14CA76-EEE2-E06E-5A01-2F07CD54ED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DF131840-942E-161C-76AE-3FBE0A07C3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B379CB-B6B0-4634-8079-951972AB8AA4}" type="datetimeFigureOut">
              <a:rPr kumimoji="1" lang="ja-JP" altLang="en-US" smtClean="0"/>
              <a:t>2023/3/1</a:t>
            </a:fld>
            <a:endParaRPr kumimoji="1" lang="ja-JP" altLang="en-US"/>
          </a:p>
        </p:txBody>
      </p:sp>
      <p:sp>
        <p:nvSpPr>
          <p:cNvPr id="4" name="フッター プレースホルダー 3">
            <a:extLst>
              <a:ext uri="{FF2B5EF4-FFF2-40B4-BE49-F238E27FC236}">
                <a16:creationId xmlns:a16="http://schemas.microsoft.com/office/drawing/2014/main" id="{6375D78E-5511-EBDD-88A6-9CD6A5594B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D682978-6BF8-0C1B-3501-55E5D9E0D9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7E6092-0BF3-4FB9-BE95-FD494681E454}" type="slidenum">
              <a:rPr kumimoji="1" lang="ja-JP" altLang="en-US" smtClean="0"/>
              <a:t>‹#›</a:t>
            </a:fld>
            <a:endParaRPr kumimoji="1" lang="ja-JP" altLang="en-US"/>
          </a:p>
        </p:txBody>
      </p:sp>
    </p:spTree>
    <p:extLst>
      <p:ext uri="{BB962C8B-B14F-4D97-AF65-F5344CB8AC3E}">
        <p14:creationId xmlns:p14="http://schemas.microsoft.com/office/powerpoint/2010/main" val="3161727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2E9AB-C88D-4605-B528-B8BC635073E4}" type="datetimeFigureOut">
              <a:rPr kumimoji="1" lang="ja-JP" altLang="en-US" smtClean="0"/>
              <a:t>2023/3/1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C611D-9980-480C-A426-E8BB2C303601}" type="slidenum">
              <a:rPr kumimoji="1" lang="ja-JP" altLang="en-US" smtClean="0"/>
              <a:t>‹#›</a:t>
            </a:fld>
            <a:endParaRPr kumimoji="1" lang="ja-JP" altLang="en-US"/>
          </a:p>
        </p:txBody>
      </p:sp>
    </p:spTree>
    <p:extLst>
      <p:ext uri="{BB962C8B-B14F-4D97-AF65-F5344CB8AC3E}">
        <p14:creationId xmlns:p14="http://schemas.microsoft.com/office/powerpoint/2010/main" val="6344063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こちらは千葉市で行われている風疹対策事業です。</a:t>
            </a:r>
            <a:endParaRPr kumimoji="1" lang="en-US" altLang="ja-JP" dirty="0"/>
          </a:p>
          <a:p>
            <a:r>
              <a:rPr kumimoji="1" lang="ja-JP" altLang="en-US" dirty="0"/>
              <a:t>国事業に関しては、</a:t>
            </a:r>
            <a:r>
              <a:rPr kumimoji="1" lang="en-US" altLang="ja-JP" dirty="0"/>
              <a:t>2019</a:t>
            </a:r>
            <a:r>
              <a:rPr kumimoji="1" lang="ja-JP" altLang="en-US" dirty="0"/>
              <a:t>年</a:t>
            </a:r>
            <a:r>
              <a:rPr kumimoji="1" lang="en-US" altLang="ja-JP" dirty="0"/>
              <a:t>4</a:t>
            </a:r>
            <a:r>
              <a:rPr kumimoji="1" lang="ja-JP" altLang="en-US" dirty="0"/>
              <a:t>月より対象の</a:t>
            </a:r>
            <a:r>
              <a:rPr kumimoji="1" lang="en-US" altLang="ja-JP" dirty="0"/>
              <a:t>40-50</a:t>
            </a:r>
            <a:r>
              <a:rPr kumimoji="1" lang="ja-JP" altLang="en-US" dirty="0"/>
              <a:t>歳代男性に対して段階的にクーポン配布を行い、抗体検査、ワクチン接種の助成を行っています。</a:t>
            </a:r>
            <a:endParaRPr kumimoji="1" lang="en-US" altLang="ja-JP" dirty="0"/>
          </a:p>
          <a:p>
            <a:r>
              <a:rPr kumimoji="1" lang="ja-JP" altLang="en-US" dirty="0"/>
              <a:t>このほかに千葉市独自事業として、妊娠希望女性や、妊娠希望女性・低抗体価妊婦の配偶者、家族に対して抗体検査費用の全額助成を行っており、</a:t>
            </a:r>
            <a:r>
              <a:rPr kumimoji="1" lang="en-US" altLang="ja-JP" dirty="0"/>
              <a:t>MR</a:t>
            </a:r>
            <a:r>
              <a:rPr kumimoji="1" lang="ja-JP" altLang="en-US" dirty="0"/>
              <a:t>ワクチン接種は低抗体価すべての人に対して費用を全額助成を行っており、その抗体価も</a:t>
            </a:r>
            <a:r>
              <a:rPr kumimoji="1" lang="en-US" altLang="ja-JP" dirty="0"/>
              <a:t>HI</a:t>
            </a:r>
            <a:r>
              <a:rPr kumimoji="1" lang="ja-JP" altLang="en-US" dirty="0"/>
              <a:t>法で</a:t>
            </a:r>
            <a:r>
              <a:rPr kumimoji="1" lang="en-US" altLang="ja-JP" dirty="0"/>
              <a:t>16</a:t>
            </a:r>
            <a:r>
              <a:rPr kumimoji="1" lang="ja-JP" altLang="en-US" dirty="0"/>
              <a:t>倍以下と国の基準より広く助成を行っています。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6</a:t>
            </a:fld>
            <a:endParaRPr kumimoji="1" lang="ja-JP" altLang="en-US"/>
          </a:p>
        </p:txBody>
      </p:sp>
    </p:spTree>
    <p:extLst>
      <p:ext uri="{BB962C8B-B14F-4D97-AF65-F5344CB8AC3E}">
        <p14:creationId xmlns:p14="http://schemas.microsoft.com/office/powerpoint/2010/main" val="296406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次に対象者の世代別実施者数と抗体陰性率を示します。</a:t>
            </a:r>
            <a:endParaRPr kumimoji="1" lang="en-US" altLang="ja-JP" dirty="0"/>
          </a:p>
          <a:p>
            <a:r>
              <a:rPr kumimoji="1" lang="en-US" altLang="ja-JP" dirty="0"/>
              <a:t>40</a:t>
            </a:r>
            <a:r>
              <a:rPr kumimoji="1" lang="ja-JP" altLang="en-US" dirty="0"/>
              <a:t>代、</a:t>
            </a:r>
            <a:r>
              <a:rPr kumimoji="1" lang="en-US" altLang="ja-JP" dirty="0"/>
              <a:t>50</a:t>
            </a:r>
            <a:r>
              <a:rPr kumimoji="1" lang="ja-JP" altLang="en-US" dirty="0"/>
              <a:t>代ともに</a:t>
            </a:r>
            <a:r>
              <a:rPr kumimoji="1" lang="en-US" altLang="ja-JP" dirty="0"/>
              <a:t>2</a:t>
            </a:r>
            <a:r>
              <a:rPr kumimoji="1" lang="ja-JP" altLang="en-US" dirty="0"/>
              <a:t>割程度が</a:t>
            </a:r>
            <a:r>
              <a:rPr kumimoji="1" lang="en-US" altLang="ja-JP" dirty="0"/>
              <a:t>HI</a:t>
            </a:r>
            <a:r>
              <a:rPr kumimoji="1" lang="ja-JP" altLang="en-US" dirty="0"/>
              <a:t>法で</a:t>
            </a:r>
            <a:r>
              <a:rPr kumimoji="1" lang="en-US" altLang="ja-JP" dirty="0"/>
              <a:t>8</a:t>
            </a:r>
            <a:r>
              <a:rPr kumimoji="1" lang="ja-JP" altLang="en-US" dirty="0"/>
              <a:t>以下であり、その人数とほど同等の人がワクチン接種を受けています。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15</a:t>
            </a:fld>
            <a:endParaRPr kumimoji="1" lang="ja-JP" altLang="en-US"/>
          </a:p>
        </p:txBody>
      </p:sp>
    </p:spTree>
    <p:extLst>
      <p:ext uri="{BB962C8B-B14F-4D97-AF65-F5344CB8AC3E}">
        <p14:creationId xmlns:p14="http://schemas.microsoft.com/office/powerpoint/2010/main" val="2577401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しかしながら、クーポン未使用者数から計算するとまだあと</a:t>
            </a:r>
            <a:r>
              <a:rPr kumimoji="1" lang="en-US" altLang="ja-JP" dirty="0"/>
              <a:t>2</a:t>
            </a:r>
            <a:r>
              <a:rPr kumimoji="1" lang="ja-JP" altLang="en-US" dirty="0"/>
              <a:t>万人程度の人が接種が必要なのに受けていないことが推察されます。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16</a:t>
            </a:fld>
            <a:endParaRPr kumimoji="1" lang="ja-JP" altLang="en-US"/>
          </a:p>
        </p:txBody>
      </p:sp>
    </p:spTree>
    <p:extLst>
      <p:ext uri="{BB962C8B-B14F-4D97-AF65-F5344CB8AC3E}">
        <p14:creationId xmlns:p14="http://schemas.microsoft.com/office/powerpoint/2010/main" val="193015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抗体検査の傾向として、健診を利用した割合は</a:t>
            </a:r>
            <a:r>
              <a:rPr kumimoji="1" lang="en-US" altLang="ja-JP" dirty="0"/>
              <a:t>25%</a:t>
            </a:r>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17</a:t>
            </a:fld>
            <a:endParaRPr kumimoji="1" lang="ja-JP" altLang="en-US"/>
          </a:p>
        </p:txBody>
      </p:sp>
    </p:spTree>
    <p:extLst>
      <p:ext uri="{BB962C8B-B14F-4D97-AF65-F5344CB8AC3E}">
        <p14:creationId xmlns:p14="http://schemas.microsoft.com/office/powerpoint/2010/main" val="249133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土曜日受診した割合は</a:t>
            </a:r>
            <a:r>
              <a:rPr kumimoji="1" lang="en-US" altLang="ja-JP" dirty="0"/>
              <a:t>23%</a:t>
            </a:r>
            <a:r>
              <a:rPr kumimoji="1" lang="ja-JP" altLang="en-US" dirty="0"/>
              <a:t>と勤労世代ゆえの忙しさが伺える傾向です。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18</a:t>
            </a:fld>
            <a:endParaRPr kumimoji="1" lang="ja-JP" altLang="en-US"/>
          </a:p>
        </p:txBody>
      </p:sp>
    </p:spTree>
    <p:extLst>
      <p:ext uri="{BB962C8B-B14F-4D97-AF65-F5344CB8AC3E}">
        <p14:creationId xmlns:p14="http://schemas.microsoft.com/office/powerpoint/2010/main" val="276865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a:t>
            </a:r>
            <a:r>
              <a:rPr kumimoji="1" lang="en-US" altLang="ja-JP" dirty="0"/>
              <a:t>8</a:t>
            </a:r>
            <a:r>
              <a:rPr kumimoji="1" lang="ja-JP" altLang="en-US" dirty="0"/>
              <a:t>割の人が千葉市事業も協力している医療機関で国事業を利用しているので、千葉市事業協力医療機関との相乗効果が期待できます。</a:t>
            </a:r>
            <a:endParaRPr kumimoji="1" lang="en-US" altLang="ja-JP" dirty="0"/>
          </a:p>
          <a:p>
            <a:r>
              <a:rPr kumimoji="1" lang="ja-JP" altLang="en-US" dirty="0"/>
              <a:t>これらの傾向を踏まえて対策を考えるべきと考えます。</a:t>
            </a:r>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19</a:t>
            </a:fld>
            <a:endParaRPr kumimoji="1" lang="ja-JP" altLang="en-US"/>
          </a:p>
        </p:txBody>
      </p:sp>
    </p:spTree>
    <p:extLst>
      <p:ext uri="{BB962C8B-B14F-4D97-AF65-F5344CB8AC3E}">
        <p14:creationId xmlns:p14="http://schemas.microsoft.com/office/powerpoint/2010/main" val="332570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次に千葉市事業です。</a:t>
            </a:r>
            <a:endParaRPr kumimoji="1" lang="en-US" altLang="ja-JP" dirty="0"/>
          </a:p>
          <a:p>
            <a:r>
              <a:rPr kumimoji="1" lang="ja-JP" altLang="en-US" dirty="0"/>
              <a:t>同様に上が抗体検査、下がワクチン接種の月別実施者数の推移です。</a:t>
            </a:r>
            <a:endParaRPr kumimoji="1" lang="en-US" altLang="ja-JP" dirty="0"/>
          </a:p>
          <a:p>
            <a:r>
              <a:rPr kumimoji="1" lang="ja-JP" altLang="en-US" dirty="0"/>
              <a:t>開始当初は多くの人は利用していましたが、国事業同様徐々に減衰しています。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20</a:t>
            </a:fld>
            <a:endParaRPr kumimoji="1" lang="ja-JP" altLang="en-US"/>
          </a:p>
        </p:txBody>
      </p:sp>
    </p:spTree>
    <p:extLst>
      <p:ext uri="{BB962C8B-B14F-4D97-AF65-F5344CB8AC3E}">
        <p14:creationId xmlns:p14="http://schemas.microsoft.com/office/powerpoint/2010/main" val="182912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しかしながら、ここ数年は一定数の利用があり、定着しつつある事業と考えます。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21</a:t>
            </a:fld>
            <a:endParaRPr kumimoji="1" lang="ja-JP" altLang="en-US"/>
          </a:p>
        </p:txBody>
      </p:sp>
    </p:spTree>
    <p:extLst>
      <p:ext uri="{BB962C8B-B14F-4D97-AF65-F5344CB8AC3E}">
        <p14:creationId xmlns:p14="http://schemas.microsoft.com/office/powerpoint/2010/main" val="2121280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性別、年代別の実施者数、抗体陰性率です。</a:t>
            </a:r>
            <a:endParaRPr kumimoji="1" lang="en-US" altLang="ja-JP" dirty="0"/>
          </a:p>
          <a:p>
            <a:r>
              <a:rPr kumimoji="1" lang="ja-JP" altLang="en-US" dirty="0"/>
              <a:t>抗体検査、ワクチン接種ともに、千葉市事業は</a:t>
            </a:r>
            <a:r>
              <a:rPr kumimoji="1" lang="en-US" altLang="ja-JP" dirty="0"/>
              <a:t>20-30</a:t>
            </a:r>
            <a:r>
              <a:rPr kumimoji="1" lang="ja-JP" altLang="en-US" dirty="0"/>
              <a:t>代の若者世代、子育て世代に多く利用されているのが分かります。</a:t>
            </a:r>
            <a:endParaRPr kumimoji="1" lang="en-US" altLang="ja-JP" dirty="0"/>
          </a:p>
          <a:p>
            <a:r>
              <a:rPr kumimoji="1" lang="ja-JP" altLang="en-US" dirty="0"/>
              <a:t>抗体陰性率をみると、</a:t>
            </a:r>
            <a:r>
              <a:rPr kumimoji="1" lang="en-US" altLang="ja-JP" dirty="0"/>
              <a:t>HI</a:t>
            </a:r>
            <a:r>
              <a:rPr kumimoji="1" lang="ja-JP" altLang="en-US" dirty="0"/>
              <a:t>法</a:t>
            </a:r>
            <a:r>
              <a:rPr kumimoji="1" lang="en-US" altLang="ja-JP" dirty="0"/>
              <a:t>16</a:t>
            </a:r>
            <a:r>
              <a:rPr kumimoji="1" lang="ja-JP" altLang="en-US" dirty="0"/>
              <a:t>倍以下で切ると意外と高い割合で陰性の人がいるのが分かります。</a:t>
            </a:r>
            <a:endParaRPr kumimoji="1" lang="en-US" altLang="ja-JP" dirty="0"/>
          </a:p>
          <a:p>
            <a:r>
              <a:rPr kumimoji="1" lang="ja-JP" altLang="en-US" dirty="0"/>
              <a:t>ただ、ワクチン接種は特に女性で多く利用されており、</a:t>
            </a:r>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22</a:t>
            </a:fld>
            <a:endParaRPr kumimoji="1" lang="ja-JP" altLang="en-US"/>
          </a:p>
        </p:txBody>
      </p:sp>
    </p:spTree>
    <p:extLst>
      <p:ext uri="{BB962C8B-B14F-4D97-AF65-F5344CB8AC3E}">
        <p14:creationId xmlns:p14="http://schemas.microsoft.com/office/powerpoint/2010/main" val="26836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60%</a:t>
            </a:r>
            <a:r>
              <a:rPr kumimoji="1" lang="ja-JP" altLang="en-US" dirty="0"/>
              <a:t>の方が産婦人科で利用していました。妊婦健診で抗体が低かった方が、産後に千葉市事業を利用してワクチン接種を受けている方多くみられました。</a:t>
            </a:r>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23</a:t>
            </a:fld>
            <a:endParaRPr kumimoji="1" lang="ja-JP" altLang="en-US"/>
          </a:p>
        </p:txBody>
      </p:sp>
    </p:spTree>
    <p:extLst>
      <p:ext uri="{BB962C8B-B14F-4D97-AF65-F5344CB8AC3E}">
        <p14:creationId xmlns:p14="http://schemas.microsoft.com/office/powerpoint/2010/main" val="2014447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以上をまとめますと</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24</a:t>
            </a:fld>
            <a:endParaRPr kumimoji="1" lang="ja-JP" altLang="en-US"/>
          </a:p>
        </p:txBody>
      </p:sp>
    </p:spTree>
    <p:extLst>
      <p:ext uri="{BB962C8B-B14F-4D97-AF65-F5344CB8AC3E}">
        <p14:creationId xmlns:p14="http://schemas.microsoft.com/office/powerpoint/2010/main" val="131328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私達は医師会、保健所と連携して共同研究事業として市内の風疹対策を行っています。具体的には市内で行われた全ての抗体検査、ワクチン接種の申込書、予診票を回収し、集計、傾向を分析</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7</a:t>
            </a:fld>
            <a:endParaRPr kumimoji="1" lang="ja-JP" altLang="en-US"/>
          </a:p>
        </p:txBody>
      </p:sp>
    </p:spTree>
    <p:extLst>
      <p:ext uri="{BB962C8B-B14F-4D97-AF65-F5344CB8AC3E}">
        <p14:creationId xmlns:p14="http://schemas.microsoft.com/office/powerpoint/2010/main" val="33981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国事業は、利用者が減少傾向にあり利用者が伸び悩んでいました。</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25</a:t>
            </a:fld>
            <a:endParaRPr kumimoji="1" lang="ja-JP" altLang="en-US"/>
          </a:p>
        </p:txBody>
      </p:sp>
    </p:spTree>
    <p:extLst>
      <p:ext uri="{BB962C8B-B14F-4D97-AF65-F5344CB8AC3E}">
        <p14:creationId xmlns:p14="http://schemas.microsoft.com/office/powerpoint/2010/main" val="1941262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ただ、行政による追加勧奨の影響が大きく、抗体検査を受ければ、低い人は接種も受けていました</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26</a:t>
            </a:fld>
            <a:endParaRPr kumimoji="1" lang="ja-JP" altLang="en-US"/>
          </a:p>
        </p:txBody>
      </p:sp>
    </p:spTree>
    <p:extLst>
      <p:ext uri="{BB962C8B-B14F-4D97-AF65-F5344CB8AC3E}">
        <p14:creationId xmlns:p14="http://schemas.microsoft.com/office/powerpoint/2010/main" val="3328367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健診利用や</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27</a:t>
            </a:fld>
            <a:endParaRPr kumimoji="1" lang="ja-JP" altLang="en-US"/>
          </a:p>
        </p:txBody>
      </p:sp>
    </p:spTree>
    <p:extLst>
      <p:ext uri="{BB962C8B-B14F-4D97-AF65-F5344CB8AC3E}">
        <p14:creationId xmlns:p14="http://schemas.microsoft.com/office/powerpoint/2010/main" val="2268555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土曜日受診が多く</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28</a:t>
            </a:fld>
            <a:endParaRPr kumimoji="1" lang="ja-JP" altLang="en-US"/>
          </a:p>
        </p:txBody>
      </p:sp>
    </p:spTree>
    <p:extLst>
      <p:ext uri="{BB962C8B-B14F-4D97-AF65-F5344CB8AC3E}">
        <p14:creationId xmlns:p14="http://schemas.microsoft.com/office/powerpoint/2010/main" val="2524482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千葉市事業協力機関の貢献が大きいといった特徴がありました</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29</a:t>
            </a:fld>
            <a:endParaRPr kumimoji="1" lang="ja-JP" altLang="en-US"/>
          </a:p>
        </p:txBody>
      </p:sp>
    </p:spTree>
    <p:extLst>
      <p:ext uri="{BB962C8B-B14F-4D97-AF65-F5344CB8AC3E}">
        <p14:creationId xmlns:p14="http://schemas.microsoft.com/office/powerpoint/2010/main" val="481783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年間で</a:t>
            </a:r>
            <a:r>
              <a:rPr kumimoji="1" lang="en-US" altLang="ja-JP" dirty="0"/>
              <a:t>3</a:t>
            </a:r>
            <a:r>
              <a:rPr kumimoji="1" lang="ja-JP" altLang="en-US" dirty="0"/>
              <a:t>万人中の</a:t>
            </a:r>
            <a:r>
              <a:rPr kumimoji="1" lang="en-US" altLang="ja-JP" dirty="0"/>
              <a:t>9</a:t>
            </a:r>
            <a:r>
              <a:rPr kumimoji="1" lang="ja-JP" altLang="en-US" dirty="0"/>
              <a:t>千人程度しか進んでおらず、まだまだ利用者が少なく、この傾向を踏まえての対策が急務です</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30</a:t>
            </a:fld>
            <a:endParaRPr kumimoji="1" lang="ja-JP" altLang="en-US"/>
          </a:p>
        </p:txBody>
      </p:sp>
    </p:spTree>
    <p:extLst>
      <p:ext uri="{BB962C8B-B14F-4D97-AF65-F5344CB8AC3E}">
        <p14:creationId xmlns:p14="http://schemas.microsoft.com/office/powerpoint/2010/main" val="3857027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一方千葉市事業は毎月一定の利用が継続されており、定着しつつあります</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31</a:t>
            </a:fld>
            <a:endParaRPr kumimoji="1" lang="ja-JP" altLang="en-US"/>
          </a:p>
        </p:txBody>
      </p:sp>
    </p:spTree>
    <p:extLst>
      <p:ext uri="{BB962C8B-B14F-4D97-AF65-F5344CB8AC3E}">
        <p14:creationId xmlns:p14="http://schemas.microsoft.com/office/powerpoint/2010/main" val="139881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20-30</a:t>
            </a:r>
            <a:r>
              <a:rPr kumimoji="1" lang="ja-JP" altLang="en-US" dirty="0"/>
              <a:t>代の若者世代</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32</a:t>
            </a:fld>
            <a:endParaRPr kumimoji="1" lang="ja-JP" altLang="en-US"/>
          </a:p>
        </p:txBody>
      </p:sp>
    </p:spTree>
    <p:extLst>
      <p:ext uri="{BB962C8B-B14F-4D97-AF65-F5344CB8AC3E}">
        <p14:creationId xmlns:p14="http://schemas.microsoft.com/office/powerpoint/2010/main" val="1480619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特に産婦人科関連</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33</a:t>
            </a:fld>
            <a:endParaRPr kumimoji="1" lang="ja-JP" altLang="en-US"/>
          </a:p>
        </p:txBody>
      </p:sp>
    </p:spTree>
    <p:extLst>
      <p:ext uri="{BB962C8B-B14F-4D97-AF65-F5344CB8AC3E}">
        <p14:creationId xmlns:p14="http://schemas.microsoft.com/office/powerpoint/2010/main" val="1893070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妊婦健診後の利用が多い傾向でした</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34</a:t>
            </a:fld>
            <a:endParaRPr kumimoji="1" lang="ja-JP" altLang="en-US"/>
          </a:p>
        </p:txBody>
      </p:sp>
    </p:spTree>
    <p:extLst>
      <p:ext uri="{BB962C8B-B14F-4D97-AF65-F5344CB8AC3E}">
        <p14:creationId xmlns:p14="http://schemas.microsoft.com/office/powerpoint/2010/main" val="4074928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それをフィードバックし</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8</a:t>
            </a:fld>
            <a:endParaRPr kumimoji="1" lang="ja-JP" altLang="en-US"/>
          </a:p>
        </p:txBody>
      </p:sp>
    </p:spTree>
    <p:extLst>
      <p:ext uri="{BB962C8B-B14F-4D97-AF65-F5344CB8AC3E}">
        <p14:creationId xmlns:p14="http://schemas.microsoft.com/office/powerpoint/2010/main" val="1977171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千葉市は</a:t>
            </a:r>
            <a:r>
              <a:rPr kumimoji="1" lang="en-US" altLang="ja-JP" dirty="0"/>
              <a:t>20-30</a:t>
            </a:r>
            <a:r>
              <a:rPr kumimoji="1" lang="ja-JP" altLang="en-US" dirty="0"/>
              <a:t>代人口が増加傾向ですので、この世代の抗体価が以外と低いことは、こちらも対策が必要です。</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35</a:t>
            </a:fld>
            <a:endParaRPr kumimoji="1" lang="ja-JP" altLang="en-US"/>
          </a:p>
        </p:txBody>
      </p:sp>
    </p:spTree>
    <p:extLst>
      <p:ext uri="{BB962C8B-B14F-4D97-AF65-F5344CB8AC3E}">
        <p14:creationId xmlns:p14="http://schemas.microsoft.com/office/powerpoint/2010/main" val="3120383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以上を踏まえ、今後</a:t>
            </a:r>
            <a:r>
              <a:rPr kumimoji="1" lang="en-US" altLang="ja-JP" dirty="0"/>
              <a:t>3</a:t>
            </a:r>
            <a:r>
              <a:rPr kumimoji="1" lang="ja-JP" altLang="en-US" dirty="0"/>
              <a:t>年間にむけた我々の取り組みをお示しします。</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36</a:t>
            </a:fld>
            <a:endParaRPr kumimoji="1" lang="ja-JP" altLang="en-US"/>
          </a:p>
        </p:txBody>
      </p:sp>
    </p:spTree>
    <p:extLst>
      <p:ext uri="{BB962C8B-B14F-4D97-AF65-F5344CB8AC3E}">
        <p14:creationId xmlns:p14="http://schemas.microsoft.com/office/powerpoint/2010/main" val="864413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まず、国事業に対しては、明確な達成目標を提示しました。</a:t>
            </a:r>
            <a:endParaRPr kumimoji="1" lang="en-US" altLang="ja-JP" dirty="0"/>
          </a:p>
          <a:p>
            <a:r>
              <a:rPr kumimoji="1" lang="ja-JP" altLang="en-US" dirty="0"/>
              <a:t>抗体検査実施率を</a:t>
            </a:r>
            <a:r>
              <a:rPr kumimoji="1" lang="en-US" altLang="ja-JP" dirty="0"/>
              <a:t>3</a:t>
            </a:r>
            <a:r>
              <a:rPr kumimoji="1" lang="ja-JP" altLang="en-US" dirty="0"/>
              <a:t>年間で現状の</a:t>
            </a:r>
            <a:r>
              <a:rPr kumimoji="1" lang="en-US" altLang="ja-JP" dirty="0"/>
              <a:t>30%</a:t>
            </a:r>
            <a:r>
              <a:rPr kumimoji="1" lang="ja-JP" altLang="en-US" dirty="0"/>
              <a:t>から</a:t>
            </a:r>
            <a:r>
              <a:rPr kumimoji="1" lang="en-US" altLang="ja-JP" dirty="0"/>
              <a:t>80%</a:t>
            </a:r>
            <a:r>
              <a:rPr kumimoji="1" lang="ja-JP" altLang="en-US" dirty="0"/>
              <a:t>にすることを行政、医師会と共有しました。</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37</a:t>
            </a:fld>
            <a:endParaRPr kumimoji="1" lang="ja-JP" altLang="en-US"/>
          </a:p>
        </p:txBody>
      </p:sp>
    </p:spTree>
    <p:extLst>
      <p:ext uri="{BB962C8B-B14F-4D97-AF65-F5344CB8AC3E}">
        <p14:creationId xmlns:p14="http://schemas.microsoft.com/office/powerpoint/2010/main" val="3840391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そのために協力医療機関に毎月継続的な進捗を</a:t>
            </a:r>
            <a:r>
              <a:rPr kumimoji="1" lang="en-US" altLang="ja-JP" dirty="0"/>
              <a:t>news</a:t>
            </a:r>
            <a:r>
              <a:rPr kumimoji="1" lang="ja-JP" altLang="en-US" dirty="0"/>
              <a:t>という形で報告しています。</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38</a:t>
            </a:fld>
            <a:endParaRPr kumimoji="1" lang="ja-JP" altLang="en-US"/>
          </a:p>
        </p:txBody>
      </p:sp>
    </p:spTree>
    <p:extLst>
      <p:ext uri="{BB962C8B-B14F-4D97-AF65-F5344CB8AC3E}">
        <p14:creationId xmlns:p14="http://schemas.microsoft.com/office/powerpoint/2010/main" val="2072253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また、現在多屋先生たちが全国的に行っている抗体検査迅速キットの研究を積極的に紹介し、利用を促進することで、利用者が検査と接種を</a:t>
            </a:r>
            <a:r>
              <a:rPr kumimoji="1" lang="en-US" altLang="ja-JP" dirty="0"/>
              <a:t>1</a:t>
            </a:r>
            <a:r>
              <a:rPr kumimoji="1" lang="ja-JP" altLang="en-US" dirty="0"/>
              <a:t>日で行えるような利便性を追求しています。</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39</a:t>
            </a:fld>
            <a:endParaRPr kumimoji="1" lang="ja-JP" altLang="en-US"/>
          </a:p>
        </p:txBody>
      </p:sp>
    </p:spTree>
    <p:extLst>
      <p:ext uri="{BB962C8B-B14F-4D97-AF65-F5344CB8AC3E}">
        <p14:creationId xmlns:p14="http://schemas.microsoft.com/office/powerpoint/2010/main" val="1976035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千葉市事業に関しては、</a:t>
            </a:r>
            <a:r>
              <a:rPr kumimoji="1" lang="en-US" altLang="ja-JP" dirty="0"/>
              <a:t>20-30</a:t>
            </a:r>
            <a:r>
              <a:rPr kumimoji="1" lang="ja-JP" altLang="en-US" dirty="0"/>
              <a:t>代の子育て世代が多く利用していますので、産婦人科医療機関に積極的に啓蒙を行っています。</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40</a:t>
            </a:fld>
            <a:endParaRPr kumimoji="1" lang="ja-JP" altLang="en-US"/>
          </a:p>
        </p:txBody>
      </p:sp>
    </p:spTree>
    <p:extLst>
      <p:ext uri="{BB962C8B-B14F-4D97-AF65-F5344CB8AC3E}">
        <p14:creationId xmlns:p14="http://schemas.microsoft.com/office/powerpoint/2010/main" val="2814203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また市民へは母子手帳交付時、乳幼児健診時、コロナワクチン接種会場等で、保健所と共同で作成したパンフレットを配布し、独自事業の利用を促進しています</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41</a:t>
            </a:fld>
            <a:endParaRPr kumimoji="1" lang="ja-JP" altLang="en-US"/>
          </a:p>
        </p:txBody>
      </p:sp>
    </p:spTree>
    <p:extLst>
      <p:ext uri="{BB962C8B-B14F-4D97-AF65-F5344CB8AC3E}">
        <p14:creationId xmlns:p14="http://schemas.microsoft.com/office/powerpoint/2010/main" val="823813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また若者世代むけに、</a:t>
            </a:r>
            <a:r>
              <a:rPr kumimoji="1" lang="en-US" altLang="ja-JP" dirty="0"/>
              <a:t>twitter</a:t>
            </a:r>
            <a:r>
              <a:rPr kumimoji="1" lang="ja-JP" altLang="en-US" dirty="0"/>
              <a:t>や</a:t>
            </a:r>
            <a:r>
              <a:rPr kumimoji="1" lang="en-US" altLang="ja-JP" dirty="0" err="1"/>
              <a:t>facebook</a:t>
            </a:r>
            <a:r>
              <a:rPr kumimoji="1" lang="ja-JP" altLang="en-US" dirty="0"/>
              <a:t>といった</a:t>
            </a:r>
            <a:r>
              <a:rPr kumimoji="1" lang="en-US" altLang="ja-JP" dirty="0"/>
              <a:t>SNS</a:t>
            </a:r>
            <a:r>
              <a:rPr kumimoji="1" lang="ja-JP" altLang="en-US" dirty="0"/>
              <a:t>で情報発信も行っています。</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42</a:t>
            </a:fld>
            <a:endParaRPr kumimoji="1" lang="ja-JP" altLang="en-US"/>
          </a:p>
        </p:txBody>
      </p:sp>
    </p:spTree>
    <p:extLst>
      <p:ext uri="{BB962C8B-B14F-4D97-AF65-F5344CB8AC3E}">
        <p14:creationId xmlns:p14="http://schemas.microsoft.com/office/powerpoint/2010/main" val="2584238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これらの対策を複合的に行い接種を促進して参ります。</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43</a:t>
            </a:fld>
            <a:endParaRPr kumimoji="1" lang="ja-JP" altLang="en-US"/>
          </a:p>
        </p:txBody>
      </p:sp>
    </p:spTree>
    <p:extLst>
      <p:ext uri="{BB962C8B-B14F-4D97-AF65-F5344CB8AC3E}">
        <p14:creationId xmlns:p14="http://schemas.microsoft.com/office/powerpoint/2010/main" val="26272124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結語です。ありがとうございました。</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44</a:t>
            </a:fld>
            <a:endParaRPr kumimoji="1" lang="ja-JP" altLang="en-US"/>
          </a:p>
        </p:txBody>
      </p:sp>
    </p:spTree>
    <p:extLst>
      <p:ext uri="{BB962C8B-B14F-4D97-AF65-F5344CB8AC3E}">
        <p14:creationId xmlns:p14="http://schemas.microsoft.com/office/powerpoint/2010/main" val="152086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ディスカッションすることで効果的な風疹対策とワクチン接種の整備を行っています。</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9</a:t>
            </a:fld>
            <a:endParaRPr kumimoji="1" lang="ja-JP" altLang="en-US"/>
          </a:p>
        </p:txBody>
      </p:sp>
    </p:spTree>
    <p:extLst>
      <p:ext uri="{BB962C8B-B14F-4D97-AF65-F5344CB8AC3E}">
        <p14:creationId xmlns:p14="http://schemas.microsoft.com/office/powerpoint/2010/main" val="1429760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本発表ではこの研究からえられた結果をご報告致します。</a:t>
            </a:r>
            <a:endParaRPr kumimoji="1" lang="en-US" altLang="ja-JP" dirty="0"/>
          </a:p>
          <a:p>
            <a:r>
              <a:rPr kumimoji="1" lang="ja-JP" altLang="en-US" dirty="0"/>
              <a:t>解析期間は以下の通りで開始から</a:t>
            </a:r>
            <a:r>
              <a:rPr kumimoji="1" lang="en-US" altLang="ja-JP" dirty="0"/>
              <a:t>2022</a:t>
            </a:r>
            <a:r>
              <a:rPr kumimoji="1" lang="ja-JP" altLang="en-US" dirty="0"/>
              <a:t>年</a:t>
            </a:r>
            <a:r>
              <a:rPr kumimoji="1" lang="en-US" altLang="ja-JP" dirty="0"/>
              <a:t>8</a:t>
            </a:r>
            <a:r>
              <a:rPr kumimoji="1" lang="ja-JP" altLang="en-US" dirty="0"/>
              <a:t>月までのデータを解析しました。</a:t>
            </a:r>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10</a:t>
            </a:fld>
            <a:endParaRPr kumimoji="1" lang="ja-JP" altLang="en-US"/>
          </a:p>
        </p:txBody>
      </p:sp>
    </p:spTree>
    <p:extLst>
      <p:ext uri="{BB962C8B-B14F-4D97-AF65-F5344CB8AC3E}">
        <p14:creationId xmlns:p14="http://schemas.microsoft.com/office/powerpoint/2010/main" val="312214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まず国事業の抗体検査、ワクチン接種の月別実施数推移をお示しします。</a:t>
            </a:r>
            <a:endParaRPr kumimoji="1" lang="en-US" altLang="ja-JP" dirty="0"/>
          </a:p>
          <a:p>
            <a:r>
              <a:rPr kumimoji="1" lang="ja-JP" altLang="en-US" dirty="0"/>
              <a:t>上が抗体検査、下がワクチン接種の推移です。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11</a:t>
            </a:fld>
            <a:endParaRPr kumimoji="1" lang="ja-JP" altLang="en-US"/>
          </a:p>
        </p:txBody>
      </p:sp>
    </p:spTree>
    <p:extLst>
      <p:ext uri="{BB962C8B-B14F-4D97-AF65-F5344CB8AC3E}">
        <p14:creationId xmlns:p14="http://schemas.microsoft.com/office/powerpoint/2010/main" val="271966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例年対象者にクーポン配布や追加勧奨を行うと実施者数が増加する傾向を繰り返していますが、徐々に減衰しているのが分かります。</a:t>
            </a:r>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12</a:t>
            </a:fld>
            <a:endParaRPr kumimoji="1" lang="ja-JP" altLang="en-US"/>
          </a:p>
        </p:txBody>
      </p:sp>
    </p:spTree>
    <p:extLst>
      <p:ext uri="{BB962C8B-B14F-4D97-AF65-F5344CB8AC3E}">
        <p14:creationId xmlns:p14="http://schemas.microsoft.com/office/powerpoint/2010/main" val="192259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現時点での実施者割合は抗体検査で</a:t>
            </a:r>
            <a:r>
              <a:rPr kumimoji="1" lang="en-US" altLang="ja-JP" dirty="0"/>
              <a:t>32%</a:t>
            </a:r>
            <a:r>
              <a:rPr kumimoji="1" lang="ja-JP" altLang="en-US" dirty="0"/>
              <a:t>ワクチン接種で</a:t>
            </a:r>
            <a:r>
              <a:rPr kumimoji="1" lang="en-US" altLang="ja-JP" dirty="0"/>
              <a:t>29%</a:t>
            </a:r>
            <a:r>
              <a:rPr kumimoji="1" lang="ja-JP" altLang="en-US" dirty="0"/>
              <a:t>とまだまだ少ないのが現状です。</a:t>
            </a:r>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13</a:t>
            </a:fld>
            <a:endParaRPr kumimoji="1" lang="ja-JP" altLang="en-US"/>
          </a:p>
        </p:txBody>
      </p:sp>
    </p:spTree>
    <p:extLst>
      <p:ext uri="{BB962C8B-B14F-4D97-AF65-F5344CB8AC3E}">
        <p14:creationId xmlns:p14="http://schemas.microsoft.com/office/powerpoint/2010/main" val="1555595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しかしながら、抗体検査を受ければ、低い人の多くはワクチン接種を受けているという特徴が分かります。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74C611D-9980-480C-A426-E8BB2C303601}" type="slidenum">
              <a:rPr kumimoji="1" lang="ja-JP" altLang="en-US" smtClean="0"/>
              <a:t>14</a:t>
            </a:fld>
            <a:endParaRPr kumimoji="1" lang="ja-JP" altLang="en-US"/>
          </a:p>
        </p:txBody>
      </p:sp>
    </p:spTree>
    <p:extLst>
      <p:ext uri="{BB962C8B-B14F-4D97-AF65-F5344CB8AC3E}">
        <p14:creationId xmlns:p14="http://schemas.microsoft.com/office/powerpoint/2010/main" val="2613181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773F33-0118-885C-A0EB-2BBA99DEB3A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6DB943B-CF7B-605E-2CDF-FC974F0BD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40BE927-0BD9-405C-F323-F163C3B571A2}"/>
              </a:ext>
            </a:extLst>
          </p:cNvPr>
          <p:cNvSpPr>
            <a:spLocks noGrp="1"/>
          </p:cNvSpPr>
          <p:nvPr>
            <p:ph type="dt" sz="half" idx="10"/>
          </p:nvPr>
        </p:nvSpPr>
        <p:spPr/>
        <p:txBody>
          <a:bodyPr/>
          <a:lstStyle/>
          <a:p>
            <a:fld id="{8505243C-7B79-4DCE-8840-32DCA6FD9C32}" type="datetimeFigureOut">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DC19DE3E-3C32-3445-20A0-275546CD0F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1D99265-C51B-C7EE-2A0D-9C78DDD06CBC}"/>
              </a:ext>
            </a:extLst>
          </p:cNvPr>
          <p:cNvSpPr>
            <a:spLocks noGrp="1"/>
          </p:cNvSpPr>
          <p:nvPr>
            <p:ph type="sldNum" sz="quarter" idx="12"/>
          </p:nvPr>
        </p:nvSpPr>
        <p:spPr/>
        <p:txBody>
          <a:body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283534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ACCFB-5C57-AE84-3985-95E0B8BBF0E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4B30361-9F05-1BE3-3270-E4C54AFB0A7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7D33AF-A5DD-1AB7-6263-5DC0D4D079E9}"/>
              </a:ext>
            </a:extLst>
          </p:cNvPr>
          <p:cNvSpPr>
            <a:spLocks noGrp="1"/>
          </p:cNvSpPr>
          <p:nvPr>
            <p:ph type="dt" sz="half" idx="10"/>
          </p:nvPr>
        </p:nvSpPr>
        <p:spPr/>
        <p:txBody>
          <a:bodyPr/>
          <a:lstStyle/>
          <a:p>
            <a:fld id="{8505243C-7B79-4DCE-8840-32DCA6FD9C32}" type="datetimeFigureOut">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E4EA5419-488A-F99D-89E7-251269CC00E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D2555C-5F72-37AF-1B6E-D8FFBE657942}"/>
              </a:ext>
            </a:extLst>
          </p:cNvPr>
          <p:cNvSpPr>
            <a:spLocks noGrp="1"/>
          </p:cNvSpPr>
          <p:nvPr>
            <p:ph type="sldNum" sz="quarter" idx="12"/>
          </p:nvPr>
        </p:nvSpPr>
        <p:spPr/>
        <p:txBody>
          <a:body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335341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FEE067B-AEF1-4EDF-FC5D-4C38AF8E3B4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2A885E1-D4F9-C8EF-44CC-D904E6FFB11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3C0608-DD58-6E74-6F84-E06A0AF070E7}"/>
              </a:ext>
            </a:extLst>
          </p:cNvPr>
          <p:cNvSpPr>
            <a:spLocks noGrp="1"/>
          </p:cNvSpPr>
          <p:nvPr>
            <p:ph type="dt" sz="half" idx="10"/>
          </p:nvPr>
        </p:nvSpPr>
        <p:spPr/>
        <p:txBody>
          <a:bodyPr/>
          <a:lstStyle/>
          <a:p>
            <a:fld id="{8505243C-7B79-4DCE-8840-32DCA6FD9C32}" type="datetimeFigureOut">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82F28DE5-48FC-8185-4018-B6C7D22407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86AE81-BC6A-3A21-EB1C-14E1455A9E5B}"/>
              </a:ext>
            </a:extLst>
          </p:cNvPr>
          <p:cNvSpPr>
            <a:spLocks noGrp="1"/>
          </p:cNvSpPr>
          <p:nvPr>
            <p:ph type="sldNum" sz="quarter" idx="12"/>
          </p:nvPr>
        </p:nvSpPr>
        <p:spPr/>
        <p:txBody>
          <a:body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427888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51971C-6FE7-CE72-8A68-2CB44D94F48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C4A923D-B6DC-43D7-24FA-FDF89EFE0B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4C0564-72E4-4735-3968-D397C34D19A9}"/>
              </a:ext>
            </a:extLst>
          </p:cNvPr>
          <p:cNvSpPr>
            <a:spLocks noGrp="1"/>
          </p:cNvSpPr>
          <p:nvPr>
            <p:ph type="dt" sz="half" idx="10"/>
          </p:nvPr>
        </p:nvSpPr>
        <p:spPr/>
        <p:txBody>
          <a:bodyPr/>
          <a:lstStyle/>
          <a:p>
            <a:fld id="{8505243C-7B79-4DCE-8840-32DCA6FD9C32}" type="datetimeFigureOut">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BC173868-83A8-12EF-7C90-5F8C8106BF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FFB536-ABA0-B4C7-B7E1-06073FDAA676}"/>
              </a:ext>
            </a:extLst>
          </p:cNvPr>
          <p:cNvSpPr>
            <a:spLocks noGrp="1"/>
          </p:cNvSpPr>
          <p:nvPr>
            <p:ph type="sldNum" sz="quarter" idx="12"/>
          </p:nvPr>
        </p:nvSpPr>
        <p:spPr/>
        <p:txBody>
          <a:body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3168642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AF8A0-50B6-1B1F-59F3-2B295088F60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45410E7-0059-F939-6FB3-2CAB2790E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DFFE26E-8C86-7A0B-B556-07225D8FFE75}"/>
              </a:ext>
            </a:extLst>
          </p:cNvPr>
          <p:cNvSpPr>
            <a:spLocks noGrp="1"/>
          </p:cNvSpPr>
          <p:nvPr>
            <p:ph type="dt" sz="half" idx="10"/>
          </p:nvPr>
        </p:nvSpPr>
        <p:spPr/>
        <p:txBody>
          <a:bodyPr/>
          <a:lstStyle/>
          <a:p>
            <a:fld id="{8505243C-7B79-4DCE-8840-32DCA6FD9C32}" type="datetimeFigureOut">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DC33F50D-8FCD-11E8-5B82-29D72326F9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719B8D-164C-AA2D-E37E-431B8903A8E3}"/>
              </a:ext>
            </a:extLst>
          </p:cNvPr>
          <p:cNvSpPr>
            <a:spLocks noGrp="1"/>
          </p:cNvSpPr>
          <p:nvPr>
            <p:ph type="sldNum" sz="quarter" idx="12"/>
          </p:nvPr>
        </p:nvSpPr>
        <p:spPr/>
        <p:txBody>
          <a:body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153726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23A17D-0403-AFC3-5C6E-E39FAFAA223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47D5F9-03FC-2FE8-89DD-BD9568B3B83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DCEC541-41FF-C92C-AC2B-770D4EDA29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4F005C1-3C84-2211-209A-6394C3693485}"/>
              </a:ext>
            </a:extLst>
          </p:cNvPr>
          <p:cNvSpPr>
            <a:spLocks noGrp="1"/>
          </p:cNvSpPr>
          <p:nvPr>
            <p:ph type="dt" sz="half" idx="10"/>
          </p:nvPr>
        </p:nvSpPr>
        <p:spPr/>
        <p:txBody>
          <a:bodyPr/>
          <a:lstStyle/>
          <a:p>
            <a:fld id="{8505243C-7B79-4DCE-8840-32DCA6FD9C32}" type="datetimeFigureOut">
              <a:rPr kumimoji="1" lang="ja-JP" altLang="en-US" smtClean="0"/>
              <a:t>2023/3/1</a:t>
            </a:fld>
            <a:endParaRPr kumimoji="1" lang="ja-JP" altLang="en-US"/>
          </a:p>
        </p:txBody>
      </p:sp>
      <p:sp>
        <p:nvSpPr>
          <p:cNvPr id="6" name="フッター プレースホルダー 5">
            <a:extLst>
              <a:ext uri="{FF2B5EF4-FFF2-40B4-BE49-F238E27FC236}">
                <a16:creationId xmlns:a16="http://schemas.microsoft.com/office/drawing/2014/main" id="{DF8561CD-57C6-7831-89D0-76E976BCDB0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173F163-65EC-81EC-F38F-3ADBD38B9E3B}"/>
              </a:ext>
            </a:extLst>
          </p:cNvPr>
          <p:cNvSpPr>
            <a:spLocks noGrp="1"/>
          </p:cNvSpPr>
          <p:nvPr>
            <p:ph type="sldNum" sz="quarter" idx="12"/>
          </p:nvPr>
        </p:nvSpPr>
        <p:spPr/>
        <p:txBody>
          <a:body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409253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89F9F-1533-87F5-A0ED-C9D92C68AB9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C7372C-B045-6C2F-BC61-7D34171DC3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A7988DB-64C7-5125-7BCA-4D300CA0D5C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985B917-FFFD-4802-7BAB-BF87D0614F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03FFDE1-D30A-CA56-E3CA-8832D82236C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900985B-9F62-939E-F823-1B437D4380B8}"/>
              </a:ext>
            </a:extLst>
          </p:cNvPr>
          <p:cNvSpPr>
            <a:spLocks noGrp="1"/>
          </p:cNvSpPr>
          <p:nvPr>
            <p:ph type="dt" sz="half" idx="10"/>
          </p:nvPr>
        </p:nvSpPr>
        <p:spPr/>
        <p:txBody>
          <a:bodyPr/>
          <a:lstStyle/>
          <a:p>
            <a:fld id="{8505243C-7B79-4DCE-8840-32DCA6FD9C32}" type="datetimeFigureOut">
              <a:rPr kumimoji="1" lang="ja-JP" altLang="en-US" smtClean="0"/>
              <a:t>2023/3/1</a:t>
            </a:fld>
            <a:endParaRPr kumimoji="1" lang="ja-JP" altLang="en-US"/>
          </a:p>
        </p:txBody>
      </p:sp>
      <p:sp>
        <p:nvSpPr>
          <p:cNvPr id="8" name="フッター プレースホルダー 7">
            <a:extLst>
              <a:ext uri="{FF2B5EF4-FFF2-40B4-BE49-F238E27FC236}">
                <a16:creationId xmlns:a16="http://schemas.microsoft.com/office/drawing/2014/main" id="{E0F49261-C806-8879-BE89-8CEE37A4D57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2234192-083B-DF66-1E9B-23C3D7A94782}"/>
              </a:ext>
            </a:extLst>
          </p:cNvPr>
          <p:cNvSpPr>
            <a:spLocks noGrp="1"/>
          </p:cNvSpPr>
          <p:nvPr>
            <p:ph type="sldNum" sz="quarter" idx="12"/>
          </p:nvPr>
        </p:nvSpPr>
        <p:spPr/>
        <p:txBody>
          <a:body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258257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7DDF82-B0BC-097E-D5FF-1347BBDA69E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94C7793-8994-219B-74D5-45B30F0C38A5}"/>
              </a:ext>
            </a:extLst>
          </p:cNvPr>
          <p:cNvSpPr>
            <a:spLocks noGrp="1"/>
          </p:cNvSpPr>
          <p:nvPr>
            <p:ph type="dt" sz="half" idx="10"/>
          </p:nvPr>
        </p:nvSpPr>
        <p:spPr/>
        <p:txBody>
          <a:bodyPr/>
          <a:lstStyle/>
          <a:p>
            <a:fld id="{8505243C-7B79-4DCE-8840-32DCA6FD9C32}" type="datetimeFigureOut">
              <a:rPr kumimoji="1" lang="ja-JP" altLang="en-US" smtClean="0"/>
              <a:t>2023/3/1</a:t>
            </a:fld>
            <a:endParaRPr kumimoji="1" lang="ja-JP" altLang="en-US"/>
          </a:p>
        </p:txBody>
      </p:sp>
      <p:sp>
        <p:nvSpPr>
          <p:cNvPr id="4" name="フッター プレースホルダー 3">
            <a:extLst>
              <a:ext uri="{FF2B5EF4-FFF2-40B4-BE49-F238E27FC236}">
                <a16:creationId xmlns:a16="http://schemas.microsoft.com/office/drawing/2014/main" id="{ED9D46FF-B492-88D1-CD82-C25C0C3688C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F884B62-E783-66AF-892B-F7E986EE8591}"/>
              </a:ext>
            </a:extLst>
          </p:cNvPr>
          <p:cNvSpPr>
            <a:spLocks noGrp="1"/>
          </p:cNvSpPr>
          <p:nvPr>
            <p:ph type="sldNum" sz="quarter" idx="12"/>
          </p:nvPr>
        </p:nvSpPr>
        <p:spPr/>
        <p:txBody>
          <a:body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325390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8C71BD9-A268-54E2-B608-E77E4F169A38}"/>
              </a:ext>
            </a:extLst>
          </p:cNvPr>
          <p:cNvSpPr>
            <a:spLocks noGrp="1"/>
          </p:cNvSpPr>
          <p:nvPr>
            <p:ph type="dt" sz="half" idx="10"/>
          </p:nvPr>
        </p:nvSpPr>
        <p:spPr/>
        <p:txBody>
          <a:bodyPr/>
          <a:lstStyle/>
          <a:p>
            <a:fld id="{8505243C-7B79-4DCE-8840-32DCA6FD9C32}" type="datetimeFigureOut">
              <a:rPr kumimoji="1" lang="ja-JP" altLang="en-US" smtClean="0"/>
              <a:t>2023/3/1</a:t>
            </a:fld>
            <a:endParaRPr kumimoji="1" lang="ja-JP" altLang="en-US"/>
          </a:p>
        </p:txBody>
      </p:sp>
      <p:sp>
        <p:nvSpPr>
          <p:cNvPr id="3" name="フッター プレースホルダー 2">
            <a:extLst>
              <a:ext uri="{FF2B5EF4-FFF2-40B4-BE49-F238E27FC236}">
                <a16:creationId xmlns:a16="http://schemas.microsoft.com/office/drawing/2014/main" id="{260EE83A-09E4-FA61-D528-8FA7213066E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4C0C965-C902-755A-C585-ADEA67AD6ADB}"/>
              </a:ext>
            </a:extLst>
          </p:cNvPr>
          <p:cNvSpPr>
            <a:spLocks noGrp="1"/>
          </p:cNvSpPr>
          <p:nvPr>
            <p:ph type="sldNum" sz="quarter" idx="12"/>
          </p:nvPr>
        </p:nvSpPr>
        <p:spPr/>
        <p:txBody>
          <a:body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227395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E1B2C2-2C94-F760-3918-0DF2527B085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0ABD71-DECA-B52C-CC2E-569D57D80E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CE4CA1B-5BBB-EA08-F0FE-2ACE550FF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0EAAE08-F45D-5C49-49AC-D8FE2C6E3442}"/>
              </a:ext>
            </a:extLst>
          </p:cNvPr>
          <p:cNvSpPr>
            <a:spLocks noGrp="1"/>
          </p:cNvSpPr>
          <p:nvPr>
            <p:ph type="dt" sz="half" idx="10"/>
          </p:nvPr>
        </p:nvSpPr>
        <p:spPr/>
        <p:txBody>
          <a:bodyPr/>
          <a:lstStyle/>
          <a:p>
            <a:fld id="{8505243C-7B79-4DCE-8840-32DCA6FD9C32}" type="datetimeFigureOut">
              <a:rPr kumimoji="1" lang="ja-JP" altLang="en-US" smtClean="0"/>
              <a:t>2023/3/1</a:t>
            </a:fld>
            <a:endParaRPr kumimoji="1" lang="ja-JP" altLang="en-US"/>
          </a:p>
        </p:txBody>
      </p:sp>
      <p:sp>
        <p:nvSpPr>
          <p:cNvPr id="6" name="フッター プレースホルダー 5">
            <a:extLst>
              <a:ext uri="{FF2B5EF4-FFF2-40B4-BE49-F238E27FC236}">
                <a16:creationId xmlns:a16="http://schemas.microsoft.com/office/drawing/2014/main" id="{1FFF823F-F6C8-3AF7-3E0B-DF09428895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054595-269F-ADEF-ED62-5B6AE97176BB}"/>
              </a:ext>
            </a:extLst>
          </p:cNvPr>
          <p:cNvSpPr>
            <a:spLocks noGrp="1"/>
          </p:cNvSpPr>
          <p:nvPr>
            <p:ph type="sldNum" sz="quarter" idx="12"/>
          </p:nvPr>
        </p:nvSpPr>
        <p:spPr/>
        <p:txBody>
          <a:body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29259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A6390-5B82-F3AC-43BF-18A6AC88426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E16AC29-3C74-CBE4-D0B6-90646F1CDE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47F7903-5076-C252-FF97-45C9E3B21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E72785F-8709-C658-5E8F-D1E262716DFF}"/>
              </a:ext>
            </a:extLst>
          </p:cNvPr>
          <p:cNvSpPr>
            <a:spLocks noGrp="1"/>
          </p:cNvSpPr>
          <p:nvPr>
            <p:ph type="dt" sz="half" idx="10"/>
          </p:nvPr>
        </p:nvSpPr>
        <p:spPr/>
        <p:txBody>
          <a:bodyPr/>
          <a:lstStyle/>
          <a:p>
            <a:fld id="{8505243C-7B79-4DCE-8840-32DCA6FD9C32}" type="datetimeFigureOut">
              <a:rPr kumimoji="1" lang="ja-JP" altLang="en-US" smtClean="0"/>
              <a:t>2023/3/1</a:t>
            </a:fld>
            <a:endParaRPr kumimoji="1" lang="ja-JP" altLang="en-US"/>
          </a:p>
        </p:txBody>
      </p:sp>
      <p:sp>
        <p:nvSpPr>
          <p:cNvPr id="6" name="フッター プレースホルダー 5">
            <a:extLst>
              <a:ext uri="{FF2B5EF4-FFF2-40B4-BE49-F238E27FC236}">
                <a16:creationId xmlns:a16="http://schemas.microsoft.com/office/drawing/2014/main" id="{EA3DB583-278F-8472-D93D-6E4E11C8728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1DAABBD-8D98-B525-624F-DCF9161E4D22}"/>
              </a:ext>
            </a:extLst>
          </p:cNvPr>
          <p:cNvSpPr>
            <a:spLocks noGrp="1"/>
          </p:cNvSpPr>
          <p:nvPr>
            <p:ph type="sldNum" sz="quarter" idx="12"/>
          </p:nvPr>
        </p:nvSpPr>
        <p:spPr/>
        <p:txBody>
          <a:body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227854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C05CA5A-4455-4FC7-5DAD-F853CBC6F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0CB3562-6A3D-1130-3CFB-F0FA94F64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82D2DA-6936-BD2E-37A2-86102CC94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5243C-7B79-4DCE-8840-32DCA6FD9C32}" type="datetimeFigureOut">
              <a:rPr kumimoji="1" lang="ja-JP" altLang="en-US" smtClean="0"/>
              <a:t>2023/3/1</a:t>
            </a:fld>
            <a:endParaRPr kumimoji="1" lang="ja-JP" altLang="en-US"/>
          </a:p>
        </p:txBody>
      </p:sp>
      <p:sp>
        <p:nvSpPr>
          <p:cNvPr id="5" name="フッター プレースホルダー 4">
            <a:extLst>
              <a:ext uri="{FF2B5EF4-FFF2-40B4-BE49-F238E27FC236}">
                <a16:creationId xmlns:a16="http://schemas.microsoft.com/office/drawing/2014/main" id="{3FBE10A6-4290-0C3B-335D-1C955582D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D70510A-99DA-80B1-5DC2-F7D598A01F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26444-6C64-4F30-A923-5F9F4F98C0D0}" type="slidenum">
              <a:rPr kumimoji="1" lang="ja-JP" altLang="en-US" smtClean="0"/>
              <a:t>‹#›</a:t>
            </a:fld>
            <a:endParaRPr kumimoji="1" lang="ja-JP" altLang="en-US"/>
          </a:p>
        </p:txBody>
      </p:sp>
    </p:spTree>
    <p:extLst>
      <p:ext uri="{BB962C8B-B14F-4D97-AF65-F5344CB8AC3E}">
        <p14:creationId xmlns:p14="http://schemas.microsoft.com/office/powerpoint/2010/main" val="2607442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2.xml"/><Relationship Id="rId7"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91F9169-4291-E7FE-7EBA-CC2CB0D97F32}"/>
              </a:ext>
            </a:extLst>
          </p:cNvPr>
          <p:cNvSpPr/>
          <p:nvPr/>
        </p:nvSpPr>
        <p:spPr>
          <a:xfrm>
            <a:off x="1921212" y="491781"/>
            <a:ext cx="8349576" cy="1248119"/>
          </a:xfrm>
          <a:prstGeom prst="rect">
            <a:avLst/>
          </a:prstGeom>
        </p:spPr>
        <p:txBody>
          <a:bodyPr wrap="none" lIns="72000" tIns="72000" rIns="72000" bIns="18000" anchor="ctr" anchorCtr="1">
            <a:spAutoFit/>
          </a:bodyPr>
          <a:lstStyle/>
          <a:p>
            <a:pPr algn="ctr">
              <a:lnSpc>
                <a:spcPct val="120000"/>
              </a:lnSpc>
            </a:pPr>
            <a:r>
              <a:rPr lang="en-US" altLang="ja-JP" sz="3200" b="1" dirty="0">
                <a:latin typeface="+mn-ea"/>
              </a:rPr>
              <a:t>MR</a:t>
            </a:r>
            <a:r>
              <a:rPr lang="ja-JP" altLang="en-US" sz="3200" b="1" dirty="0">
                <a:latin typeface="+mn-ea"/>
              </a:rPr>
              <a:t>ワクチン </a:t>
            </a:r>
            <a:r>
              <a:rPr lang="en-US" altLang="ja-JP" sz="3200" b="1" dirty="0">
                <a:latin typeface="+mn-ea"/>
              </a:rPr>
              <a:t>5 </a:t>
            </a:r>
            <a:r>
              <a:rPr lang="ja-JP" altLang="en-US" sz="3200" b="1" dirty="0">
                <a:latin typeface="+mn-ea"/>
              </a:rPr>
              <a:t>期 定期接種事業 期間延長 と</a:t>
            </a:r>
            <a:endParaRPr lang="en-US" altLang="ja-JP" sz="3200" b="1" dirty="0">
              <a:latin typeface="+mn-ea"/>
            </a:endParaRPr>
          </a:p>
          <a:p>
            <a:pPr algn="ctr">
              <a:lnSpc>
                <a:spcPct val="120000"/>
              </a:lnSpc>
            </a:pPr>
            <a:r>
              <a:rPr lang="ja-JP" altLang="en-US" sz="3200" b="1" dirty="0">
                <a:latin typeface="+mn-ea"/>
              </a:rPr>
              <a:t>千葉市 風疹対策 共同研究 の 今後</a:t>
            </a:r>
            <a:endParaRPr lang="ja-JP" altLang="ja-JP" sz="3200" b="1" dirty="0">
              <a:latin typeface="+mn-ea"/>
            </a:endParaRPr>
          </a:p>
        </p:txBody>
      </p:sp>
      <p:grpSp>
        <p:nvGrpSpPr>
          <p:cNvPr id="2" name="グループ化 1">
            <a:extLst>
              <a:ext uri="{FF2B5EF4-FFF2-40B4-BE49-F238E27FC236}">
                <a16:creationId xmlns:a16="http://schemas.microsoft.com/office/drawing/2014/main" id="{F254F8C4-B5BF-42EF-A7B0-E1177387D21F}"/>
              </a:ext>
            </a:extLst>
          </p:cNvPr>
          <p:cNvGrpSpPr/>
          <p:nvPr/>
        </p:nvGrpSpPr>
        <p:grpSpPr>
          <a:xfrm>
            <a:off x="3206175" y="2226609"/>
            <a:ext cx="5779650" cy="1800000"/>
            <a:chOff x="3287979" y="2226609"/>
            <a:chExt cx="5779650" cy="1800000"/>
          </a:xfrm>
        </p:grpSpPr>
        <p:pic>
          <p:nvPicPr>
            <p:cNvPr id="6" name="図 5">
              <a:extLst>
                <a:ext uri="{FF2B5EF4-FFF2-40B4-BE49-F238E27FC236}">
                  <a16:creationId xmlns:a16="http://schemas.microsoft.com/office/drawing/2014/main" id="{94C1440D-7746-8902-EE1B-C641DCD46B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5211" y="2226609"/>
              <a:ext cx="1413499" cy="1440000"/>
            </a:xfrm>
            <a:prstGeom prst="rect">
              <a:avLst/>
            </a:prstGeom>
          </p:spPr>
        </p:pic>
        <p:pic>
          <p:nvPicPr>
            <p:cNvPr id="7" name="図 6">
              <a:extLst>
                <a:ext uri="{FF2B5EF4-FFF2-40B4-BE49-F238E27FC236}">
                  <a16:creationId xmlns:a16="http://schemas.microsoft.com/office/drawing/2014/main" id="{7EB16C3F-1043-4B5C-5C56-B8C54D2D37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3720" t="15087" r="24156" b="11740"/>
            <a:stretch/>
          </p:blipFill>
          <p:spPr>
            <a:xfrm>
              <a:off x="3287979" y="2226609"/>
              <a:ext cx="1892784" cy="1800000"/>
            </a:xfrm>
            <a:prstGeom prst="rect">
              <a:avLst/>
            </a:prstGeom>
          </p:spPr>
        </p:pic>
        <p:pic>
          <p:nvPicPr>
            <p:cNvPr id="8" name="図 7">
              <a:extLst>
                <a:ext uri="{FF2B5EF4-FFF2-40B4-BE49-F238E27FC236}">
                  <a16:creationId xmlns:a16="http://schemas.microsoft.com/office/drawing/2014/main" id="{2D6C3A62-A055-4756-5BCD-4CBDA73809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58315" b="33841"/>
            <a:stretch/>
          </p:blipFill>
          <p:spPr>
            <a:xfrm>
              <a:off x="7203158" y="2226609"/>
              <a:ext cx="1864471" cy="1440000"/>
            </a:xfrm>
            <a:prstGeom prst="rect">
              <a:avLst/>
            </a:prstGeom>
          </p:spPr>
        </p:pic>
      </p:grpSp>
      <p:sp>
        <p:nvSpPr>
          <p:cNvPr id="9" name="テキスト ボックス 8">
            <a:extLst>
              <a:ext uri="{FF2B5EF4-FFF2-40B4-BE49-F238E27FC236}">
                <a16:creationId xmlns:a16="http://schemas.microsoft.com/office/drawing/2014/main" id="{50A74ACF-A4C1-4C30-BE5A-2C739D4E75F5}"/>
              </a:ext>
            </a:extLst>
          </p:cNvPr>
          <p:cNvSpPr txBox="1"/>
          <p:nvPr/>
        </p:nvSpPr>
        <p:spPr>
          <a:xfrm>
            <a:off x="1403122" y="4513319"/>
            <a:ext cx="9385756" cy="1852900"/>
          </a:xfrm>
          <a:prstGeom prst="rect">
            <a:avLst/>
          </a:prstGeom>
          <a:noFill/>
        </p:spPr>
        <p:txBody>
          <a:bodyPr wrap="none" lIns="72000" tIns="72000" rIns="72000" bIns="18000" rtlCol="0">
            <a:spAutoFit/>
          </a:bodyPr>
          <a:lstStyle/>
          <a:p>
            <a:pPr defTabSz="180000">
              <a:lnSpc>
                <a:spcPct val="120000"/>
              </a:lnSpc>
            </a:pPr>
            <a:r>
              <a:rPr lang="ja-JP" altLang="ja-JP" sz="2000" dirty="0"/>
              <a:t>竹下</a:t>
            </a:r>
            <a:r>
              <a:rPr lang="ja-JP" altLang="en-US" sz="2000" dirty="0"/>
              <a:t> </a:t>
            </a:r>
            <a:r>
              <a:rPr lang="ja-JP" altLang="ja-JP" sz="2000" dirty="0"/>
              <a:t>健一</a:t>
            </a:r>
            <a:r>
              <a:rPr lang="en-US" altLang="ja-JP" sz="2000" baseline="30000" dirty="0"/>
              <a:t>1</a:t>
            </a:r>
            <a:r>
              <a:rPr lang="ja-JP" altLang="ja-JP" sz="2000" baseline="30000" dirty="0"/>
              <a:t>）</a:t>
            </a:r>
            <a:r>
              <a:rPr lang="en-US" altLang="ja-JP" sz="2000" dirty="0"/>
              <a:t>	</a:t>
            </a:r>
            <a:r>
              <a:rPr lang="ja-JP" altLang="en-US" sz="2000" dirty="0"/>
              <a:t>竹</a:t>
            </a:r>
            <a:r>
              <a:rPr lang="ja-JP" altLang="ja-JP" sz="2000" dirty="0"/>
              <a:t>内</a:t>
            </a:r>
            <a:r>
              <a:rPr lang="en-US" altLang="ja-JP" sz="2000" dirty="0"/>
              <a:t> </a:t>
            </a:r>
            <a:r>
              <a:rPr lang="ja-JP" altLang="ja-JP" sz="2000" dirty="0"/>
              <a:t>典子</a:t>
            </a:r>
            <a:r>
              <a:rPr lang="en-US" altLang="ja-JP" sz="2000" baseline="30000" dirty="0"/>
              <a:t>1</a:t>
            </a:r>
            <a:r>
              <a:rPr lang="ja-JP" altLang="ja-JP" sz="2000" baseline="30000" dirty="0"/>
              <a:t>）</a:t>
            </a:r>
            <a:r>
              <a:rPr lang="en-US" altLang="ja-JP" sz="2000" baseline="30000" dirty="0"/>
              <a:t> 	</a:t>
            </a:r>
            <a:r>
              <a:rPr lang="ja-JP" altLang="en-US" sz="2000" dirty="0"/>
              <a:t>大</a:t>
            </a:r>
            <a:r>
              <a:rPr lang="ja-JP" altLang="ja-JP" sz="2000" dirty="0"/>
              <a:t>畑</a:t>
            </a:r>
            <a:r>
              <a:rPr lang="en-US" altLang="ja-JP" sz="2000" dirty="0"/>
              <a:t> </a:t>
            </a:r>
            <a:r>
              <a:rPr lang="ja-JP" altLang="ja-JP" sz="2000" dirty="0"/>
              <a:t>美穂子</a:t>
            </a:r>
            <a:r>
              <a:rPr lang="en-US" altLang="ja-JP" sz="2000" baseline="30000" dirty="0"/>
              <a:t>1</a:t>
            </a:r>
            <a:r>
              <a:rPr lang="ja-JP" altLang="ja-JP" sz="2000" baseline="30000" dirty="0"/>
              <a:t>）</a:t>
            </a:r>
            <a:r>
              <a:rPr lang="en-US" altLang="ja-JP" sz="2000" baseline="30000" dirty="0"/>
              <a:t>	</a:t>
            </a:r>
            <a:r>
              <a:rPr lang="ja-JP" altLang="en-US" sz="2000" dirty="0"/>
              <a:t>大</a:t>
            </a:r>
            <a:r>
              <a:rPr lang="ja-JP" altLang="ja-JP" sz="2000" dirty="0"/>
              <a:t>楠</a:t>
            </a:r>
            <a:r>
              <a:rPr lang="en-US" altLang="ja-JP" sz="2000" dirty="0"/>
              <a:t> </a:t>
            </a:r>
            <a:r>
              <a:rPr lang="ja-JP" altLang="ja-JP" sz="2000" dirty="0"/>
              <a:t>美佐子</a:t>
            </a:r>
            <a:r>
              <a:rPr lang="en-US" altLang="ja-JP" sz="2000" baseline="30000" dirty="0"/>
              <a:t>1</a:t>
            </a:r>
            <a:r>
              <a:rPr lang="ja-JP" altLang="ja-JP" sz="2000" baseline="30000" dirty="0"/>
              <a:t>）</a:t>
            </a:r>
            <a:r>
              <a:rPr lang="en-US" altLang="ja-JP" sz="2000" baseline="30000" dirty="0"/>
              <a:t>	</a:t>
            </a:r>
            <a:r>
              <a:rPr lang="zh-CN" altLang="en-US" sz="2000" dirty="0"/>
              <a:t>落合 弘章</a:t>
            </a:r>
            <a:r>
              <a:rPr lang="en-US" altLang="zh-CN" sz="2000" baseline="30000" dirty="0"/>
              <a:t>2</a:t>
            </a:r>
            <a:r>
              <a:rPr lang="zh-CN" altLang="en-US" sz="2000" baseline="30000" dirty="0"/>
              <a:t>）</a:t>
            </a:r>
            <a:r>
              <a:rPr lang="en-US" altLang="zh-CN" sz="2000" baseline="30000" dirty="0"/>
              <a:t>	</a:t>
            </a:r>
            <a:r>
              <a:rPr lang="zh-CN" altLang="en-US" sz="2000" dirty="0"/>
              <a:t>玉木 智彦</a:t>
            </a:r>
            <a:r>
              <a:rPr lang="en-US" altLang="ja-JP" sz="2000" baseline="30000" dirty="0"/>
              <a:t>2</a:t>
            </a:r>
            <a:r>
              <a:rPr lang="ja-JP" altLang="en-US" sz="2000" baseline="30000" dirty="0"/>
              <a:t>）</a:t>
            </a:r>
            <a:r>
              <a:rPr lang="en-US" altLang="ja-JP" sz="2000" dirty="0"/>
              <a:t>	</a:t>
            </a:r>
          </a:p>
          <a:p>
            <a:pPr defTabSz="180000">
              <a:lnSpc>
                <a:spcPct val="120000"/>
              </a:lnSpc>
            </a:pPr>
            <a:r>
              <a:rPr lang="ja-JP" altLang="en-US" sz="2000" dirty="0"/>
              <a:t>阿</a:t>
            </a:r>
            <a:r>
              <a:rPr lang="ja-JP" altLang="ja-JP" sz="2000" dirty="0"/>
              <a:t>部</a:t>
            </a:r>
            <a:r>
              <a:rPr lang="en-US" altLang="ja-JP" sz="2000" dirty="0"/>
              <a:t> </a:t>
            </a:r>
            <a:r>
              <a:rPr lang="ja-JP" altLang="ja-JP" sz="2000" dirty="0"/>
              <a:t>博紀</a:t>
            </a:r>
            <a:r>
              <a:rPr lang="en-US" altLang="ja-JP" sz="2000" baseline="30000" dirty="0"/>
              <a:t>3</a:t>
            </a:r>
            <a:r>
              <a:rPr lang="ja-JP" altLang="ja-JP" sz="2000" baseline="30000" dirty="0"/>
              <a:t>）</a:t>
            </a:r>
            <a:r>
              <a:rPr lang="en-US" altLang="ja-JP" sz="2000" baseline="30000" dirty="0"/>
              <a:t>	</a:t>
            </a:r>
            <a:r>
              <a:rPr lang="ja-JP" altLang="en-US" sz="2000" dirty="0"/>
              <a:t>太田 </a:t>
            </a:r>
            <a:r>
              <a:rPr lang="ja-JP" altLang="ja-JP" sz="2000" dirty="0"/>
              <a:t>文夫</a:t>
            </a:r>
            <a:r>
              <a:rPr lang="en-US" altLang="ja-JP" sz="2000" baseline="30000" dirty="0"/>
              <a:t>3</a:t>
            </a:r>
            <a:r>
              <a:rPr lang="ja-JP" altLang="ja-JP" sz="2000" baseline="30000" dirty="0"/>
              <a:t>）</a:t>
            </a:r>
            <a:r>
              <a:rPr lang="en-US" altLang="ja-JP" sz="2000" baseline="30000" dirty="0"/>
              <a:t>	</a:t>
            </a:r>
            <a:r>
              <a:rPr lang="ja-JP" altLang="en-US" sz="2000" dirty="0"/>
              <a:t>大</a:t>
            </a:r>
            <a:r>
              <a:rPr lang="ja-JP" altLang="ja-JP" sz="2000" dirty="0"/>
              <a:t>濱</a:t>
            </a:r>
            <a:r>
              <a:rPr lang="en-US" altLang="ja-JP" sz="2000" dirty="0"/>
              <a:t> </a:t>
            </a:r>
            <a:r>
              <a:rPr lang="ja-JP" altLang="ja-JP" sz="2000" dirty="0"/>
              <a:t>洋一</a:t>
            </a:r>
            <a:r>
              <a:rPr lang="en-US" altLang="ja-JP" sz="2000" baseline="30000" dirty="0"/>
              <a:t>3</a:t>
            </a:r>
            <a:r>
              <a:rPr lang="ja-JP" altLang="ja-JP" sz="2000" baseline="30000" dirty="0"/>
              <a:t>）</a:t>
            </a:r>
            <a:r>
              <a:rPr lang="en-US" altLang="ja-JP" sz="2000" baseline="30000" dirty="0"/>
              <a:t>		</a:t>
            </a:r>
            <a:r>
              <a:rPr lang="ja-JP" altLang="en-US" sz="2000" dirty="0"/>
              <a:t>玉井</a:t>
            </a:r>
            <a:r>
              <a:rPr lang="en-US" altLang="ja-JP" sz="2000" dirty="0"/>
              <a:t> </a:t>
            </a:r>
            <a:r>
              <a:rPr lang="ja-JP" altLang="ja-JP" sz="2000" dirty="0"/>
              <a:t>和人</a:t>
            </a:r>
            <a:r>
              <a:rPr lang="en-US" altLang="ja-JP" sz="2000" baseline="30000" dirty="0"/>
              <a:t>3</a:t>
            </a:r>
            <a:r>
              <a:rPr lang="ja-JP" altLang="ja-JP" sz="2000" baseline="30000" dirty="0"/>
              <a:t>）</a:t>
            </a:r>
            <a:r>
              <a:rPr lang="en-US" altLang="ja-JP" sz="2000" baseline="30000" dirty="0"/>
              <a:t>		</a:t>
            </a:r>
            <a:r>
              <a:rPr lang="ja-JP" altLang="ja-JP" sz="2000" dirty="0"/>
              <a:t>原木</a:t>
            </a:r>
            <a:r>
              <a:rPr lang="en-US" altLang="ja-JP" sz="2000" dirty="0"/>
              <a:t> </a:t>
            </a:r>
            <a:r>
              <a:rPr lang="ja-JP" altLang="ja-JP" sz="2000" dirty="0"/>
              <a:t>真名</a:t>
            </a:r>
            <a:r>
              <a:rPr lang="en-US" altLang="ja-JP" sz="2000" baseline="30000" dirty="0"/>
              <a:t>3</a:t>
            </a:r>
            <a:r>
              <a:rPr lang="ja-JP" altLang="ja-JP" sz="2000" baseline="30000" dirty="0"/>
              <a:t>）</a:t>
            </a:r>
            <a:r>
              <a:rPr lang="en-US" altLang="ja-JP" sz="2000" baseline="30000" dirty="0"/>
              <a:t>	</a:t>
            </a:r>
            <a:r>
              <a:rPr lang="ja-JP" altLang="en-US" sz="2000" dirty="0"/>
              <a:t>石</a:t>
            </a:r>
            <a:r>
              <a:rPr lang="ja-JP" altLang="ja-JP" sz="2000" dirty="0"/>
              <a:t>和田</a:t>
            </a:r>
            <a:r>
              <a:rPr lang="en-US" altLang="ja-JP" sz="2000" dirty="0"/>
              <a:t> </a:t>
            </a:r>
            <a:r>
              <a:rPr lang="ja-JP" altLang="ja-JP" sz="2000" dirty="0"/>
              <a:t>稔彦</a:t>
            </a:r>
            <a:r>
              <a:rPr lang="en-US" altLang="ja-JP" sz="2000" baseline="30000" dirty="0"/>
              <a:t>1</a:t>
            </a:r>
            <a:r>
              <a:rPr lang="ja-JP" altLang="ja-JP" sz="2000" baseline="30000" dirty="0"/>
              <a:t>）</a:t>
            </a:r>
            <a:endParaRPr lang="ja-JP" altLang="ja-JP" sz="2000" dirty="0"/>
          </a:p>
          <a:p>
            <a:pPr defTabSz="180000">
              <a:lnSpc>
                <a:spcPct val="120000"/>
              </a:lnSpc>
            </a:pPr>
            <a:endParaRPr lang="en-US" altLang="ja-JP" sz="1400" dirty="0"/>
          </a:p>
          <a:p>
            <a:pPr defTabSz="180000">
              <a:lnSpc>
                <a:spcPct val="120000"/>
              </a:lnSpc>
            </a:pPr>
            <a:r>
              <a:rPr lang="en-US" altLang="ja-JP" sz="1400" dirty="0"/>
              <a:t>1</a:t>
            </a:r>
            <a:r>
              <a:rPr lang="ja-JP" altLang="ja-JP" sz="1400" dirty="0"/>
              <a:t>）千葉大学</a:t>
            </a:r>
            <a:r>
              <a:rPr lang="en-US" altLang="ja-JP" sz="1400" dirty="0"/>
              <a:t> </a:t>
            </a:r>
            <a:r>
              <a:rPr lang="ja-JP" altLang="ja-JP" sz="1400" dirty="0"/>
              <a:t>真菌医学研究センター</a:t>
            </a:r>
            <a:r>
              <a:rPr lang="en-US" altLang="ja-JP" sz="1400" dirty="0"/>
              <a:t> </a:t>
            </a:r>
            <a:r>
              <a:rPr lang="ja-JP" altLang="ja-JP" sz="1400" dirty="0"/>
              <a:t>感染症制御分野</a:t>
            </a:r>
          </a:p>
          <a:p>
            <a:pPr defTabSz="180000">
              <a:lnSpc>
                <a:spcPct val="120000"/>
              </a:lnSpc>
            </a:pPr>
            <a:r>
              <a:rPr lang="en-US" altLang="ja-JP" sz="1400" dirty="0"/>
              <a:t>2</a:t>
            </a:r>
            <a:r>
              <a:rPr lang="ja-JP" altLang="ja-JP" sz="1400" dirty="0"/>
              <a:t>）千葉市保健所</a:t>
            </a:r>
            <a:r>
              <a:rPr lang="en-US" altLang="ja-JP" sz="1400" dirty="0"/>
              <a:t> </a:t>
            </a:r>
            <a:r>
              <a:rPr lang="ja-JP" altLang="ja-JP" sz="1400" dirty="0"/>
              <a:t>感染症対策課</a:t>
            </a:r>
          </a:p>
          <a:p>
            <a:pPr defTabSz="180000">
              <a:lnSpc>
                <a:spcPct val="120000"/>
              </a:lnSpc>
            </a:pPr>
            <a:r>
              <a:rPr lang="en-US" altLang="ja-JP" sz="1400" dirty="0"/>
              <a:t>3</a:t>
            </a:r>
            <a:r>
              <a:rPr lang="ja-JP" altLang="ja-JP" sz="1400" dirty="0"/>
              <a:t>）千葉市医師会</a:t>
            </a:r>
          </a:p>
        </p:txBody>
      </p:sp>
    </p:spTree>
    <p:extLst>
      <p:ext uri="{BB962C8B-B14F-4D97-AF65-F5344CB8AC3E}">
        <p14:creationId xmlns:p14="http://schemas.microsoft.com/office/powerpoint/2010/main" val="411895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31E870-4548-D4BC-2E6E-AED0C811699C}"/>
              </a:ext>
            </a:extLst>
          </p:cNvPr>
          <p:cNvSpPr txBox="1"/>
          <p:nvPr/>
        </p:nvSpPr>
        <p:spPr>
          <a:xfrm>
            <a:off x="872848" y="1379613"/>
            <a:ext cx="10601795" cy="4949132"/>
          </a:xfrm>
          <a:prstGeom prst="rect">
            <a:avLst/>
          </a:prstGeom>
          <a:noFill/>
        </p:spPr>
        <p:txBody>
          <a:bodyPr wrap="none" lIns="72000" tIns="72000" rIns="72000" bIns="18000" rtlCol="0">
            <a:spAutoFit/>
          </a:bodyPr>
          <a:lstStyle/>
          <a:p>
            <a:pPr>
              <a:lnSpc>
                <a:spcPct val="120000"/>
              </a:lnSpc>
            </a:pPr>
            <a:r>
              <a:rPr lang="ja-JP" altLang="en-US" sz="2200" dirty="0">
                <a:latin typeface="+mn-ea"/>
              </a:rPr>
              <a:t>千葉市 風しん対策 共同研究 で 集計した 国事業、千葉市事業 全ての </a:t>
            </a:r>
            <a:endParaRPr lang="en-US" altLang="ja-JP" sz="2200" dirty="0">
              <a:latin typeface="+mn-ea"/>
            </a:endParaRPr>
          </a:p>
          <a:p>
            <a:pPr>
              <a:lnSpc>
                <a:spcPct val="120000"/>
              </a:lnSpc>
            </a:pPr>
            <a:r>
              <a:rPr lang="ja-JP" altLang="en-US" sz="2200" dirty="0">
                <a:latin typeface="+mn-ea"/>
              </a:rPr>
              <a:t>   ◉ </a:t>
            </a:r>
            <a:r>
              <a:rPr lang="ja-JP" altLang="en-US" sz="2200" b="1" dirty="0">
                <a:latin typeface="+mn-ea"/>
              </a:rPr>
              <a:t>風しん抗体検査 申込書</a:t>
            </a:r>
            <a:endParaRPr lang="en-US" altLang="ja-JP" sz="2200" b="1" dirty="0">
              <a:latin typeface="+mn-ea"/>
            </a:endParaRPr>
          </a:p>
          <a:p>
            <a:pPr>
              <a:lnSpc>
                <a:spcPct val="120000"/>
              </a:lnSpc>
            </a:pPr>
            <a:r>
              <a:rPr lang="en-US" altLang="ja-JP" sz="2200" dirty="0">
                <a:latin typeface="+mn-ea"/>
              </a:rPr>
              <a:t>   </a:t>
            </a:r>
            <a:r>
              <a:rPr lang="ja-JP" altLang="en-US" sz="2200" dirty="0">
                <a:latin typeface="+mn-ea"/>
              </a:rPr>
              <a:t>◉ </a:t>
            </a:r>
            <a:r>
              <a:rPr lang="en-US" altLang="ja-JP" sz="2200" b="1" dirty="0">
                <a:latin typeface="+mn-ea"/>
              </a:rPr>
              <a:t>MR</a:t>
            </a:r>
            <a:r>
              <a:rPr lang="ja-JP" altLang="en-US" sz="2200" b="1" dirty="0">
                <a:latin typeface="+mn-ea"/>
              </a:rPr>
              <a:t>ワクチン 予診票</a:t>
            </a:r>
            <a:endParaRPr lang="en-US" altLang="ja-JP" sz="2200" b="1" dirty="0">
              <a:latin typeface="+mn-ea"/>
            </a:endParaRPr>
          </a:p>
          <a:p>
            <a:pPr>
              <a:lnSpc>
                <a:spcPct val="120000"/>
              </a:lnSpc>
            </a:pPr>
            <a:r>
              <a:rPr lang="ja-JP" altLang="en-US" sz="2200" dirty="0">
                <a:latin typeface="+mn-ea"/>
              </a:rPr>
              <a:t>の 記載事項をもとに、市内の傾向を分析した。</a:t>
            </a:r>
            <a:endParaRPr lang="en-US" altLang="ja-JP" sz="2200" dirty="0">
              <a:latin typeface="+mn-ea"/>
            </a:endParaRPr>
          </a:p>
          <a:p>
            <a:pPr>
              <a:lnSpc>
                <a:spcPct val="120000"/>
              </a:lnSpc>
            </a:pPr>
            <a:endParaRPr lang="en-US" altLang="ja-JP" sz="2200" dirty="0">
              <a:solidFill>
                <a:schemeClr val="accent6"/>
              </a:solidFill>
              <a:latin typeface="+mn-ea"/>
            </a:endParaRPr>
          </a:p>
          <a:p>
            <a:pPr>
              <a:lnSpc>
                <a:spcPct val="120000"/>
              </a:lnSpc>
            </a:pPr>
            <a:r>
              <a:rPr lang="ja-JP" altLang="en-US" sz="2200" b="1" dirty="0">
                <a:latin typeface="+mn-ea"/>
              </a:rPr>
              <a:t>対象人口</a:t>
            </a:r>
            <a:r>
              <a:rPr lang="en-US" altLang="ja-JP" sz="2200" dirty="0">
                <a:latin typeface="+mn-ea"/>
              </a:rPr>
              <a:t>	</a:t>
            </a:r>
            <a:r>
              <a:rPr lang="ja-JP" altLang="en-US" sz="2200" dirty="0">
                <a:latin typeface="+mn-ea"/>
              </a:rPr>
              <a:t>千葉市 </a:t>
            </a:r>
            <a:r>
              <a:rPr lang="en-US" altLang="ja-JP" sz="2200" b="1" dirty="0">
                <a:solidFill>
                  <a:schemeClr val="accent2"/>
                </a:solidFill>
                <a:latin typeface="+mn-ea"/>
              </a:rPr>
              <a:t>975,974</a:t>
            </a:r>
            <a:r>
              <a:rPr lang="en-US" altLang="ja-JP" sz="2200" dirty="0">
                <a:solidFill>
                  <a:schemeClr val="accent2"/>
                </a:solidFill>
                <a:latin typeface="+mn-ea"/>
              </a:rPr>
              <a:t> </a:t>
            </a:r>
            <a:r>
              <a:rPr lang="ja-JP" altLang="en-US" sz="2200" dirty="0">
                <a:latin typeface="+mn-ea"/>
              </a:rPr>
              <a:t>人</a:t>
            </a:r>
            <a:endParaRPr lang="en-US" altLang="ja-JP" sz="2200" dirty="0">
              <a:latin typeface="+mn-ea"/>
            </a:endParaRPr>
          </a:p>
          <a:p>
            <a:pPr>
              <a:lnSpc>
                <a:spcPct val="120000"/>
              </a:lnSpc>
            </a:pPr>
            <a:r>
              <a:rPr lang="en-US" altLang="ja-JP" sz="2200" dirty="0">
                <a:latin typeface="+mn-ea"/>
              </a:rPr>
              <a:t>		S37.4.2 ~ S54.4.1 </a:t>
            </a:r>
            <a:r>
              <a:rPr lang="ja-JP" altLang="en-US" sz="2200" dirty="0">
                <a:latin typeface="+mn-ea"/>
              </a:rPr>
              <a:t>生まれ男性 </a:t>
            </a:r>
            <a:r>
              <a:rPr lang="en-US" altLang="ja-JP" sz="2200" b="1" dirty="0">
                <a:solidFill>
                  <a:schemeClr val="accent2"/>
                </a:solidFill>
                <a:latin typeface="+mn-ea"/>
              </a:rPr>
              <a:t>132,526</a:t>
            </a:r>
            <a:r>
              <a:rPr lang="en-US" altLang="ja-JP" sz="2200" dirty="0">
                <a:solidFill>
                  <a:schemeClr val="accent2"/>
                </a:solidFill>
                <a:latin typeface="+mn-ea"/>
              </a:rPr>
              <a:t> </a:t>
            </a:r>
            <a:r>
              <a:rPr lang="ja-JP" altLang="en-US" sz="2200" dirty="0">
                <a:latin typeface="+mn-ea"/>
              </a:rPr>
              <a:t>人  </a:t>
            </a:r>
            <a:r>
              <a:rPr lang="en-US" altLang="ja-JP" dirty="0">
                <a:latin typeface="+mn-ea"/>
              </a:rPr>
              <a:t>( 2022 </a:t>
            </a:r>
            <a:r>
              <a:rPr lang="ja-JP" altLang="en-US" dirty="0">
                <a:latin typeface="+mn-ea"/>
              </a:rPr>
              <a:t>年 </a:t>
            </a:r>
            <a:r>
              <a:rPr lang="en-US" altLang="ja-JP" dirty="0">
                <a:latin typeface="+mn-ea"/>
              </a:rPr>
              <a:t>3 </a:t>
            </a:r>
            <a:r>
              <a:rPr lang="ja-JP" altLang="en-US" dirty="0">
                <a:latin typeface="+mn-ea"/>
              </a:rPr>
              <a:t>月末 時点 </a:t>
            </a:r>
            <a:r>
              <a:rPr lang="en-US" altLang="ja-JP" dirty="0">
                <a:latin typeface="+mn-ea"/>
              </a:rPr>
              <a:t>)</a:t>
            </a:r>
            <a:endParaRPr lang="en-US" altLang="ja-JP" sz="2200" dirty="0">
              <a:latin typeface="+mn-ea"/>
            </a:endParaRPr>
          </a:p>
          <a:p>
            <a:pPr>
              <a:lnSpc>
                <a:spcPct val="120000"/>
              </a:lnSpc>
            </a:pPr>
            <a:endParaRPr lang="en-US" altLang="ja-JP" sz="2200" dirty="0">
              <a:latin typeface="+mn-ea"/>
            </a:endParaRPr>
          </a:p>
          <a:p>
            <a:pPr>
              <a:lnSpc>
                <a:spcPct val="120000"/>
              </a:lnSpc>
            </a:pPr>
            <a:r>
              <a:rPr lang="ja-JP" altLang="en-US" sz="2200" b="1" dirty="0">
                <a:latin typeface="+mn-ea"/>
              </a:rPr>
              <a:t>解析期間</a:t>
            </a:r>
            <a:r>
              <a:rPr lang="en-US" altLang="ja-JP" sz="2200" dirty="0">
                <a:latin typeface="+mn-ea"/>
              </a:rPr>
              <a:t>	</a:t>
            </a:r>
            <a:r>
              <a:rPr lang="ja-JP" altLang="en-US" sz="2200" b="1" dirty="0">
                <a:solidFill>
                  <a:schemeClr val="accent6"/>
                </a:solidFill>
                <a:latin typeface="+mn-ea"/>
              </a:rPr>
              <a:t>国事業</a:t>
            </a:r>
            <a:r>
              <a:rPr lang="en-US" altLang="ja-JP" sz="2200" dirty="0">
                <a:latin typeface="+mn-ea"/>
              </a:rPr>
              <a:t>		2019 </a:t>
            </a:r>
            <a:r>
              <a:rPr lang="ja-JP" altLang="en-US" sz="2200" dirty="0">
                <a:latin typeface="+mn-ea"/>
              </a:rPr>
              <a:t>年   </a:t>
            </a:r>
            <a:r>
              <a:rPr lang="en-US" altLang="ja-JP" sz="2200" dirty="0">
                <a:latin typeface="+mn-ea"/>
              </a:rPr>
              <a:t>4 </a:t>
            </a:r>
            <a:r>
              <a:rPr lang="ja-JP" altLang="en-US" sz="2200" dirty="0">
                <a:latin typeface="+mn-ea"/>
              </a:rPr>
              <a:t>月 ～ </a:t>
            </a:r>
            <a:r>
              <a:rPr lang="en-US" altLang="ja-JP" sz="2200" dirty="0">
                <a:latin typeface="+mn-ea"/>
              </a:rPr>
              <a:t>2022 </a:t>
            </a:r>
            <a:r>
              <a:rPr lang="ja-JP" altLang="en-US" sz="2200" dirty="0">
                <a:latin typeface="+mn-ea"/>
              </a:rPr>
              <a:t>年 </a:t>
            </a:r>
            <a:r>
              <a:rPr lang="en-US" altLang="ja-JP" sz="2200" dirty="0">
                <a:latin typeface="+mn-ea"/>
              </a:rPr>
              <a:t>8 </a:t>
            </a:r>
            <a:r>
              <a:rPr lang="ja-JP" altLang="en-US" sz="2200" dirty="0">
                <a:latin typeface="+mn-ea"/>
              </a:rPr>
              <a:t>月（ </a:t>
            </a:r>
            <a:r>
              <a:rPr lang="en-US" altLang="ja-JP" sz="2200" b="1" dirty="0">
                <a:solidFill>
                  <a:schemeClr val="accent6"/>
                </a:solidFill>
                <a:latin typeface="+mn-ea"/>
              </a:rPr>
              <a:t>3 </a:t>
            </a:r>
            <a:r>
              <a:rPr lang="ja-JP" altLang="en-US" sz="2200" b="1" dirty="0">
                <a:solidFill>
                  <a:schemeClr val="accent6"/>
                </a:solidFill>
                <a:latin typeface="+mn-ea"/>
              </a:rPr>
              <a:t>年  </a:t>
            </a:r>
            <a:r>
              <a:rPr lang="en-US" altLang="ja-JP" sz="2200" b="1" dirty="0">
                <a:solidFill>
                  <a:schemeClr val="accent6"/>
                </a:solidFill>
                <a:latin typeface="+mn-ea"/>
              </a:rPr>
              <a:t>5 </a:t>
            </a:r>
            <a:r>
              <a:rPr lang="ja-JP" altLang="en-US" sz="2200" b="1" dirty="0">
                <a:solidFill>
                  <a:schemeClr val="accent6"/>
                </a:solidFill>
                <a:latin typeface="+mn-ea"/>
              </a:rPr>
              <a:t>ヵ月間 </a:t>
            </a:r>
            <a:r>
              <a:rPr lang="ja-JP" altLang="en-US" sz="2200" dirty="0">
                <a:latin typeface="+mn-ea"/>
              </a:rPr>
              <a:t>）</a:t>
            </a:r>
            <a:endParaRPr lang="en-US" altLang="ja-JP" sz="2200" dirty="0">
              <a:latin typeface="+mn-ea"/>
            </a:endParaRPr>
          </a:p>
          <a:p>
            <a:pPr>
              <a:lnSpc>
                <a:spcPct val="120000"/>
              </a:lnSpc>
            </a:pPr>
            <a:r>
              <a:rPr lang="en-US" altLang="ja-JP" sz="2200" dirty="0">
                <a:solidFill>
                  <a:schemeClr val="accent1"/>
                </a:solidFill>
                <a:latin typeface="+mn-ea"/>
              </a:rPr>
              <a:t>		</a:t>
            </a:r>
            <a:r>
              <a:rPr lang="ja-JP" altLang="en-US" sz="2200" b="1" dirty="0">
                <a:solidFill>
                  <a:schemeClr val="accent5"/>
                </a:solidFill>
                <a:latin typeface="+mn-ea"/>
              </a:rPr>
              <a:t>千葉市事業</a:t>
            </a:r>
            <a:r>
              <a:rPr lang="en-US" altLang="ja-JP" sz="2200" dirty="0">
                <a:latin typeface="+mn-ea"/>
              </a:rPr>
              <a:t>	2018 </a:t>
            </a:r>
            <a:r>
              <a:rPr lang="ja-JP" altLang="en-US" sz="2200" dirty="0">
                <a:latin typeface="+mn-ea"/>
              </a:rPr>
              <a:t>年 </a:t>
            </a:r>
            <a:r>
              <a:rPr lang="en-US" altLang="ja-JP" sz="2200" dirty="0">
                <a:latin typeface="+mn-ea"/>
              </a:rPr>
              <a:t>10 </a:t>
            </a:r>
            <a:r>
              <a:rPr lang="ja-JP" altLang="en-US" sz="2200" dirty="0">
                <a:latin typeface="+mn-ea"/>
              </a:rPr>
              <a:t>月 ～ </a:t>
            </a:r>
            <a:r>
              <a:rPr lang="en-US" altLang="ja-JP" sz="2200" dirty="0">
                <a:latin typeface="+mn-ea"/>
              </a:rPr>
              <a:t>2022 </a:t>
            </a:r>
            <a:r>
              <a:rPr lang="ja-JP" altLang="en-US" sz="2200" dirty="0">
                <a:latin typeface="+mn-ea"/>
              </a:rPr>
              <a:t>年 </a:t>
            </a:r>
            <a:r>
              <a:rPr lang="en-US" altLang="ja-JP" sz="2200" dirty="0">
                <a:latin typeface="+mn-ea"/>
              </a:rPr>
              <a:t>8 </a:t>
            </a:r>
            <a:r>
              <a:rPr lang="ja-JP" altLang="en-US" sz="2200" dirty="0">
                <a:latin typeface="+mn-ea"/>
              </a:rPr>
              <a:t>月（ </a:t>
            </a:r>
            <a:r>
              <a:rPr lang="en-US" altLang="ja-JP" sz="2200" b="1" dirty="0">
                <a:solidFill>
                  <a:schemeClr val="accent5"/>
                </a:solidFill>
                <a:latin typeface="+mn-ea"/>
              </a:rPr>
              <a:t>3 </a:t>
            </a:r>
            <a:r>
              <a:rPr lang="ja-JP" altLang="en-US" sz="2200" b="1" dirty="0">
                <a:solidFill>
                  <a:schemeClr val="accent5"/>
                </a:solidFill>
                <a:latin typeface="+mn-ea"/>
              </a:rPr>
              <a:t>年 </a:t>
            </a:r>
            <a:r>
              <a:rPr lang="en-US" altLang="ja-JP" sz="2200" b="1" dirty="0">
                <a:solidFill>
                  <a:schemeClr val="accent5"/>
                </a:solidFill>
                <a:latin typeface="+mn-ea"/>
              </a:rPr>
              <a:t>11 </a:t>
            </a:r>
            <a:r>
              <a:rPr lang="ja-JP" altLang="en-US" sz="2200" b="1" dirty="0">
                <a:solidFill>
                  <a:schemeClr val="accent5"/>
                </a:solidFill>
                <a:latin typeface="+mn-ea"/>
              </a:rPr>
              <a:t>ヵ月間 </a:t>
            </a:r>
            <a:r>
              <a:rPr lang="ja-JP" altLang="en-US" sz="2200" dirty="0">
                <a:latin typeface="+mn-ea"/>
              </a:rPr>
              <a:t>）</a:t>
            </a:r>
            <a:endParaRPr lang="en-US" altLang="ja-JP" sz="2200" dirty="0">
              <a:latin typeface="+mn-ea"/>
            </a:endParaRPr>
          </a:p>
          <a:p>
            <a:pPr>
              <a:lnSpc>
                <a:spcPct val="120000"/>
              </a:lnSpc>
            </a:pPr>
            <a:endParaRPr lang="en-US" altLang="ja-JP" sz="2200" dirty="0">
              <a:latin typeface="+mn-ea"/>
            </a:endParaRPr>
          </a:p>
          <a:p>
            <a:pPr algn="r">
              <a:lnSpc>
                <a:spcPct val="120000"/>
              </a:lnSpc>
            </a:pPr>
            <a:r>
              <a:rPr lang="en-US" altLang="ja-JP" dirty="0">
                <a:latin typeface="+mn-ea"/>
              </a:rPr>
              <a:t>※ </a:t>
            </a:r>
            <a:r>
              <a:rPr lang="ja-JP" altLang="en-US" dirty="0">
                <a:latin typeface="+mn-ea"/>
              </a:rPr>
              <a:t>抄録時点よりデータをアップデートしているため、一部報告値が異なる。</a:t>
            </a:r>
            <a:endParaRPr lang="en-US" altLang="ja-JP" dirty="0">
              <a:latin typeface="+mn-ea"/>
            </a:endParaRPr>
          </a:p>
        </p:txBody>
      </p:sp>
      <p:sp>
        <p:nvSpPr>
          <p:cNvPr id="4" name="吹き出し: 折線 (枠なし) 3">
            <a:extLst>
              <a:ext uri="{FF2B5EF4-FFF2-40B4-BE49-F238E27FC236}">
                <a16:creationId xmlns:a16="http://schemas.microsoft.com/office/drawing/2014/main" id="{E6DBE0A8-730F-4E3D-ADA4-B54BFC32448D}"/>
              </a:ext>
            </a:extLst>
          </p:cNvPr>
          <p:cNvSpPr/>
          <p:nvPr/>
        </p:nvSpPr>
        <p:spPr>
          <a:xfrm>
            <a:off x="619950" y="529255"/>
            <a:ext cx="1581697"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kumimoji="1" lang="ja-JP" altLang="en-US" sz="2800" b="1" dirty="0">
                <a:solidFill>
                  <a:schemeClr val="tx1">
                    <a:lumMod val="95000"/>
                    <a:lumOff val="5000"/>
                  </a:schemeClr>
                </a:solidFill>
              </a:rPr>
              <a:t>研究概要</a:t>
            </a:r>
          </a:p>
        </p:txBody>
      </p:sp>
    </p:spTree>
    <p:extLst>
      <p:ext uri="{BB962C8B-B14F-4D97-AF65-F5344CB8AC3E}">
        <p14:creationId xmlns:p14="http://schemas.microsoft.com/office/powerpoint/2010/main" val="401640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EB33A488-7768-46C9-8CCD-96458B416A42}"/>
              </a:ext>
            </a:extLst>
          </p:cNvPr>
          <p:cNvSpPr/>
          <p:nvPr/>
        </p:nvSpPr>
        <p:spPr>
          <a:xfrm>
            <a:off x="308610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1F37315-B1B9-420D-8E4D-77E33970251D}"/>
              </a:ext>
            </a:extLst>
          </p:cNvPr>
          <p:cNvSpPr/>
          <p:nvPr/>
        </p:nvSpPr>
        <p:spPr>
          <a:xfrm>
            <a:off x="595327"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9EB98DA-512F-485A-9141-6E4C833DA23B}"/>
              </a:ext>
            </a:extLst>
          </p:cNvPr>
          <p:cNvSpPr/>
          <p:nvPr/>
        </p:nvSpPr>
        <p:spPr>
          <a:xfrm>
            <a:off x="557784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8E23DE8-51D8-48D3-B3EC-3349F017879F}"/>
              </a:ext>
            </a:extLst>
          </p:cNvPr>
          <p:cNvSpPr/>
          <p:nvPr/>
        </p:nvSpPr>
        <p:spPr>
          <a:xfrm>
            <a:off x="805053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グラフ 5">
            <a:extLst>
              <a:ext uri="{FF2B5EF4-FFF2-40B4-BE49-F238E27FC236}">
                <a16:creationId xmlns:a16="http://schemas.microsoft.com/office/drawing/2014/main" id="{A88C6ACD-2E01-4C28-9381-4FC355EA60BF}"/>
              </a:ext>
            </a:extLst>
          </p:cNvPr>
          <p:cNvGraphicFramePr>
            <a:graphicFrameLocks/>
          </p:cNvGraphicFramePr>
          <p:nvPr>
            <p:extLst>
              <p:ext uri="{D42A27DB-BD31-4B8C-83A1-F6EECF244321}">
                <p14:modId xmlns:p14="http://schemas.microsoft.com/office/powerpoint/2010/main" val="1287539335"/>
              </p:ext>
            </p:extLst>
          </p:nvPr>
        </p:nvGraphicFramePr>
        <p:xfrm>
          <a:off x="47059" y="1515901"/>
          <a:ext cx="93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D27DCA3A-FF51-47AD-A71F-6841115FD2B8}"/>
              </a:ext>
            </a:extLst>
          </p:cNvPr>
          <p:cNvSpPr/>
          <p:nvPr/>
        </p:nvSpPr>
        <p:spPr>
          <a:xfrm>
            <a:off x="47059" y="5176702"/>
            <a:ext cx="9360000" cy="1250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E7C6F955-1FAC-4AA8-B8CE-3AEA96873CE6}"/>
              </a:ext>
            </a:extLst>
          </p:cNvPr>
          <p:cNvSpPr/>
          <p:nvPr/>
        </p:nvSpPr>
        <p:spPr>
          <a:xfrm>
            <a:off x="23770" y="1573050"/>
            <a:ext cx="590607"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C3E5ADA7-C64B-4CB3-BD55-036FE48CB189}"/>
              </a:ext>
            </a:extLst>
          </p:cNvPr>
          <p:cNvCxnSpPr>
            <a:cxnSpLocks/>
          </p:cNvCxnSpPr>
          <p:nvPr/>
        </p:nvCxnSpPr>
        <p:spPr>
          <a:xfrm>
            <a:off x="347677" y="4316250"/>
            <a:ext cx="1047272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9FD6C1A-E11E-9D99-A761-74B29A3581B8}"/>
              </a:ext>
            </a:extLst>
          </p:cNvPr>
          <p:cNvSpPr txBox="1"/>
          <p:nvPr/>
        </p:nvSpPr>
        <p:spPr>
          <a:xfrm>
            <a:off x="347677" y="1262043"/>
            <a:ext cx="1244031"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抗体検査</a:t>
            </a:r>
            <a:endParaRPr lang="en-US" altLang="ja-JP" sz="2000" b="1" dirty="0">
              <a:solidFill>
                <a:schemeClr val="bg1"/>
              </a:solidFill>
            </a:endParaRPr>
          </a:p>
        </p:txBody>
      </p:sp>
      <p:sp>
        <p:nvSpPr>
          <p:cNvPr id="20" name="テキスト ボックス 19">
            <a:extLst>
              <a:ext uri="{FF2B5EF4-FFF2-40B4-BE49-F238E27FC236}">
                <a16:creationId xmlns:a16="http://schemas.microsoft.com/office/drawing/2014/main" id="{6C70B333-BCA3-4193-9A61-1F0964EB2624}"/>
              </a:ext>
            </a:extLst>
          </p:cNvPr>
          <p:cNvSpPr txBox="1"/>
          <p:nvPr/>
        </p:nvSpPr>
        <p:spPr>
          <a:xfrm>
            <a:off x="595327" y="4005621"/>
            <a:ext cx="1039067" cy="307777"/>
          </a:xfrm>
          <a:prstGeom prst="rect">
            <a:avLst/>
          </a:prstGeom>
          <a:noFill/>
        </p:spPr>
        <p:txBody>
          <a:bodyPr wrap="none" rtlCol="0">
            <a:spAutoFit/>
          </a:bodyPr>
          <a:lstStyle/>
          <a:p>
            <a:r>
              <a:rPr kumimoji="1" lang="en-US" altLang="ja-JP" sz="1400" b="1" dirty="0">
                <a:latin typeface="+mn-ea"/>
              </a:rPr>
              <a:t>2019 </a:t>
            </a:r>
            <a:r>
              <a:rPr kumimoji="1" lang="ja-JP" altLang="en-US" sz="1100" b="1" dirty="0">
                <a:latin typeface="+mn-ea"/>
              </a:rPr>
              <a:t>年度</a:t>
            </a:r>
            <a:endParaRPr kumimoji="1" lang="ja-JP" altLang="en-US" sz="1400" b="1" dirty="0">
              <a:latin typeface="+mn-ea"/>
            </a:endParaRPr>
          </a:p>
        </p:txBody>
      </p:sp>
      <p:sp>
        <p:nvSpPr>
          <p:cNvPr id="21" name="吹き出し: 折線 (枠なし) 20">
            <a:extLst>
              <a:ext uri="{FF2B5EF4-FFF2-40B4-BE49-F238E27FC236}">
                <a16:creationId xmlns:a16="http://schemas.microsoft.com/office/drawing/2014/main" id="{203834F8-4862-44E4-9CCC-58B5AE10A5B6}"/>
              </a:ext>
            </a:extLst>
          </p:cNvPr>
          <p:cNvSpPr/>
          <p:nvPr/>
        </p:nvSpPr>
        <p:spPr>
          <a:xfrm>
            <a:off x="359962" y="319705"/>
            <a:ext cx="1834971"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国事業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sp>
        <p:nvSpPr>
          <p:cNvPr id="23" name="テキスト ボックス 22">
            <a:extLst>
              <a:ext uri="{FF2B5EF4-FFF2-40B4-BE49-F238E27FC236}">
                <a16:creationId xmlns:a16="http://schemas.microsoft.com/office/drawing/2014/main" id="{F31CCD25-AE64-4E2C-9D76-23ED70689E93}"/>
              </a:ext>
            </a:extLst>
          </p:cNvPr>
          <p:cNvSpPr txBox="1"/>
          <p:nvPr/>
        </p:nvSpPr>
        <p:spPr>
          <a:xfrm>
            <a:off x="3087198" y="4016610"/>
            <a:ext cx="1013419" cy="307777"/>
          </a:xfrm>
          <a:prstGeom prst="rect">
            <a:avLst/>
          </a:prstGeom>
          <a:noFill/>
        </p:spPr>
        <p:txBody>
          <a:bodyPr wrap="none" rtlCol="0">
            <a:spAutoFit/>
          </a:bodyPr>
          <a:lstStyle/>
          <a:p>
            <a:r>
              <a:rPr kumimoji="1" lang="en-US" altLang="ja-JP" sz="1400" b="1" dirty="0">
                <a:latin typeface="+mn-ea"/>
              </a:rPr>
              <a:t>2020 </a:t>
            </a:r>
            <a:r>
              <a:rPr kumimoji="1" lang="ja-JP" altLang="en-US" sz="1100" b="1" dirty="0">
                <a:latin typeface="+mn-ea"/>
              </a:rPr>
              <a:t>年度</a:t>
            </a:r>
            <a:endParaRPr kumimoji="1" lang="ja-JP" altLang="en-US" sz="1400" b="1" dirty="0">
              <a:latin typeface="+mn-ea"/>
            </a:endParaRPr>
          </a:p>
        </p:txBody>
      </p:sp>
      <p:sp>
        <p:nvSpPr>
          <p:cNvPr id="24" name="テキスト ボックス 23">
            <a:extLst>
              <a:ext uri="{FF2B5EF4-FFF2-40B4-BE49-F238E27FC236}">
                <a16:creationId xmlns:a16="http://schemas.microsoft.com/office/drawing/2014/main" id="{C8B31F35-E228-49B2-90BD-12C158C670E3}"/>
              </a:ext>
            </a:extLst>
          </p:cNvPr>
          <p:cNvSpPr txBox="1"/>
          <p:nvPr/>
        </p:nvSpPr>
        <p:spPr>
          <a:xfrm>
            <a:off x="5584038" y="3997220"/>
            <a:ext cx="1013419" cy="307777"/>
          </a:xfrm>
          <a:prstGeom prst="rect">
            <a:avLst/>
          </a:prstGeom>
          <a:noFill/>
        </p:spPr>
        <p:txBody>
          <a:bodyPr wrap="none" rtlCol="0">
            <a:spAutoFit/>
          </a:bodyPr>
          <a:lstStyle/>
          <a:p>
            <a:r>
              <a:rPr kumimoji="1" lang="en-US" altLang="ja-JP" sz="1400" b="1" dirty="0">
                <a:latin typeface="+mn-ea"/>
              </a:rPr>
              <a:t>2021 </a:t>
            </a:r>
            <a:r>
              <a:rPr kumimoji="1" lang="ja-JP" altLang="en-US" sz="1100" b="1" dirty="0">
                <a:latin typeface="+mn-ea"/>
              </a:rPr>
              <a:t>年度</a:t>
            </a:r>
            <a:endParaRPr kumimoji="1" lang="ja-JP" altLang="en-US" sz="1400" b="1" dirty="0">
              <a:latin typeface="+mn-ea"/>
            </a:endParaRPr>
          </a:p>
        </p:txBody>
      </p:sp>
      <p:sp>
        <p:nvSpPr>
          <p:cNvPr id="25" name="テキスト ボックス 24">
            <a:extLst>
              <a:ext uri="{FF2B5EF4-FFF2-40B4-BE49-F238E27FC236}">
                <a16:creationId xmlns:a16="http://schemas.microsoft.com/office/drawing/2014/main" id="{DAAF4C6D-CFC4-485B-828B-D87FEB385DFB}"/>
              </a:ext>
            </a:extLst>
          </p:cNvPr>
          <p:cNvSpPr txBox="1"/>
          <p:nvPr/>
        </p:nvSpPr>
        <p:spPr>
          <a:xfrm>
            <a:off x="8067255" y="3997220"/>
            <a:ext cx="1013419" cy="307777"/>
          </a:xfrm>
          <a:prstGeom prst="rect">
            <a:avLst/>
          </a:prstGeom>
          <a:noFill/>
        </p:spPr>
        <p:txBody>
          <a:bodyPr wrap="none" rtlCol="0">
            <a:spAutoFit/>
          </a:bodyPr>
          <a:lstStyle/>
          <a:p>
            <a:r>
              <a:rPr kumimoji="1" lang="en-US" altLang="ja-JP" sz="1400" b="1" dirty="0">
                <a:latin typeface="+mn-ea"/>
              </a:rPr>
              <a:t>2022 </a:t>
            </a:r>
            <a:r>
              <a:rPr kumimoji="1" lang="ja-JP" altLang="en-US" sz="1100" b="1" dirty="0">
                <a:latin typeface="+mn-ea"/>
              </a:rPr>
              <a:t>年度</a:t>
            </a:r>
            <a:endParaRPr kumimoji="1" lang="ja-JP" altLang="en-US" sz="1400" b="1" dirty="0">
              <a:latin typeface="+mn-ea"/>
            </a:endParaRPr>
          </a:p>
        </p:txBody>
      </p:sp>
      <p:sp>
        <p:nvSpPr>
          <p:cNvPr id="26" name="テキスト ボックス 25">
            <a:extLst>
              <a:ext uri="{FF2B5EF4-FFF2-40B4-BE49-F238E27FC236}">
                <a16:creationId xmlns:a16="http://schemas.microsoft.com/office/drawing/2014/main" id="{4B629905-89D3-41F8-AFC8-DB56D78F0B05}"/>
              </a:ext>
            </a:extLst>
          </p:cNvPr>
          <p:cNvSpPr txBox="1"/>
          <p:nvPr/>
        </p:nvSpPr>
        <p:spPr>
          <a:xfrm>
            <a:off x="347677" y="4919994"/>
            <a:ext cx="175699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ワクチン接種</a:t>
            </a:r>
            <a:endParaRPr lang="en-US" altLang="ja-JP" sz="2000" b="1" dirty="0">
              <a:solidFill>
                <a:schemeClr val="bg1"/>
              </a:solidFill>
            </a:endParaRPr>
          </a:p>
        </p:txBody>
      </p:sp>
    </p:spTree>
    <p:extLst>
      <p:ext uri="{BB962C8B-B14F-4D97-AF65-F5344CB8AC3E}">
        <p14:creationId xmlns:p14="http://schemas.microsoft.com/office/powerpoint/2010/main" val="3059874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EB33A488-7768-46C9-8CCD-96458B416A42}"/>
              </a:ext>
            </a:extLst>
          </p:cNvPr>
          <p:cNvSpPr/>
          <p:nvPr/>
        </p:nvSpPr>
        <p:spPr>
          <a:xfrm>
            <a:off x="308610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1F37315-B1B9-420D-8E4D-77E33970251D}"/>
              </a:ext>
            </a:extLst>
          </p:cNvPr>
          <p:cNvSpPr/>
          <p:nvPr/>
        </p:nvSpPr>
        <p:spPr>
          <a:xfrm>
            <a:off x="595327"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9EB98DA-512F-485A-9141-6E4C833DA23B}"/>
              </a:ext>
            </a:extLst>
          </p:cNvPr>
          <p:cNvSpPr/>
          <p:nvPr/>
        </p:nvSpPr>
        <p:spPr>
          <a:xfrm>
            <a:off x="557784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8E23DE8-51D8-48D3-B3EC-3349F017879F}"/>
              </a:ext>
            </a:extLst>
          </p:cNvPr>
          <p:cNvSpPr/>
          <p:nvPr/>
        </p:nvSpPr>
        <p:spPr>
          <a:xfrm>
            <a:off x="805053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グラフ 5">
            <a:extLst>
              <a:ext uri="{FF2B5EF4-FFF2-40B4-BE49-F238E27FC236}">
                <a16:creationId xmlns:a16="http://schemas.microsoft.com/office/drawing/2014/main" id="{A88C6ACD-2E01-4C28-9381-4FC355EA60BF}"/>
              </a:ext>
            </a:extLst>
          </p:cNvPr>
          <p:cNvGraphicFramePr>
            <a:graphicFrameLocks/>
          </p:cNvGraphicFramePr>
          <p:nvPr/>
        </p:nvGraphicFramePr>
        <p:xfrm>
          <a:off x="47059" y="1515901"/>
          <a:ext cx="93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D27DCA3A-FF51-47AD-A71F-6841115FD2B8}"/>
              </a:ext>
            </a:extLst>
          </p:cNvPr>
          <p:cNvSpPr/>
          <p:nvPr/>
        </p:nvSpPr>
        <p:spPr>
          <a:xfrm>
            <a:off x="47059" y="5176702"/>
            <a:ext cx="9360000" cy="1250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E7C6F955-1FAC-4AA8-B8CE-3AEA96873CE6}"/>
              </a:ext>
            </a:extLst>
          </p:cNvPr>
          <p:cNvSpPr/>
          <p:nvPr/>
        </p:nvSpPr>
        <p:spPr>
          <a:xfrm>
            <a:off x="23770" y="1573050"/>
            <a:ext cx="590607"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C3E5ADA7-C64B-4CB3-BD55-036FE48CB189}"/>
              </a:ext>
            </a:extLst>
          </p:cNvPr>
          <p:cNvCxnSpPr>
            <a:cxnSpLocks/>
          </p:cNvCxnSpPr>
          <p:nvPr/>
        </p:nvCxnSpPr>
        <p:spPr>
          <a:xfrm>
            <a:off x="347677" y="4316250"/>
            <a:ext cx="1047272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9FD6C1A-E11E-9D99-A761-74B29A3581B8}"/>
              </a:ext>
            </a:extLst>
          </p:cNvPr>
          <p:cNvSpPr txBox="1"/>
          <p:nvPr/>
        </p:nvSpPr>
        <p:spPr>
          <a:xfrm>
            <a:off x="347677" y="1262043"/>
            <a:ext cx="1244031"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抗体検査</a:t>
            </a:r>
            <a:endParaRPr lang="en-US" altLang="ja-JP" sz="2000" b="1" dirty="0">
              <a:solidFill>
                <a:schemeClr val="bg1"/>
              </a:solidFill>
            </a:endParaRPr>
          </a:p>
        </p:txBody>
      </p:sp>
      <p:sp>
        <p:nvSpPr>
          <p:cNvPr id="19" name="吹き出し: 折線 (枠なし) 18">
            <a:extLst>
              <a:ext uri="{FF2B5EF4-FFF2-40B4-BE49-F238E27FC236}">
                <a16:creationId xmlns:a16="http://schemas.microsoft.com/office/drawing/2014/main" id="{5CAF836A-5F9F-4EC8-8645-67D7FA90050E}"/>
              </a:ext>
            </a:extLst>
          </p:cNvPr>
          <p:cNvSpPr/>
          <p:nvPr/>
        </p:nvSpPr>
        <p:spPr>
          <a:xfrm>
            <a:off x="1315548" y="2724609"/>
            <a:ext cx="2159813" cy="872922"/>
          </a:xfrm>
          <a:prstGeom prst="callout2">
            <a:avLst>
              <a:gd name="adj1" fmla="val 101278"/>
              <a:gd name="adj2" fmla="val 99834"/>
              <a:gd name="adj3" fmla="val 101277"/>
              <a:gd name="adj4" fmla="val 779"/>
              <a:gd name="adj5" fmla="val 183727"/>
              <a:gd name="adj6" fmla="val -17515"/>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2019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5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kumimoji="1" lang="en-US" altLang="ja-JP" sz="1600" b="1" dirty="0">
                <a:solidFill>
                  <a:schemeClr val="tx1">
                    <a:lumMod val="95000"/>
                    <a:lumOff val="5000"/>
                  </a:schemeClr>
                </a:solidFill>
                <a:latin typeface="+mn-ea"/>
              </a:rPr>
              <a:t>S47.4.2. </a:t>
            </a:r>
            <a:r>
              <a:rPr kumimoji="1" lang="ja-JP" altLang="en-US" sz="1600" b="1" dirty="0">
                <a:solidFill>
                  <a:schemeClr val="tx1">
                    <a:lumMod val="95000"/>
                    <a:lumOff val="5000"/>
                  </a:schemeClr>
                </a:solidFill>
                <a:latin typeface="+mn-ea"/>
              </a:rPr>
              <a:t>～ </a:t>
            </a:r>
            <a:r>
              <a:rPr kumimoji="1" lang="en-US" altLang="ja-JP" sz="1600" b="1" dirty="0">
                <a:solidFill>
                  <a:schemeClr val="tx1">
                    <a:lumMod val="95000"/>
                    <a:lumOff val="5000"/>
                  </a:schemeClr>
                </a:solidFill>
                <a:latin typeface="+mn-ea"/>
              </a:rPr>
              <a:t>S54.4.1</a:t>
            </a:r>
          </a:p>
          <a:p>
            <a:pPr>
              <a:lnSpc>
                <a:spcPct val="120000"/>
              </a:lnSpc>
            </a:pPr>
            <a:r>
              <a:rPr lang="ja-JP" altLang="en-US" sz="1600" b="1" dirty="0">
                <a:solidFill>
                  <a:schemeClr val="tx1">
                    <a:lumMod val="95000"/>
                    <a:lumOff val="5000"/>
                  </a:schemeClr>
                </a:solidFill>
                <a:latin typeface="+mn-ea"/>
              </a:rPr>
              <a:t>生</a:t>
            </a:r>
            <a:r>
              <a:rPr lang="ja-JP" altLang="en-US" sz="1400" b="1" dirty="0">
                <a:solidFill>
                  <a:schemeClr val="tx1">
                    <a:lumMod val="95000"/>
                    <a:lumOff val="5000"/>
                  </a:schemeClr>
                </a:solidFill>
                <a:latin typeface="+mn-ea"/>
              </a:rPr>
              <a:t>まれ</a:t>
            </a:r>
            <a:r>
              <a:rPr lang="ja-JP" altLang="en-US" sz="1600" b="1" dirty="0">
                <a:solidFill>
                  <a:schemeClr val="tx1">
                    <a:lumMod val="95000"/>
                    <a:lumOff val="5000"/>
                  </a:schemeClr>
                </a:solidFill>
                <a:latin typeface="+mn-ea"/>
              </a:rPr>
              <a:t>男性</a:t>
            </a:r>
            <a:r>
              <a:rPr lang="ja-JP" altLang="en-US" sz="1200" b="1" dirty="0">
                <a:solidFill>
                  <a:schemeClr val="tx1">
                    <a:lumMod val="95000"/>
                    <a:lumOff val="5000"/>
                  </a:schemeClr>
                </a:solidFill>
                <a:latin typeface="+mn-ea"/>
              </a:rPr>
              <a:t>にクーポン配布</a:t>
            </a:r>
            <a:endParaRPr kumimoji="1" lang="ja-JP" altLang="en-US" sz="1600" b="1" dirty="0">
              <a:solidFill>
                <a:schemeClr val="tx1">
                  <a:lumMod val="95000"/>
                  <a:lumOff val="5000"/>
                </a:schemeClr>
              </a:solidFill>
              <a:latin typeface="+mn-ea"/>
            </a:endParaRPr>
          </a:p>
        </p:txBody>
      </p:sp>
      <p:sp>
        <p:nvSpPr>
          <p:cNvPr id="20" name="テキスト ボックス 19">
            <a:extLst>
              <a:ext uri="{FF2B5EF4-FFF2-40B4-BE49-F238E27FC236}">
                <a16:creationId xmlns:a16="http://schemas.microsoft.com/office/drawing/2014/main" id="{6C70B333-BCA3-4193-9A61-1F0964EB2624}"/>
              </a:ext>
            </a:extLst>
          </p:cNvPr>
          <p:cNvSpPr txBox="1"/>
          <p:nvPr/>
        </p:nvSpPr>
        <p:spPr>
          <a:xfrm>
            <a:off x="595327" y="4005621"/>
            <a:ext cx="1039067" cy="307777"/>
          </a:xfrm>
          <a:prstGeom prst="rect">
            <a:avLst/>
          </a:prstGeom>
          <a:noFill/>
        </p:spPr>
        <p:txBody>
          <a:bodyPr wrap="none" rtlCol="0">
            <a:spAutoFit/>
          </a:bodyPr>
          <a:lstStyle/>
          <a:p>
            <a:r>
              <a:rPr kumimoji="1" lang="en-US" altLang="ja-JP" sz="1400" b="1" dirty="0">
                <a:latin typeface="+mn-ea"/>
              </a:rPr>
              <a:t>2019 </a:t>
            </a:r>
            <a:r>
              <a:rPr kumimoji="1" lang="ja-JP" altLang="en-US" sz="1100" b="1" dirty="0">
                <a:latin typeface="+mn-ea"/>
              </a:rPr>
              <a:t>年度</a:t>
            </a:r>
            <a:endParaRPr kumimoji="1" lang="ja-JP" altLang="en-US" sz="1400" b="1" dirty="0">
              <a:latin typeface="+mn-ea"/>
            </a:endParaRPr>
          </a:p>
        </p:txBody>
      </p:sp>
      <p:sp>
        <p:nvSpPr>
          <p:cNvPr id="21" name="吹き出し: 折線 (枠なし) 20">
            <a:extLst>
              <a:ext uri="{FF2B5EF4-FFF2-40B4-BE49-F238E27FC236}">
                <a16:creationId xmlns:a16="http://schemas.microsoft.com/office/drawing/2014/main" id="{203834F8-4862-44E4-9CCC-58B5AE10A5B6}"/>
              </a:ext>
            </a:extLst>
          </p:cNvPr>
          <p:cNvSpPr/>
          <p:nvPr/>
        </p:nvSpPr>
        <p:spPr>
          <a:xfrm>
            <a:off x="359962" y="319705"/>
            <a:ext cx="1834971"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国事業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sp>
        <p:nvSpPr>
          <p:cNvPr id="22" name="吹き出し: 折線 (枠なし) 21">
            <a:extLst>
              <a:ext uri="{FF2B5EF4-FFF2-40B4-BE49-F238E27FC236}">
                <a16:creationId xmlns:a16="http://schemas.microsoft.com/office/drawing/2014/main" id="{24E9C988-19EF-4580-BE06-9154AA95F8FA}"/>
              </a:ext>
            </a:extLst>
          </p:cNvPr>
          <p:cNvSpPr/>
          <p:nvPr/>
        </p:nvSpPr>
        <p:spPr>
          <a:xfrm>
            <a:off x="3737638" y="2735346"/>
            <a:ext cx="2159813" cy="872922"/>
          </a:xfrm>
          <a:prstGeom prst="callout2">
            <a:avLst>
              <a:gd name="adj1" fmla="val 101278"/>
              <a:gd name="adj2" fmla="val 99834"/>
              <a:gd name="adj3" fmla="val 101277"/>
              <a:gd name="adj4" fmla="val 779"/>
              <a:gd name="adj5" fmla="val 183727"/>
              <a:gd name="adj6" fmla="val -17515"/>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2020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5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kumimoji="1" lang="en-US" altLang="ja-JP" sz="1600" b="1" dirty="0">
                <a:solidFill>
                  <a:schemeClr val="tx1">
                    <a:lumMod val="95000"/>
                    <a:lumOff val="5000"/>
                  </a:schemeClr>
                </a:solidFill>
                <a:latin typeface="+mn-ea"/>
              </a:rPr>
              <a:t>S37.4.2. </a:t>
            </a:r>
            <a:r>
              <a:rPr kumimoji="1" lang="ja-JP" altLang="en-US" sz="1600" b="1" dirty="0">
                <a:solidFill>
                  <a:schemeClr val="tx1">
                    <a:lumMod val="95000"/>
                    <a:lumOff val="5000"/>
                  </a:schemeClr>
                </a:solidFill>
                <a:latin typeface="+mn-ea"/>
              </a:rPr>
              <a:t>～ </a:t>
            </a:r>
            <a:r>
              <a:rPr kumimoji="1" lang="en-US" altLang="ja-JP" sz="1600" b="1" dirty="0">
                <a:solidFill>
                  <a:schemeClr val="tx1">
                    <a:lumMod val="95000"/>
                    <a:lumOff val="5000"/>
                  </a:schemeClr>
                </a:solidFill>
                <a:latin typeface="+mn-ea"/>
              </a:rPr>
              <a:t>S47.4.1</a:t>
            </a:r>
          </a:p>
          <a:p>
            <a:pPr>
              <a:lnSpc>
                <a:spcPct val="120000"/>
              </a:lnSpc>
            </a:pPr>
            <a:r>
              <a:rPr lang="ja-JP" altLang="en-US" sz="1600" b="1" dirty="0">
                <a:solidFill>
                  <a:schemeClr val="tx1">
                    <a:lumMod val="95000"/>
                    <a:lumOff val="5000"/>
                  </a:schemeClr>
                </a:solidFill>
                <a:latin typeface="+mn-ea"/>
              </a:rPr>
              <a:t>生</a:t>
            </a:r>
            <a:r>
              <a:rPr lang="ja-JP" altLang="en-US" sz="1400" b="1" dirty="0">
                <a:solidFill>
                  <a:schemeClr val="tx1">
                    <a:lumMod val="95000"/>
                    <a:lumOff val="5000"/>
                  </a:schemeClr>
                </a:solidFill>
                <a:latin typeface="+mn-ea"/>
              </a:rPr>
              <a:t>まれ</a:t>
            </a:r>
            <a:r>
              <a:rPr lang="ja-JP" altLang="en-US" sz="1600" b="1" dirty="0">
                <a:solidFill>
                  <a:schemeClr val="tx1">
                    <a:lumMod val="95000"/>
                    <a:lumOff val="5000"/>
                  </a:schemeClr>
                </a:solidFill>
                <a:latin typeface="+mn-ea"/>
              </a:rPr>
              <a:t>男性</a:t>
            </a:r>
            <a:r>
              <a:rPr lang="ja-JP" altLang="en-US" sz="1200" b="1" dirty="0">
                <a:solidFill>
                  <a:schemeClr val="tx1">
                    <a:lumMod val="95000"/>
                    <a:lumOff val="5000"/>
                  </a:schemeClr>
                </a:solidFill>
                <a:latin typeface="+mn-ea"/>
              </a:rPr>
              <a:t>にクーポン配布</a:t>
            </a:r>
            <a:endParaRPr kumimoji="1" lang="ja-JP" altLang="en-US" sz="1600" b="1" dirty="0">
              <a:solidFill>
                <a:schemeClr val="tx1">
                  <a:lumMod val="95000"/>
                  <a:lumOff val="5000"/>
                </a:schemeClr>
              </a:solidFill>
              <a:latin typeface="+mn-ea"/>
            </a:endParaRPr>
          </a:p>
        </p:txBody>
      </p:sp>
      <p:sp>
        <p:nvSpPr>
          <p:cNvPr id="23" name="テキスト ボックス 22">
            <a:extLst>
              <a:ext uri="{FF2B5EF4-FFF2-40B4-BE49-F238E27FC236}">
                <a16:creationId xmlns:a16="http://schemas.microsoft.com/office/drawing/2014/main" id="{F31CCD25-AE64-4E2C-9D76-23ED70689E93}"/>
              </a:ext>
            </a:extLst>
          </p:cNvPr>
          <p:cNvSpPr txBox="1"/>
          <p:nvPr/>
        </p:nvSpPr>
        <p:spPr>
          <a:xfrm>
            <a:off x="3087198" y="4016610"/>
            <a:ext cx="1013419" cy="307777"/>
          </a:xfrm>
          <a:prstGeom prst="rect">
            <a:avLst/>
          </a:prstGeom>
          <a:noFill/>
        </p:spPr>
        <p:txBody>
          <a:bodyPr wrap="none" rtlCol="0">
            <a:spAutoFit/>
          </a:bodyPr>
          <a:lstStyle/>
          <a:p>
            <a:r>
              <a:rPr kumimoji="1" lang="en-US" altLang="ja-JP" sz="1400" b="1" dirty="0">
                <a:latin typeface="+mn-ea"/>
              </a:rPr>
              <a:t>2020 </a:t>
            </a:r>
            <a:r>
              <a:rPr kumimoji="1" lang="ja-JP" altLang="en-US" sz="1100" b="1" dirty="0">
                <a:latin typeface="+mn-ea"/>
              </a:rPr>
              <a:t>年度</a:t>
            </a:r>
            <a:endParaRPr kumimoji="1" lang="ja-JP" altLang="en-US" sz="1400" b="1" dirty="0">
              <a:latin typeface="+mn-ea"/>
            </a:endParaRPr>
          </a:p>
        </p:txBody>
      </p:sp>
      <p:sp>
        <p:nvSpPr>
          <p:cNvPr id="24" name="テキスト ボックス 23">
            <a:extLst>
              <a:ext uri="{FF2B5EF4-FFF2-40B4-BE49-F238E27FC236}">
                <a16:creationId xmlns:a16="http://schemas.microsoft.com/office/drawing/2014/main" id="{C8B31F35-E228-49B2-90BD-12C158C670E3}"/>
              </a:ext>
            </a:extLst>
          </p:cNvPr>
          <p:cNvSpPr txBox="1"/>
          <p:nvPr/>
        </p:nvSpPr>
        <p:spPr>
          <a:xfrm>
            <a:off x="5584038" y="3997220"/>
            <a:ext cx="1013419" cy="307777"/>
          </a:xfrm>
          <a:prstGeom prst="rect">
            <a:avLst/>
          </a:prstGeom>
          <a:noFill/>
        </p:spPr>
        <p:txBody>
          <a:bodyPr wrap="none" rtlCol="0">
            <a:spAutoFit/>
          </a:bodyPr>
          <a:lstStyle/>
          <a:p>
            <a:r>
              <a:rPr kumimoji="1" lang="en-US" altLang="ja-JP" sz="1400" b="1" dirty="0">
                <a:latin typeface="+mn-ea"/>
              </a:rPr>
              <a:t>2021 </a:t>
            </a:r>
            <a:r>
              <a:rPr kumimoji="1" lang="ja-JP" altLang="en-US" sz="1100" b="1" dirty="0">
                <a:latin typeface="+mn-ea"/>
              </a:rPr>
              <a:t>年度</a:t>
            </a:r>
            <a:endParaRPr kumimoji="1" lang="ja-JP" altLang="en-US" sz="1400" b="1" dirty="0">
              <a:latin typeface="+mn-ea"/>
            </a:endParaRPr>
          </a:p>
        </p:txBody>
      </p:sp>
      <p:sp>
        <p:nvSpPr>
          <p:cNvPr id="25" name="テキスト ボックス 24">
            <a:extLst>
              <a:ext uri="{FF2B5EF4-FFF2-40B4-BE49-F238E27FC236}">
                <a16:creationId xmlns:a16="http://schemas.microsoft.com/office/drawing/2014/main" id="{DAAF4C6D-CFC4-485B-828B-D87FEB385DFB}"/>
              </a:ext>
            </a:extLst>
          </p:cNvPr>
          <p:cNvSpPr txBox="1"/>
          <p:nvPr/>
        </p:nvSpPr>
        <p:spPr>
          <a:xfrm>
            <a:off x="8067255" y="3997220"/>
            <a:ext cx="1013419" cy="307777"/>
          </a:xfrm>
          <a:prstGeom prst="rect">
            <a:avLst/>
          </a:prstGeom>
          <a:noFill/>
        </p:spPr>
        <p:txBody>
          <a:bodyPr wrap="none" rtlCol="0">
            <a:spAutoFit/>
          </a:bodyPr>
          <a:lstStyle/>
          <a:p>
            <a:r>
              <a:rPr kumimoji="1" lang="en-US" altLang="ja-JP" sz="1400" b="1" dirty="0">
                <a:latin typeface="+mn-ea"/>
              </a:rPr>
              <a:t>2022 </a:t>
            </a:r>
            <a:r>
              <a:rPr kumimoji="1" lang="ja-JP" altLang="en-US" sz="1100" b="1" dirty="0">
                <a:latin typeface="+mn-ea"/>
              </a:rPr>
              <a:t>年度</a:t>
            </a:r>
            <a:endParaRPr kumimoji="1" lang="ja-JP" altLang="en-US" sz="1400" b="1" dirty="0">
              <a:latin typeface="+mn-ea"/>
            </a:endParaRPr>
          </a:p>
        </p:txBody>
      </p:sp>
      <p:sp>
        <p:nvSpPr>
          <p:cNvPr id="26" name="テキスト ボックス 25">
            <a:extLst>
              <a:ext uri="{FF2B5EF4-FFF2-40B4-BE49-F238E27FC236}">
                <a16:creationId xmlns:a16="http://schemas.microsoft.com/office/drawing/2014/main" id="{4B629905-89D3-41F8-AFC8-DB56D78F0B05}"/>
              </a:ext>
            </a:extLst>
          </p:cNvPr>
          <p:cNvSpPr txBox="1"/>
          <p:nvPr/>
        </p:nvSpPr>
        <p:spPr>
          <a:xfrm>
            <a:off x="347677" y="4919994"/>
            <a:ext cx="175699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ワクチン接種</a:t>
            </a:r>
            <a:endParaRPr lang="en-US" altLang="ja-JP" sz="2000" b="1" dirty="0">
              <a:solidFill>
                <a:schemeClr val="bg1"/>
              </a:solidFill>
            </a:endParaRPr>
          </a:p>
        </p:txBody>
      </p:sp>
      <p:sp>
        <p:nvSpPr>
          <p:cNvPr id="27" name="吹き出し: 折線 (枠なし) 26">
            <a:extLst>
              <a:ext uri="{FF2B5EF4-FFF2-40B4-BE49-F238E27FC236}">
                <a16:creationId xmlns:a16="http://schemas.microsoft.com/office/drawing/2014/main" id="{EA05FE74-AB05-49A3-BF6B-6E8C72A0A18C}"/>
              </a:ext>
            </a:extLst>
          </p:cNvPr>
          <p:cNvSpPr/>
          <p:nvPr/>
        </p:nvSpPr>
        <p:spPr>
          <a:xfrm>
            <a:off x="7622201" y="3019839"/>
            <a:ext cx="1752650" cy="577457"/>
          </a:xfrm>
          <a:prstGeom prst="callout2">
            <a:avLst>
              <a:gd name="adj1" fmla="val 101278"/>
              <a:gd name="adj2" fmla="val 99834"/>
              <a:gd name="adj3" fmla="val 101277"/>
              <a:gd name="adj4" fmla="val 779"/>
              <a:gd name="adj5" fmla="val 226613"/>
              <a:gd name="adj6" fmla="val -18602"/>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2021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12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事業 </a:t>
            </a:r>
            <a:r>
              <a:rPr lang="en-US" altLang="ja-JP" sz="1600" b="1" dirty="0">
                <a:solidFill>
                  <a:schemeClr val="tx1">
                    <a:lumMod val="95000"/>
                    <a:lumOff val="5000"/>
                  </a:schemeClr>
                </a:solidFill>
                <a:latin typeface="+mn-ea"/>
              </a:rPr>
              <a:t>3 </a:t>
            </a:r>
            <a:r>
              <a:rPr lang="ja-JP" altLang="en-US" sz="1600" b="1" dirty="0">
                <a:solidFill>
                  <a:schemeClr val="tx1">
                    <a:lumMod val="95000"/>
                    <a:lumOff val="5000"/>
                  </a:schemeClr>
                </a:solidFill>
                <a:latin typeface="+mn-ea"/>
              </a:rPr>
              <a:t>年延長 </a:t>
            </a:r>
            <a:r>
              <a:rPr lang="ja-JP" altLang="en-US" sz="1200" b="1" dirty="0">
                <a:solidFill>
                  <a:schemeClr val="tx1">
                    <a:lumMod val="95000"/>
                    <a:lumOff val="5000"/>
                  </a:schemeClr>
                </a:solidFill>
                <a:latin typeface="+mn-ea"/>
              </a:rPr>
              <a:t>決定</a:t>
            </a:r>
            <a:endParaRPr kumimoji="1" lang="ja-JP" altLang="en-US" sz="1600" b="1" dirty="0">
              <a:solidFill>
                <a:schemeClr val="tx1">
                  <a:lumMod val="95000"/>
                  <a:lumOff val="5000"/>
                </a:schemeClr>
              </a:solidFill>
              <a:latin typeface="+mn-ea"/>
            </a:endParaRPr>
          </a:p>
        </p:txBody>
      </p:sp>
      <p:sp>
        <p:nvSpPr>
          <p:cNvPr id="28" name="吹き出し: 折線 (枠なし) 27">
            <a:extLst>
              <a:ext uri="{FF2B5EF4-FFF2-40B4-BE49-F238E27FC236}">
                <a16:creationId xmlns:a16="http://schemas.microsoft.com/office/drawing/2014/main" id="{6134C30C-F57A-4046-BF43-84B5D4034B8C}"/>
              </a:ext>
            </a:extLst>
          </p:cNvPr>
          <p:cNvSpPr/>
          <p:nvPr/>
        </p:nvSpPr>
        <p:spPr>
          <a:xfrm>
            <a:off x="4522369" y="5147048"/>
            <a:ext cx="2809030" cy="577457"/>
          </a:xfrm>
          <a:prstGeom prst="callout2">
            <a:avLst>
              <a:gd name="adj1" fmla="val 101278"/>
              <a:gd name="adj2" fmla="val 99834"/>
              <a:gd name="adj3" fmla="val 101277"/>
              <a:gd name="adj4" fmla="val 779"/>
              <a:gd name="adj5" fmla="val -142869"/>
              <a:gd name="adj6" fmla="val -26331"/>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2020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7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クーポン未使用者 </a:t>
            </a:r>
            <a:r>
              <a:rPr lang="ja-JP" altLang="en-US" sz="1200" b="1" dirty="0">
                <a:solidFill>
                  <a:schemeClr val="tx1">
                    <a:lumMod val="95000"/>
                    <a:lumOff val="5000"/>
                  </a:schemeClr>
                </a:solidFill>
                <a:latin typeface="+mn-ea"/>
              </a:rPr>
              <a:t>に </a:t>
            </a:r>
            <a:r>
              <a:rPr lang="ja-JP" altLang="en-US" sz="1600" b="1" dirty="0">
                <a:solidFill>
                  <a:schemeClr val="tx1">
                    <a:lumMod val="95000"/>
                    <a:lumOff val="5000"/>
                  </a:schemeClr>
                </a:solidFill>
                <a:latin typeface="+mn-ea"/>
              </a:rPr>
              <a:t>追加勧奨</a:t>
            </a:r>
            <a:endParaRPr kumimoji="1" lang="ja-JP" altLang="en-US" sz="1600" b="1" dirty="0">
              <a:solidFill>
                <a:schemeClr val="tx1">
                  <a:lumMod val="95000"/>
                  <a:lumOff val="5000"/>
                </a:schemeClr>
              </a:solidFill>
              <a:latin typeface="+mn-ea"/>
            </a:endParaRPr>
          </a:p>
        </p:txBody>
      </p:sp>
      <p:sp>
        <p:nvSpPr>
          <p:cNvPr id="29" name="吹き出し: 折線 (枠なし) 28">
            <a:extLst>
              <a:ext uri="{FF2B5EF4-FFF2-40B4-BE49-F238E27FC236}">
                <a16:creationId xmlns:a16="http://schemas.microsoft.com/office/drawing/2014/main" id="{6D8F6A28-0E2C-47F8-9777-C0F0635E7317}"/>
              </a:ext>
            </a:extLst>
          </p:cNvPr>
          <p:cNvSpPr/>
          <p:nvPr/>
        </p:nvSpPr>
        <p:spPr>
          <a:xfrm>
            <a:off x="6366652" y="4706001"/>
            <a:ext cx="2809030" cy="577457"/>
          </a:xfrm>
          <a:prstGeom prst="callout2">
            <a:avLst>
              <a:gd name="adj1" fmla="val 101278"/>
              <a:gd name="adj2" fmla="val 99834"/>
              <a:gd name="adj3" fmla="val 101277"/>
              <a:gd name="adj4" fmla="val 779"/>
              <a:gd name="adj5" fmla="val -66993"/>
              <a:gd name="adj6" fmla="val -18871"/>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2021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5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クーポン未使用者 </a:t>
            </a:r>
            <a:r>
              <a:rPr lang="ja-JP" altLang="en-US" sz="1200" b="1" dirty="0">
                <a:solidFill>
                  <a:schemeClr val="tx1">
                    <a:lumMod val="95000"/>
                    <a:lumOff val="5000"/>
                  </a:schemeClr>
                </a:solidFill>
                <a:latin typeface="+mn-ea"/>
              </a:rPr>
              <a:t>に </a:t>
            </a:r>
            <a:r>
              <a:rPr lang="ja-JP" altLang="en-US" sz="1600" b="1" dirty="0">
                <a:solidFill>
                  <a:schemeClr val="tx1">
                    <a:lumMod val="95000"/>
                    <a:lumOff val="5000"/>
                  </a:schemeClr>
                </a:solidFill>
                <a:latin typeface="+mn-ea"/>
              </a:rPr>
              <a:t>追加勧奨</a:t>
            </a:r>
            <a:endParaRPr kumimoji="1" lang="ja-JP" altLang="en-US" sz="1600" b="1" dirty="0">
              <a:solidFill>
                <a:schemeClr val="tx1">
                  <a:lumMod val="95000"/>
                  <a:lumOff val="5000"/>
                </a:schemeClr>
              </a:solidFill>
              <a:latin typeface="+mn-ea"/>
            </a:endParaRPr>
          </a:p>
        </p:txBody>
      </p:sp>
      <p:sp>
        <p:nvSpPr>
          <p:cNvPr id="30" name="吹き出し: 折線 (枠なし) 29">
            <a:extLst>
              <a:ext uri="{FF2B5EF4-FFF2-40B4-BE49-F238E27FC236}">
                <a16:creationId xmlns:a16="http://schemas.microsoft.com/office/drawing/2014/main" id="{83990594-362F-47E1-91B0-D2442869A189}"/>
              </a:ext>
            </a:extLst>
          </p:cNvPr>
          <p:cNvSpPr/>
          <p:nvPr/>
        </p:nvSpPr>
        <p:spPr>
          <a:xfrm>
            <a:off x="9109774" y="4342340"/>
            <a:ext cx="2809030" cy="577457"/>
          </a:xfrm>
          <a:prstGeom prst="callout2">
            <a:avLst>
              <a:gd name="adj1" fmla="val 101278"/>
              <a:gd name="adj2" fmla="val 99834"/>
              <a:gd name="adj3" fmla="val 101277"/>
              <a:gd name="adj4" fmla="val 779"/>
              <a:gd name="adj5" fmla="val -4313"/>
              <a:gd name="adj6" fmla="val -12767"/>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2022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7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クーポン未使用者 </a:t>
            </a:r>
            <a:r>
              <a:rPr lang="ja-JP" altLang="en-US" sz="1200" b="1" dirty="0">
                <a:solidFill>
                  <a:schemeClr val="tx1">
                    <a:lumMod val="95000"/>
                    <a:lumOff val="5000"/>
                  </a:schemeClr>
                </a:solidFill>
                <a:latin typeface="+mn-ea"/>
              </a:rPr>
              <a:t>に </a:t>
            </a:r>
            <a:r>
              <a:rPr lang="ja-JP" altLang="en-US" sz="1600" b="1" dirty="0">
                <a:solidFill>
                  <a:schemeClr val="tx1">
                    <a:lumMod val="95000"/>
                    <a:lumOff val="5000"/>
                  </a:schemeClr>
                </a:solidFill>
                <a:latin typeface="+mn-ea"/>
              </a:rPr>
              <a:t>追加勧奨</a:t>
            </a:r>
            <a:endParaRPr kumimoji="1" lang="ja-JP" altLang="en-US" sz="1600" b="1" dirty="0">
              <a:solidFill>
                <a:schemeClr val="tx1">
                  <a:lumMod val="95000"/>
                  <a:lumOff val="5000"/>
                </a:schemeClr>
              </a:solidFill>
              <a:latin typeface="+mn-ea"/>
            </a:endParaRPr>
          </a:p>
        </p:txBody>
      </p:sp>
    </p:spTree>
    <p:extLst>
      <p:ext uri="{BB962C8B-B14F-4D97-AF65-F5344CB8AC3E}">
        <p14:creationId xmlns:p14="http://schemas.microsoft.com/office/powerpoint/2010/main" val="256501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EB33A488-7768-46C9-8CCD-96458B416A42}"/>
              </a:ext>
            </a:extLst>
          </p:cNvPr>
          <p:cNvSpPr/>
          <p:nvPr/>
        </p:nvSpPr>
        <p:spPr>
          <a:xfrm>
            <a:off x="308610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1F37315-B1B9-420D-8E4D-77E33970251D}"/>
              </a:ext>
            </a:extLst>
          </p:cNvPr>
          <p:cNvSpPr/>
          <p:nvPr/>
        </p:nvSpPr>
        <p:spPr>
          <a:xfrm>
            <a:off x="595327"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9EB98DA-512F-485A-9141-6E4C833DA23B}"/>
              </a:ext>
            </a:extLst>
          </p:cNvPr>
          <p:cNvSpPr/>
          <p:nvPr/>
        </p:nvSpPr>
        <p:spPr>
          <a:xfrm>
            <a:off x="557784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8E23DE8-51D8-48D3-B3EC-3349F017879F}"/>
              </a:ext>
            </a:extLst>
          </p:cNvPr>
          <p:cNvSpPr/>
          <p:nvPr/>
        </p:nvSpPr>
        <p:spPr>
          <a:xfrm>
            <a:off x="805053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グラフ 5">
            <a:extLst>
              <a:ext uri="{FF2B5EF4-FFF2-40B4-BE49-F238E27FC236}">
                <a16:creationId xmlns:a16="http://schemas.microsoft.com/office/drawing/2014/main" id="{A88C6ACD-2E01-4C28-9381-4FC355EA60BF}"/>
              </a:ext>
            </a:extLst>
          </p:cNvPr>
          <p:cNvGraphicFramePr>
            <a:graphicFrameLocks/>
          </p:cNvGraphicFramePr>
          <p:nvPr/>
        </p:nvGraphicFramePr>
        <p:xfrm>
          <a:off x="47059" y="1515901"/>
          <a:ext cx="93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D27DCA3A-FF51-47AD-A71F-6841115FD2B8}"/>
              </a:ext>
            </a:extLst>
          </p:cNvPr>
          <p:cNvSpPr/>
          <p:nvPr/>
        </p:nvSpPr>
        <p:spPr>
          <a:xfrm>
            <a:off x="47059" y="5176702"/>
            <a:ext cx="9360000" cy="1250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E7C6F955-1FAC-4AA8-B8CE-3AEA96873CE6}"/>
              </a:ext>
            </a:extLst>
          </p:cNvPr>
          <p:cNvSpPr/>
          <p:nvPr/>
        </p:nvSpPr>
        <p:spPr>
          <a:xfrm>
            <a:off x="23770" y="1573050"/>
            <a:ext cx="590607"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C3E5ADA7-C64B-4CB3-BD55-036FE48CB189}"/>
              </a:ext>
            </a:extLst>
          </p:cNvPr>
          <p:cNvCxnSpPr>
            <a:cxnSpLocks/>
          </p:cNvCxnSpPr>
          <p:nvPr/>
        </p:nvCxnSpPr>
        <p:spPr>
          <a:xfrm>
            <a:off x="347677" y="4316250"/>
            <a:ext cx="1047272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9FD6C1A-E11E-9D99-A761-74B29A3581B8}"/>
              </a:ext>
            </a:extLst>
          </p:cNvPr>
          <p:cNvSpPr txBox="1"/>
          <p:nvPr/>
        </p:nvSpPr>
        <p:spPr>
          <a:xfrm>
            <a:off x="347677" y="1262043"/>
            <a:ext cx="1244031"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抗体検査</a:t>
            </a:r>
            <a:endParaRPr lang="en-US" altLang="ja-JP" sz="2000" b="1" dirty="0">
              <a:solidFill>
                <a:schemeClr val="bg1"/>
              </a:solidFill>
            </a:endParaRPr>
          </a:p>
        </p:txBody>
      </p:sp>
      <p:sp>
        <p:nvSpPr>
          <p:cNvPr id="19" name="吹き出し: 折線 (枠なし) 18">
            <a:extLst>
              <a:ext uri="{FF2B5EF4-FFF2-40B4-BE49-F238E27FC236}">
                <a16:creationId xmlns:a16="http://schemas.microsoft.com/office/drawing/2014/main" id="{5CAF836A-5F9F-4EC8-8645-67D7FA90050E}"/>
              </a:ext>
            </a:extLst>
          </p:cNvPr>
          <p:cNvSpPr/>
          <p:nvPr/>
        </p:nvSpPr>
        <p:spPr>
          <a:xfrm>
            <a:off x="1315548" y="2724609"/>
            <a:ext cx="2159813" cy="872922"/>
          </a:xfrm>
          <a:prstGeom prst="callout2">
            <a:avLst>
              <a:gd name="adj1" fmla="val 101278"/>
              <a:gd name="adj2" fmla="val 99834"/>
              <a:gd name="adj3" fmla="val 101277"/>
              <a:gd name="adj4" fmla="val 779"/>
              <a:gd name="adj5" fmla="val 183727"/>
              <a:gd name="adj6" fmla="val -17515"/>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2019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5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kumimoji="1" lang="en-US" altLang="ja-JP" sz="1600" b="1" dirty="0">
                <a:solidFill>
                  <a:schemeClr val="tx1">
                    <a:lumMod val="95000"/>
                    <a:lumOff val="5000"/>
                  </a:schemeClr>
                </a:solidFill>
                <a:latin typeface="+mn-ea"/>
              </a:rPr>
              <a:t>S47.4.2. </a:t>
            </a:r>
            <a:r>
              <a:rPr kumimoji="1" lang="ja-JP" altLang="en-US" sz="1600" b="1" dirty="0">
                <a:solidFill>
                  <a:schemeClr val="tx1">
                    <a:lumMod val="95000"/>
                    <a:lumOff val="5000"/>
                  </a:schemeClr>
                </a:solidFill>
                <a:latin typeface="+mn-ea"/>
              </a:rPr>
              <a:t>～ </a:t>
            </a:r>
            <a:r>
              <a:rPr kumimoji="1" lang="en-US" altLang="ja-JP" sz="1600" b="1" dirty="0">
                <a:solidFill>
                  <a:schemeClr val="tx1">
                    <a:lumMod val="95000"/>
                    <a:lumOff val="5000"/>
                  </a:schemeClr>
                </a:solidFill>
                <a:latin typeface="+mn-ea"/>
              </a:rPr>
              <a:t>S54.4.1</a:t>
            </a:r>
          </a:p>
          <a:p>
            <a:pPr>
              <a:lnSpc>
                <a:spcPct val="120000"/>
              </a:lnSpc>
            </a:pPr>
            <a:r>
              <a:rPr lang="ja-JP" altLang="en-US" sz="1600" b="1" dirty="0">
                <a:solidFill>
                  <a:schemeClr val="tx1">
                    <a:lumMod val="95000"/>
                    <a:lumOff val="5000"/>
                  </a:schemeClr>
                </a:solidFill>
                <a:latin typeface="+mn-ea"/>
              </a:rPr>
              <a:t>生</a:t>
            </a:r>
            <a:r>
              <a:rPr lang="ja-JP" altLang="en-US" sz="1400" b="1" dirty="0">
                <a:solidFill>
                  <a:schemeClr val="tx1">
                    <a:lumMod val="95000"/>
                    <a:lumOff val="5000"/>
                  </a:schemeClr>
                </a:solidFill>
                <a:latin typeface="+mn-ea"/>
              </a:rPr>
              <a:t>まれ</a:t>
            </a:r>
            <a:r>
              <a:rPr lang="ja-JP" altLang="en-US" sz="1600" b="1" dirty="0">
                <a:solidFill>
                  <a:schemeClr val="tx1">
                    <a:lumMod val="95000"/>
                    <a:lumOff val="5000"/>
                  </a:schemeClr>
                </a:solidFill>
                <a:latin typeface="+mn-ea"/>
              </a:rPr>
              <a:t>男性</a:t>
            </a:r>
            <a:r>
              <a:rPr lang="ja-JP" altLang="en-US" sz="1200" b="1" dirty="0">
                <a:solidFill>
                  <a:schemeClr val="tx1">
                    <a:lumMod val="95000"/>
                    <a:lumOff val="5000"/>
                  </a:schemeClr>
                </a:solidFill>
                <a:latin typeface="+mn-ea"/>
              </a:rPr>
              <a:t>にクーポン配布</a:t>
            </a:r>
            <a:endParaRPr kumimoji="1" lang="ja-JP" altLang="en-US" sz="1600" b="1" dirty="0">
              <a:solidFill>
                <a:schemeClr val="tx1">
                  <a:lumMod val="95000"/>
                  <a:lumOff val="5000"/>
                </a:schemeClr>
              </a:solidFill>
              <a:latin typeface="+mn-ea"/>
            </a:endParaRPr>
          </a:p>
        </p:txBody>
      </p:sp>
      <p:sp>
        <p:nvSpPr>
          <p:cNvPr id="20" name="テキスト ボックス 19">
            <a:extLst>
              <a:ext uri="{FF2B5EF4-FFF2-40B4-BE49-F238E27FC236}">
                <a16:creationId xmlns:a16="http://schemas.microsoft.com/office/drawing/2014/main" id="{6C70B333-BCA3-4193-9A61-1F0964EB2624}"/>
              </a:ext>
            </a:extLst>
          </p:cNvPr>
          <p:cNvSpPr txBox="1"/>
          <p:nvPr/>
        </p:nvSpPr>
        <p:spPr>
          <a:xfrm>
            <a:off x="595327" y="4005621"/>
            <a:ext cx="1039067" cy="307777"/>
          </a:xfrm>
          <a:prstGeom prst="rect">
            <a:avLst/>
          </a:prstGeom>
          <a:noFill/>
        </p:spPr>
        <p:txBody>
          <a:bodyPr wrap="none" rtlCol="0">
            <a:spAutoFit/>
          </a:bodyPr>
          <a:lstStyle/>
          <a:p>
            <a:r>
              <a:rPr kumimoji="1" lang="en-US" altLang="ja-JP" sz="1400" b="1" dirty="0">
                <a:latin typeface="+mn-ea"/>
              </a:rPr>
              <a:t>2019 </a:t>
            </a:r>
            <a:r>
              <a:rPr kumimoji="1" lang="ja-JP" altLang="en-US" sz="1100" b="1" dirty="0">
                <a:latin typeface="+mn-ea"/>
              </a:rPr>
              <a:t>年度</a:t>
            </a:r>
            <a:endParaRPr kumimoji="1" lang="ja-JP" altLang="en-US" sz="1400" b="1" dirty="0">
              <a:latin typeface="+mn-ea"/>
            </a:endParaRPr>
          </a:p>
        </p:txBody>
      </p:sp>
      <p:sp>
        <p:nvSpPr>
          <p:cNvPr id="21" name="吹き出し: 折線 (枠なし) 20">
            <a:extLst>
              <a:ext uri="{FF2B5EF4-FFF2-40B4-BE49-F238E27FC236}">
                <a16:creationId xmlns:a16="http://schemas.microsoft.com/office/drawing/2014/main" id="{203834F8-4862-44E4-9CCC-58B5AE10A5B6}"/>
              </a:ext>
            </a:extLst>
          </p:cNvPr>
          <p:cNvSpPr/>
          <p:nvPr/>
        </p:nvSpPr>
        <p:spPr>
          <a:xfrm>
            <a:off x="359962" y="319705"/>
            <a:ext cx="1834971"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国事業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sp>
        <p:nvSpPr>
          <p:cNvPr id="22" name="吹き出し: 折線 (枠なし) 21">
            <a:extLst>
              <a:ext uri="{FF2B5EF4-FFF2-40B4-BE49-F238E27FC236}">
                <a16:creationId xmlns:a16="http://schemas.microsoft.com/office/drawing/2014/main" id="{24E9C988-19EF-4580-BE06-9154AA95F8FA}"/>
              </a:ext>
            </a:extLst>
          </p:cNvPr>
          <p:cNvSpPr/>
          <p:nvPr/>
        </p:nvSpPr>
        <p:spPr>
          <a:xfrm>
            <a:off x="3737638" y="2735346"/>
            <a:ext cx="2159813" cy="872922"/>
          </a:xfrm>
          <a:prstGeom prst="callout2">
            <a:avLst>
              <a:gd name="adj1" fmla="val 101278"/>
              <a:gd name="adj2" fmla="val 99834"/>
              <a:gd name="adj3" fmla="val 101277"/>
              <a:gd name="adj4" fmla="val 779"/>
              <a:gd name="adj5" fmla="val 183727"/>
              <a:gd name="adj6" fmla="val -17515"/>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2020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5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kumimoji="1" lang="en-US" altLang="ja-JP" sz="1600" b="1" dirty="0">
                <a:solidFill>
                  <a:schemeClr val="tx1">
                    <a:lumMod val="95000"/>
                    <a:lumOff val="5000"/>
                  </a:schemeClr>
                </a:solidFill>
                <a:latin typeface="+mn-ea"/>
              </a:rPr>
              <a:t>S37.4.2. </a:t>
            </a:r>
            <a:r>
              <a:rPr kumimoji="1" lang="ja-JP" altLang="en-US" sz="1600" b="1" dirty="0">
                <a:solidFill>
                  <a:schemeClr val="tx1">
                    <a:lumMod val="95000"/>
                    <a:lumOff val="5000"/>
                  </a:schemeClr>
                </a:solidFill>
                <a:latin typeface="+mn-ea"/>
              </a:rPr>
              <a:t>～ </a:t>
            </a:r>
            <a:r>
              <a:rPr kumimoji="1" lang="en-US" altLang="ja-JP" sz="1600" b="1" dirty="0">
                <a:solidFill>
                  <a:schemeClr val="tx1">
                    <a:lumMod val="95000"/>
                    <a:lumOff val="5000"/>
                  </a:schemeClr>
                </a:solidFill>
                <a:latin typeface="+mn-ea"/>
              </a:rPr>
              <a:t>S47.4.1</a:t>
            </a:r>
          </a:p>
          <a:p>
            <a:pPr>
              <a:lnSpc>
                <a:spcPct val="120000"/>
              </a:lnSpc>
            </a:pPr>
            <a:r>
              <a:rPr lang="ja-JP" altLang="en-US" sz="1600" b="1" dirty="0">
                <a:solidFill>
                  <a:schemeClr val="tx1">
                    <a:lumMod val="95000"/>
                    <a:lumOff val="5000"/>
                  </a:schemeClr>
                </a:solidFill>
                <a:latin typeface="+mn-ea"/>
              </a:rPr>
              <a:t>生</a:t>
            </a:r>
            <a:r>
              <a:rPr lang="ja-JP" altLang="en-US" sz="1400" b="1" dirty="0">
                <a:solidFill>
                  <a:schemeClr val="tx1">
                    <a:lumMod val="95000"/>
                    <a:lumOff val="5000"/>
                  </a:schemeClr>
                </a:solidFill>
                <a:latin typeface="+mn-ea"/>
              </a:rPr>
              <a:t>まれ</a:t>
            </a:r>
            <a:r>
              <a:rPr lang="ja-JP" altLang="en-US" sz="1600" b="1" dirty="0">
                <a:solidFill>
                  <a:schemeClr val="tx1">
                    <a:lumMod val="95000"/>
                    <a:lumOff val="5000"/>
                  </a:schemeClr>
                </a:solidFill>
                <a:latin typeface="+mn-ea"/>
              </a:rPr>
              <a:t>男性</a:t>
            </a:r>
            <a:r>
              <a:rPr lang="ja-JP" altLang="en-US" sz="1200" b="1" dirty="0">
                <a:solidFill>
                  <a:schemeClr val="tx1">
                    <a:lumMod val="95000"/>
                    <a:lumOff val="5000"/>
                  </a:schemeClr>
                </a:solidFill>
                <a:latin typeface="+mn-ea"/>
              </a:rPr>
              <a:t>にクーポン配布</a:t>
            </a:r>
            <a:endParaRPr kumimoji="1" lang="ja-JP" altLang="en-US" sz="1600" b="1" dirty="0">
              <a:solidFill>
                <a:schemeClr val="tx1">
                  <a:lumMod val="95000"/>
                  <a:lumOff val="5000"/>
                </a:schemeClr>
              </a:solidFill>
              <a:latin typeface="+mn-ea"/>
            </a:endParaRPr>
          </a:p>
        </p:txBody>
      </p:sp>
      <p:sp>
        <p:nvSpPr>
          <p:cNvPr id="23" name="テキスト ボックス 22">
            <a:extLst>
              <a:ext uri="{FF2B5EF4-FFF2-40B4-BE49-F238E27FC236}">
                <a16:creationId xmlns:a16="http://schemas.microsoft.com/office/drawing/2014/main" id="{F31CCD25-AE64-4E2C-9D76-23ED70689E93}"/>
              </a:ext>
            </a:extLst>
          </p:cNvPr>
          <p:cNvSpPr txBox="1"/>
          <p:nvPr/>
        </p:nvSpPr>
        <p:spPr>
          <a:xfrm>
            <a:off x="3087198" y="4016610"/>
            <a:ext cx="1013419" cy="307777"/>
          </a:xfrm>
          <a:prstGeom prst="rect">
            <a:avLst/>
          </a:prstGeom>
          <a:noFill/>
        </p:spPr>
        <p:txBody>
          <a:bodyPr wrap="none" rtlCol="0">
            <a:spAutoFit/>
          </a:bodyPr>
          <a:lstStyle/>
          <a:p>
            <a:r>
              <a:rPr kumimoji="1" lang="en-US" altLang="ja-JP" sz="1400" b="1" dirty="0">
                <a:latin typeface="+mn-ea"/>
              </a:rPr>
              <a:t>2020 </a:t>
            </a:r>
            <a:r>
              <a:rPr kumimoji="1" lang="ja-JP" altLang="en-US" sz="1100" b="1" dirty="0">
                <a:latin typeface="+mn-ea"/>
              </a:rPr>
              <a:t>年度</a:t>
            </a:r>
            <a:endParaRPr kumimoji="1" lang="ja-JP" altLang="en-US" sz="1400" b="1" dirty="0">
              <a:latin typeface="+mn-ea"/>
            </a:endParaRPr>
          </a:p>
        </p:txBody>
      </p:sp>
      <p:sp>
        <p:nvSpPr>
          <p:cNvPr id="24" name="テキスト ボックス 23">
            <a:extLst>
              <a:ext uri="{FF2B5EF4-FFF2-40B4-BE49-F238E27FC236}">
                <a16:creationId xmlns:a16="http://schemas.microsoft.com/office/drawing/2014/main" id="{C8B31F35-E228-49B2-90BD-12C158C670E3}"/>
              </a:ext>
            </a:extLst>
          </p:cNvPr>
          <p:cNvSpPr txBox="1"/>
          <p:nvPr/>
        </p:nvSpPr>
        <p:spPr>
          <a:xfrm>
            <a:off x="5584038" y="3997220"/>
            <a:ext cx="1013419" cy="307777"/>
          </a:xfrm>
          <a:prstGeom prst="rect">
            <a:avLst/>
          </a:prstGeom>
          <a:noFill/>
        </p:spPr>
        <p:txBody>
          <a:bodyPr wrap="none" rtlCol="0">
            <a:spAutoFit/>
          </a:bodyPr>
          <a:lstStyle/>
          <a:p>
            <a:r>
              <a:rPr kumimoji="1" lang="en-US" altLang="ja-JP" sz="1400" b="1" dirty="0">
                <a:latin typeface="+mn-ea"/>
              </a:rPr>
              <a:t>2021 </a:t>
            </a:r>
            <a:r>
              <a:rPr kumimoji="1" lang="ja-JP" altLang="en-US" sz="1100" b="1" dirty="0">
                <a:latin typeface="+mn-ea"/>
              </a:rPr>
              <a:t>年度</a:t>
            </a:r>
            <a:endParaRPr kumimoji="1" lang="ja-JP" altLang="en-US" sz="1400" b="1" dirty="0">
              <a:latin typeface="+mn-ea"/>
            </a:endParaRPr>
          </a:p>
        </p:txBody>
      </p:sp>
      <p:sp>
        <p:nvSpPr>
          <p:cNvPr id="25" name="テキスト ボックス 24">
            <a:extLst>
              <a:ext uri="{FF2B5EF4-FFF2-40B4-BE49-F238E27FC236}">
                <a16:creationId xmlns:a16="http://schemas.microsoft.com/office/drawing/2014/main" id="{DAAF4C6D-CFC4-485B-828B-D87FEB385DFB}"/>
              </a:ext>
            </a:extLst>
          </p:cNvPr>
          <p:cNvSpPr txBox="1"/>
          <p:nvPr/>
        </p:nvSpPr>
        <p:spPr>
          <a:xfrm>
            <a:off x="8067255" y="3997220"/>
            <a:ext cx="1013419" cy="307777"/>
          </a:xfrm>
          <a:prstGeom prst="rect">
            <a:avLst/>
          </a:prstGeom>
          <a:noFill/>
        </p:spPr>
        <p:txBody>
          <a:bodyPr wrap="none" rtlCol="0">
            <a:spAutoFit/>
          </a:bodyPr>
          <a:lstStyle/>
          <a:p>
            <a:r>
              <a:rPr kumimoji="1" lang="en-US" altLang="ja-JP" sz="1400" b="1" dirty="0">
                <a:latin typeface="+mn-ea"/>
              </a:rPr>
              <a:t>2022 </a:t>
            </a:r>
            <a:r>
              <a:rPr kumimoji="1" lang="ja-JP" altLang="en-US" sz="1100" b="1" dirty="0">
                <a:latin typeface="+mn-ea"/>
              </a:rPr>
              <a:t>年度</a:t>
            </a:r>
            <a:endParaRPr kumimoji="1" lang="ja-JP" altLang="en-US" sz="1400" b="1" dirty="0">
              <a:latin typeface="+mn-ea"/>
            </a:endParaRPr>
          </a:p>
        </p:txBody>
      </p:sp>
      <p:sp>
        <p:nvSpPr>
          <p:cNvPr id="26" name="テキスト ボックス 25">
            <a:extLst>
              <a:ext uri="{FF2B5EF4-FFF2-40B4-BE49-F238E27FC236}">
                <a16:creationId xmlns:a16="http://schemas.microsoft.com/office/drawing/2014/main" id="{4B629905-89D3-41F8-AFC8-DB56D78F0B05}"/>
              </a:ext>
            </a:extLst>
          </p:cNvPr>
          <p:cNvSpPr txBox="1"/>
          <p:nvPr/>
        </p:nvSpPr>
        <p:spPr>
          <a:xfrm>
            <a:off x="347677" y="4919994"/>
            <a:ext cx="175699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ワクチン接種</a:t>
            </a:r>
            <a:endParaRPr lang="en-US" altLang="ja-JP" sz="2000" b="1" dirty="0">
              <a:solidFill>
                <a:schemeClr val="bg1"/>
              </a:solidFill>
            </a:endParaRPr>
          </a:p>
        </p:txBody>
      </p:sp>
      <p:sp>
        <p:nvSpPr>
          <p:cNvPr id="27" name="吹き出し: 折線 (枠なし) 26">
            <a:extLst>
              <a:ext uri="{FF2B5EF4-FFF2-40B4-BE49-F238E27FC236}">
                <a16:creationId xmlns:a16="http://schemas.microsoft.com/office/drawing/2014/main" id="{EA05FE74-AB05-49A3-BF6B-6E8C72A0A18C}"/>
              </a:ext>
            </a:extLst>
          </p:cNvPr>
          <p:cNvSpPr/>
          <p:nvPr/>
        </p:nvSpPr>
        <p:spPr>
          <a:xfrm>
            <a:off x="7622201" y="3019839"/>
            <a:ext cx="1752650" cy="577457"/>
          </a:xfrm>
          <a:prstGeom prst="callout2">
            <a:avLst>
              <a:gd name="adj1" fmla="val 101278"/>
              <a:gd name="adj2" fmla="val 99834"/>
              <a:gd name="adj3" fmla="val 101277"/>
              <a:gd name="adj4" fmla="val 779"/>
              <a:gd name="adj5" fmla="val 226613"/>
              <a:gd name="adj6" fmla="val -18602"/>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2021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12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事業 </a:t>
            </a:r>
            <a:r>
              <a:rPr lang="en-US" altLang="ja-JP" sz="1600" b="1" dirty="0">
                <a:solidFill>
                  <a:schemeClr val="tx1">
                    <a:lumMod val="95000"/>
                    <a:lumOff val="5000"/>
                  </a:schemeClr>
                </a:solidFill>
                <a:latin typeface="+mn-ea"/>
              </a:rPr>
              <a:t>3 </a:t>
            </a:r>
            <a:r>
              <a:rPr lang="ja-JP" altLang="en-US" sz="1600" b="1" dirty="0">
                <a:solidFill>
                  <a:schemeClr val="tx1">
                    <a:lumMod val="95000"/>
                    <a:lumOff val="5000"/>
                  </a:schemeClr>
                </a:solidFill>
                <a:latin typeface="+mn-ea"/>
              </a:rPr>
              <a:t>年延長 </a:t>
            </a:r>
            <a:r>
              <a:rPr lang="ja-JP" altLang="en-US" sz="1200" b="1" dirty="0">
                <a:solidFill>
                  <a:schemeClr val="tx1">
                    <a:lumMod val="95000"/>
                    <a:lumOff val="5000"/>
                  </a:schemeClr>
                </a:solidFill>
                <a:latin typeface="+mn-ea"/>
              </a:rPr>
              <a:t>決定</a:t>
            </a:r>
            <a:endParaRPr kumimoji="1" lang="ja-JP" altLang="en-US" sz="1600" b="1" dirty="0">
              <a:solidFill>
                <a:schemeClr val="tx1">
                  <a:lumMod val="95000"/>
                  <a:lumOff val="5000"/>
                </a:schemeClr>
              </a:solidFill>
              <a:latin typeface="+mn-ea"/>
            </a:endParaRPr>
          </a:p>
        </p:txBody>
      </p:sp>
      <p:sp>
        <p:nvSpPr>
          <p:cNvPr id="28" name="吹き出し: 折線 (枠なし) 27">
            <a:extLst>
              <a:ext uri="{FF2B5EF4-FFF2-40B4-BE49-F238E27FC236}">
                <a16:creationId xmlns:a16="http://schemas.microsoft.com/office/drawing/2014/main" id="{6134C30C-F57A-4046-BF43-84B5D4034B8C}"/>
              </a:ext>
            </a:extLst>
          </p:cNvPr>
          <p:cNvSpPr/>
          <p:nvPr/>
        </p:nvSpPr>
        <p:spPr>
          <a:xfrm>
            <a:off x="4522369" y="5147048"/>
            <a:ext cx="2809030" cy="577457"/>
          </a:xfrm>
          <a:prstGeom prst="callout2">
            <a:avLst>
              <a:gd name="adj1" fmla="val 101278"/>
              <a:gd name="adj2" fmla="val 99834"/>
              <a:gd name="adj3" fmla="val 101277"/>
              <a:gd name="adj4" fmla="val 779"/>
              <a:gd name="adj5" fmla="val -142869"/>
              <a:gd name="adj6" fmla="val -26331"/>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2020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7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クーポン未使用者 </a:t>
            </a:r>
            <a:r>
              <a:rPr lang="ja-JP" altLang="en-US" sz="1200" b="1" dirty="0">
                <a:solidFill>
                  <a:schemeClr val="tx1">
                    <a:lumMod val="95000"/>
                    <a:lumOff val="5000"/>
                  </a:schemeClr>
                </a:solidFill>
                <a:latin typeface="+mn-ea"/>
              </a:rPr>
              <a:t>に </a:t>
            </a:r>
            <a:r>
              <a:rPr lang="ja-JP" altLang="en-US" sz="1600" b="1" dirty="0">
                <a:solidFill>
                  <a:schemeClr val="tx1">
                    <a:lumMod val="95000"/>
                    <a:lumOff val="5000"/>
                  </a:schemeClr>
                </a:solidFill>
                <a:latin typeface="+mn-ea"/>
              </a:rPr>
              <a:t>追加勧奨</a:t>
            </a:r>
            <a:endParaRPr kumimoji="1" lang="ja-JP" altLang="en-US" sz="1600" b="1" dirty="0">
              <a:solidFill>
                <a:schemeClr val="tx1">
                  <a:lumMod val="95000"/>
                  <a:lumOff val="5000"/>
                </a:schemeClr>
              </a:solidFill>
              <a:latin typeface="+mn-ea"/>
            </a:endParaRPr>
          </a:p>
        </p:txBody>
      </p:sp>
      <p:sp>
        <p:nvSpPr>
          <p:cNvPr id="29" name="吹き出し: 折線 (枠なし) 28">
            <a:extLst>
              <a:ext uri="{FF2B5EF4-FFF2-40B4-BE49-F238E27FC236}">
                <a16:creationId xmlns:a16="http://schemas.microsoft.com/office/drawing/2014/main" id="{6D8F6A28-0E2C-47F8-9777-C0F0635E7317}"/>
              </a:ext>
            </a:extLst>
          </p:cNvPr>
          <p:cNvSpPr/>
          <p:nvPr/>
        </p:nvSpPr>
        <p:spPr>
          <a:xfrm>
            <a:off x="6366652" y="4706001"/>
            <a:ext cx="2809030" cy="577457"/>
          </a:xfrm>
          <a:prstGeom prst="callout2">
            <a:avLst>
              <a:gd name="adj1" fmla="val 101278"/>
              <a:gd name="adj2" fmla="val 99834"/>
              <a:gd name="adj3" fmla="val 101277"/>
              <a:gd name="adj4" fmla="val 779"/>
              <a:gd name="adj5" fmla="val -66993"/>
              <a:gd name="adj6" fmla="val -18871"/>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2021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5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クーポン未使用者 </a:t>
            </a:r>
            <a:r>
              <a:rPr lang="ja-JP" altLang="en-US" sz="1200" b="1" dirty="0">
                <a:solidFill>
                  <a:schemeClr val="tx1">
                    <a:lumMod val="95000"/>
                    <a:lumOff val="5000"/>
                  </a:schemeClr>
                </a:solidFill>
                <a:latin typeface="+mn-ea"/>
              </a:rPr>
              <a:t>に </a:t>
            </a:r>
            <a:r>
              <a:rPr lang="ja-JP" altLang="en-US" sz="1600" b="1" dirty="0">
                <a:solidFill>
                  <a:schemeClr val="tx1">
                    <a:lumMod val="95000"/>
                    <a:lumOff val="5000"/>
                  </a:schemeClr>
                </a:solidFill>
                <a:latin typeface="+mn-ea"/>
              </a:rPr>
              <a:t>追加勧奨</a:t>
            </a:r>
            <a:endParaRPr kumimoji="1" lang="ja-JP" altLang="en-US" sz="1600" b="1" dirty="0">
              <a:solidFill>
                <a:schemeClr val="tx1">
                  <a:lumMod val="95000"/>
                  <a:lumOff val="5000"/>
                </a:schemeClr>
              </a:solidFill>
              <a:latin typeface="+mn-ea"/>
            </a:endParaRPr>
          </a:p>
        </p:txBody>
      </p:sp>
      <p:sp>
        <p:nvSpPr>
          <p:cNvPr id="30" name="吹き出し: 折線 (枠なし) 29">
            <a:extLst>
              <a:ext uri="{FF2B5EF4-FFF2-40B4-BE49-F238E27FC236}">
                <a16:creationId xmlns:a16="http://schemas.microsoft.com/office/drawing/2014/main" id="{83990594-362F-47E1-91B0-D2442869A189}"/>
              </a:ext>
            </a:extLst>
          </p:cNvPr>
          <p:cNvSpPr/>
          <p:nvPr/>
        </p:nvSpPr>
        <p:spPr>
          <a:xfrm>
            <a:off x="9109774" y="4342340"/>
            <a:ext cx="2809030" cy="577457"/>
          </a:xfrm>
          <a:prstGeom prst="callout2">
            <a:avLst>
              <a:gd name="adj1" fmla="val 101278"/>
              <a:gd name="adj2" fmla="val 99834"/>
              <a:gd name="adj3" fmla="val 101277"/>
              <a:gd name="adj4" fmla="val 779"/>
              <a:gd name="adj5" fmla="val -4313"/>
              <a:gd name="adj6" fmla="val -12767"/>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2022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7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クーポン未使用者 </a:t>
            </a:r>
            <a:r>
              <a:rPr lang="ja-JP" altLang="en-US" sz="1200" b="1" dirty="0">
                <a:solidFill>
                  <a:schemeClr val="tx1">
                    <a:lumMod val="95000"/>
                    <a:lumOff val="5000"/>
                  </a:schemeClr>
                </a:solidFill>
                <a:latin typeface="+mn-ea"/>
              </a:rPr>
              <a:t>に </a:t>
            </a:r>
            <a:r>
              <a:rPr lang="ja-JP" altLang="en-US" sz="1600" b="1" dirty="0">
                <a:solidFill>
                  <a:schemeClr val="tx1">
                    <a:lumMod val="95000"/>
                    <a:lumOff val="5000"/>
                  </a:schemeClr>
                </a:solidFill>
                <a:latin typeface="+mn-ea"/>
              </a:rPr>
              <a:t>追加勧奨</a:t>
            </a:r>
            <a:endParaRPr kumimoji="1" lang="ja-JP" altLang="en-US" sz="1600" b="1" dirty="0">
              <a:solidFill>
                <a:schemeClr val="tx1">
                  <a:lumMod val="95000"/>
                  <a:lumOff val="5000"/>
                </a:schemeClr>
              </a:solidFill>
              <a:latin typeface="+mn-ea"/>
            </a:endParaRPr>
          </a:p>
        </p:txBody>
      </p:sp>
      <p:sp>
        <p:nvSpPr>
          <p:cNvPr id="31" name="テキスト ボックス 30">
            <a:extLst>
              <a:ext uri="{FF2B5EF4-FFF2-40B4-BE49-F238E27FC236}">
                <a16:creationId xmlns:a16="http://schemas.microsoft.com/office/drawing/2014/main" id="{CECBA0F2-76E2-4A3B-BDE7-47AFA70D270D}"/>
              </a:ext>
            </a:extLst>
          </p:cNvPr>
          <p:cNvSpPr txBox="1"/>
          <p:nvPr/>
        </p:nvSpPr>
        <p:spPr>
          <a:xfrm>
            <a:off x="1778917" y="1089329"/>
            <a:ext cx="9300156" cy="741826"/>
          </a:xfrm>
          <a:prstGeom prst="rect">
            <a:avLst/>
          </a:prstGeom>
          <a:noFill/>
        </p:spPr>
        <p:txBody>
          <a:bodyPr wrap="none" lIns="72000" tIns="72000" rIns="72000" bIns="18000" rtlCol="0">
            <a:spAutoFit/>
          </a:bodyPr>
          <a:lstStyle/>
          <a:p>
            <a:pPr>
              <a:lnSpc>
                <a:spcPct val="120000"/>
              </a:lnSpc>
            </a:pPr>
            <a:r>
              <a:rPr lang="ja-JP" altLang="en-US" b="1" dirty="0">
                <a:latin typeface="+mn-ea"/>
              </a:rPr>
              <a:t>対象者 約 </a:t>
            </a:r>
            <a:r>
              <a:rPr lang="en-US" altLang="ja-JP" b="1" dirty="0">
                <a:solidFill>
                  <a:schemeClr val="accent2"/>
                </a:solidFill>
                <a:latin typeface="+mn-ea"/>
              </a:rPr>
              <a:t>130,000</a:t>
            </a:r>
            <a:r>
              <a:rPr lang="en-US" altLang="ja-JP" b="1" dirty="0">
                <a:latin typeface="+mn-ea"/>
              </a:rPr>
              <a:t> </a:t>
            </a:r>
            <a:r>
              <a:rPr lang="ja-JP" altLang="en-US" b="1" dirty="0">
                <a:latin typeface="+mn-ea"/>
              </a:rPr>
              <a:t>人</a:t>
            </a:r>
            <a:endParaRPr lang="en-US" altLang="ja-JP" b="1" dirty="0">
              <a:latin typeface="+mn-ea"/>
            </a:endParaRPr>
          </a:p>
          <a:p>
            <a:pPr>
              <a:lnSpc>
                <a:spcPct val="120000"/>
              </a:lnSpc>
            </a:pPr>
            <a:r>
              <a:rPr lang="ja-JP" altLang="en-US" b="1" dirty="0">
                <a:latin typeface="+mn-ea"/>
              </a:rPr>
              <a:t>実績 </a:t>
            </a:r>
            <a:r>
              <a:rPr lang="en-US" altLang="ja-JP" b="1" dirty="0">
                <a:solidFill>
                  <a:schemeClr val="accent2"/>
                </a:solidFill>
                <a:latin typeface="+mn-ea"/>
              </a:rPr>
              <a:t>42,342</a:t>
            </a:r>
            <a:r>
              <a:rPr lang="en-US" altLang="ja-JP" b="1" dirty="0">
                <a:latin typeface="+mn-ea"/>
              </a:rPr>
              <a:t> </a:t>
            </a:r>
            <a:r>
              <a:rPr lang="ja-JP" altLang="en-US" b="1" dirty="0">
                <a:latin typeface="+mn-ea"/>
              </a:rPr>
              <a:t>人 </a:t>
            </a:r>
            <a:r>
              <a:rPr lang="ja-JP" altLang="en-US" sz="1400" b="1" dirty="0">
                <a:latin typeface="+mn-ea"/>
              </a:rPr>
              <a:t>（</a:t>
            </a:r>
            <a:r>
              <a:rPr lang="en-US" altLang="ja-JP" sz="1400" b="1" dirty="0">
                <a:latin typeface="+mn-ea"/>
              </a:rPr>
              <a:t>2019</a:t>
            </a:r>
            <a:r>
              <a:rPr lang="ja-JP" altLang="en-US" sz="1400" b="1" dirty="0">
                <a:latin typeface="+mn-ea"/>
              </a:rPr>
              <a:t>年度 </a:t>
            </a:r>
            <a:r>
              <a:rPr lang="en-US" altLang="ja-JP" sz="1400" b="1" dirty="0">
                <a:solidFill>
                  <a:schemeClr val="accent2"/>
                </a:solidFill>
                <a:latin typeface="+mn-ea"/>
              </a:rPr>
              <a:t>10,237</a:t>
            </a:r>
            <a:r>
              <a:rPr lang="en-US" altLang="ja-JP" sz="1400" b="1" dirty="0">
                <a:latin typeface="+mn-ea"/>
              </a:rPr>
              <a:t> </a:t>
            </a:r>
            <a:r>
              <a:rPr lang="ja-JP" altLang="en-US" sz="1400" b="1" dirty="0">
                <a:latin typeface="+mn-ea"/>
              </a:rPr>
              <a:t>人 </a:t>
            </a:r>
            <a:r>
              <a:rPr lang="en-US" altLang="ja-JP" sz="1400" b="1" dirty="0">
                <a:latin typeface="+mn-ea"/>
              </a:rPr>
              <a:t>2020</a:t>
            </a:r>
            <a:r>
              <a:rPr lang="ja-JP" altLang="en-US" sz="1400" b="1" dirty="0">
                <a:latin typeface="+mn-ea"/>
              </a:rPr>
              <a:t>年度 </a:t>
            </a:r>
            <a:r>
              <a:rPr lang="en-US" altLang="ja-JP" sz="1400" b="1" dirty="0">
                <a:solidFill>
                  <a:schemeClr val="accent2"/>
                </a:solidFill>
                <a:latin typeface="+mn-ea"/>
              </a:rPr>
              <a:t>22,512</a:t>
            </a:r>
            <a:r>
              <a:rPr lang="en-US" altLang="ja-JP" sz="1400" b="1" dirty="0">
                <a:latin typeface="+mn-ea"/>
              </a:rPr>
              <a:t> </a:t>
            </a:r>
            <a:r>
              <a:rPr lang="ja-JP" altLang="en-US" sz="1400" b="1" dirty="0">
                <a:latin typeface="+mn-ea"/>
              </a:rPr>
              <a:t>人 </a:t>
            </a:r>
            <a:r>
              <a:rPr lang="en-US" altLang="ja-JP" sz="1400" b="1" dirty="0">
                <a:latin typeface="+mn-ea"/>
              </a:rPr>
              <a:t>2021</a:t>
            </a:r>
            <a:r>
              <a:rPr lang="ja-JP" altLang="en-US" sz="1400" b="1" dirty="0">
                <a:latin typeface="+mn-ea"/>
              </a:rPr>
              <a:t>年度 </a:t>
            </a:r>
            <a:r>
              <a:rPr lang="en-US" altLang="ja-JP" sz="1400" b="1" dirty="0">
                <a:solidFill>
                  <a:schemeClr val="accent2"/>
                </a:solidFill>
                <a:latin typeface="+mn-ea"/>
              </a:rPr>
              <a:t>8,687</a:t>
            </a:r>
            <a:r>
              <a:rPr lang="en-US" altLang="ja-JP" sz="1400" b="1" dirty="0">
                <a:latin typeface="+mn-ea"/>
              </a:rPr>
              <a:t> </a:t>
            </a:r>
            <a:r>
              <a:rPr lang="ja-JP" altLang="en-US" sz="1400" b="1" dirty="0">
                <a:latin typeface="+mn-ea"/>
              </a:rPr>
              <a:t>人 </a:t>
            </a:r>
            <a:r>
              <a:rPr lang="en-US" altLang="ja-JP" sz="1400" b="1" dirty="0">
                <a:latin typeface="+mn-ea"/>
              </a:rPr>
              <a:t>2022</a:t>
            </a:r>
            <a:r>
              <a:rPr lang="ja-JP" altLang="en-US" sz="1400" b="1" dirty="0">
                <a:latin typeface="+mn-ea"/>
              </a:rPr>
              <a:t>年度 </a:t>
            </a:r>
            <a:r>
              <a:rPr lang="en-US" altLang="ja-JP" sz="1400" b="1" dirty="0">
                <a:solidFill>
                  <a:schemeClr val="accent2"/>
                </a:solidFill>
                <a:latin typeface="+mn-ea"/>
              </a:rPr>
              <a:t>906</a:t>
            </a:r>
            <a:r>
              <a:rPr lang="en-US" altLang="ja-JP" sz="1400" b="1" dirty="0">
                <a:latin typeface="+mn-ea"/>
              </a:rPr>
              <a:t> </a:t>
            </a:r>
            <a:r>
              <a:rPr lang="ja-JP" altLang="en-US" sz="1400" b="1" dirty="0">
                <a:latin typeface="+mn-ea"/>
              </a:rPr>
              <a:t>人）</a:t>
            </a:r>
            <a:endParaRPr lang="en-US" altLang="ja-JP" b="1" dirty="0">
              <a:latin typeface="+mn-ea"/>
            </a:endParaRPr>
          </a:p>
        </p:txBody>
      </p:sp>
      <p:sp>
        <p:nvSpPr>
          <p:cNvPr id="32" name="テキスト ボックス 31">
            <a:extLst>
              <a:ext uri="{FF2B5EF4-FFF2-40B4-BE49-F238E27FC236}">
                <a16:creationId xmlns:a16="http://schemas.microsoft.com/office/drawing/2014/main" id="{CFBCB53C-BF83-469D-858B-40C80E1D1101}"/>
              </a:ext>
            </a:extLst>
          </p:cNvPr>
          <p:cNvSpPr txBox="1"/>
          <p:nvPr/>
        </p:nvSpPr>
        <p:spPr>
          <a:xfrm>
            <a:off x="538177" y="5818983"/>
            <a:ext cx="8901008" cy="741826"/>
          </a:xfrm>
          <a:prstGeom prst="rect">
            <a:avLst/>
          </a:prstGeom>
          <a:noFill/>
        </p:spPr>
        <p:txBody>
          <a:bodyPr wrap="none" lIns="72000" tIns="72000" rIns="72000" bIns="18000" rtlCol="0">
            <a:spAutoFit/>
          </a:bodyPr>
          <a:lstStyle/>
          <a:p>
            <a:pPr>
              <a:lnSpc>
                <a:spcPct val="120000"/>
              </a:lnSpc>
            </a:pPr>
            <a:r>
              <a:rPr lang="ja-JP" altLang="en-US" b="1" dirty="0">
                <a:latin typeface="+mn-ea"/>
              </a:rPr>
              <a:t>対象者 風しん抗体価 </a:t>
            </a:r>
            <a:r>
              <a:rPr lang="en-US" altLang="ja-JP" b="1" dirty="0">
                <a:latin typeface="+mn-ea"/>
              </a:rPr>
              <a:t>HI</a:t>
            </a:r>
            <a:r>
              <a:rPr lang="ja-JP" altLang="en-US" b="1" dirty="0">
                <a:latin typeface="+mn-ea"/>
              </a:rPr>
              <a:t>法で </a:t>
            </a:r>
            <a:r>
              <a:rPr lang="en-US" altLang="ja-JP" b="1" dirty="0">
                <a:solidFill>
                  <a:schemeClr val="accent2"/>
                </a:solidFill>
                <a:latin typeface="+mn-ea"/>
              </a:rPr>
              <a:t>8</a:t>
            </a:r>
            <a:r>
              <a:rPr lang="en-US" altLang="ja-JP" b="1" dirty="0">
                <a:latin typeface="+mn-ea"/>
              </a:rPr>
              <a:t> </a:t>
            </a:r>
            <a:r>
              <a:rPr lang="ja-JP" altLang="en-US" b="1" dirty="0">
                <a:latin typeface="+mn-ea"/>
              </a:rPr>
              <a:t>倍以下 約 </a:t>
            </a:r>
            <a:r>
              <a:rPr lang="en-US" altLang="ja-JP" b="1" dirty="0">
                <a:solidFill>
                  <a:schemeClr val="accent2"/>
                </a:solidFill>
                <a:latin typeface="+mn-ea"/>
              </a:rPr>
              <a:t>30,000</a:t>
            </a:r>
            <a:r>
              <a:rPr lang="en-US" altLang="ja-JP" b="1" dirty="0">
                <a:latin typeface="+mn-ea"/>
              </a:rPr>
              <a:t> </a:t>
            </a:r>
            <a:r>
              <a:rPr lang="ja-JP" altLang="en-US" b="1" dirty="0">
                <a:latin typeface="+mn-ea"/>
              </a:rPr>
              <a:t>人</a:t>
            </a:r>
            <a:endParaRPr lang="en-US" altLang="ja-JP" b="1" dirty="0">
              <a:latin typeface="+mn-ea"/>
            </a:endParaRPr>
          </a:p>
          <a:p>
            <a:pPr>
              <a:lnSpc>
                <a:spcPct val="120000"/>
              </a:lnSpc>
            </a:pPr>
            <a:r>
              <a:rPr lang="ja-JP" altLang="en-US" b="1" dirty="0">
                <a:latin typeface="+mn-ea"/>
              </a:rPr>
              <a:t>実績 </a:t>
            </a:r>
            <a:r>
              <a:rPr lang="en-US" altLang="ja-JP" b="1" dirty="0">
                <a:solidFill>
                  <a:schemeClr val="accent2"/>
                </a:solidFill>
                <a:latin typeface="+mn-ea"/>
              </a:rPr>
              <a:t>8,755</a:t>
            </a:r>
            <a:r>
              <a:rPr lang="en-US" altLang="ja-JP" b="1" dirty="0">
                <a:latin typeface="+mn-ea"/>
              </a:rPr>
              <a:t> </a:t>
            </a:r>
            <a:r>
              <a:rPr lang="ja-JP" altLang="en-US" b="1" dirty="0">
                <a:latin typeface="+mn-ea"/>
              </a:rPr>
              <a:t>人 </a:t>
            </a:r>
            <a:r>
              <a:rPr lang="ja-JP" altLang="en-US" sz="1400" b="1" dirty="0">
                <a:latin typeface="+mn-ea"/>
              </a:rPr>
              <a:t>（</a:t>
            </a:r>
            <a:r>
              <a:rPr lang="en-US" altLang="ja-JP" sz="1400" b="1" dirty="0">
                <a:latin typeface="+mn-ea"/>
              </a:rPr>
              <a:t>2019</a:t>
            </a:r>
            <a:r>
              <a:rPr lang="ja-JP" altLang="en-US" sz="1400" b="1" dirty="0">
                <a:latin typeface="+mn-ea"/>
              </a:rPr>
              <a:t>年度 </a:t>
            </a:r>
            <a:r>
              <a:rPr lang="en-US" altLang="ja-JP" sz="1400" b="1" dirty="0">
                <a:solidFill>
                  <a:schemeClr val="accent2"/>
                </a:solidFill>
                <a:latin typeface="+mn-ea"/>
              </a:rPr>
              <a:t>2,032</a:t>
            </a:r>
            <a:r>
              <a:rPr lang="en-US" altLang="ja-JP" sz="1400" b="1" dirty="0">
                <a:latin typeface="+mn-ea"/>
              </a:rPr>
              <a:t> </a:t>
            </a:r>
            <a:r>
              <a:rPr lang="ja-JP" altLang="en-US" sz="1400" b="1" dirty="0">
                <a:latin typeface="+mn-ea"/>
              </a:rPr>
              <a:t>人 </a:t>
            </a:r>
            <a:r>
              <a:rPr lang="en-US" altLang="ja-JP" sz="1400" b="1" dirty="0">
                <a:latin typeface="+mn-ea"/>
              </a:rPr>
              <a:t>2020</a:t>
            </a:r>
            <a:r>
              <a:rPr lang="ja-JP" altLang="en-US" sz="1400" b="1" dirty="0">
                <a:latin typeface="+mn-ea"/>
              </a:rPr>
              <a:t>年度 </a:t>
            </a:r>
            <a:r>
              <a:rPr lang="en-US" altLang="ja-JP" sz="1400" b="1" dirty="0">
                <a:solidFill>
                  <a:schemeClr val="accent2"/>
                </a:solidFill>
                <a:latin typeface="+mn-ea"/>
              </a:rPr>
              <a:t>4,771</a:t>
            </a:r>
            <a:r>
              <a:rPr lang="en-US" altLang="ja-JP" sz="1400" b="1" dirty="0">
                <a:latin typeface="+mn-ea"/>
              </a:rPr>
              <a:t> </a:t>
            </a:r>
            <a:r>
              <a:rPr lang="ja-JP" altLang="en-US" sz="1400" b="1" dirty="0">
                <a:latin typeface="+mn-ea"/>
              </a:rPr>
              <a:t>人 </a:t>
            </a:r>
            <a:r>
              <a:rPr lang="en-US" altLang="ja-JP" sz="1400" b="1" dirty="0">
                <a:latin typeface="+mn-ea"/>
              </a:rPr>
              <a:t>2021</a:t>
            </a:r>
            <a:r>
              <a:rPr lang="ja-JP" altLang="en-US" sz="1400" b="1" dirty="0">
                <a:latin typeface="+mn-ea"/>
              </a:rPr>
              <a:t>年度 </a:t>
            </a:r>
            <a:r>
              <a:rPr lang="en-US" altLang="ja-JP" sz="1400" b="1" dirty="0">
                <a:solidFill>
                  <a:schemeClr val="accent2"/>
                </a:solidFill>
                <a:latin typeface="+mn-ea"/>
              </a:rPr>
              <a:t>1,785</a:t>
            </a:r>
            <a:r>
              <a:rPr lang="en-US" altLang="ja-JP" sz="1400" b="1" dirty="0">
                <a:latin typeface="+mn-ea"/>
              </a:rPr>
              <a:t> </a:t>
            </a:r>
            <a:r>
              <a:rPr lang="ja-JP" altLang="en-US" sz="1400" b="1" dirty="0">
                <a:latin typeface="+mn-ea"/>
              </a:rPr>
              <a:t>人 </a:t>
            </a:r>
            <a:r>
              <a:rPr lang="en-US" altLang="ja-JP" sz="1400" b="1" dirty="0">
                <a:latin typeface="+mn-ea"/>
              </a:rPr>
              <a:t>2022</a:t>
            </a:r>
            <a:r>
              <a:rPr lang="ja-JP" altLang="en-US" sz="1400" b="1" dirty="0">
                <a:latin typeface="+mn-ea"/>
              </a:rPr>
              <a:t>年度 </a:t>
            </a:r>
            <a:r>
              <a:rPr lang="en-US" altLang="ja-JP" sz="1400" b="1" dirty="0">
                <a:solidFill>
                  <a:schemeClr val="accent2"/>
                </a:solidFill>
                <a:latin typeface="+mn-ea"/>
              </a:rPr>
              <a:t>167</a:t>
            </a:r>
            <a:r>
              <a:rPr lang="en-US" altLang="ja-JP" sz="1400" b="1" dirty="0">
                <a:latin typeface="+mn-ea"/>
              </a:rPr>
              <a:t> </a:t>
            </a:r>
            <a:r>
              <a:rPr lang="ja-JP" altLang="en-US" sz="1400" b="1" dirty="0">
                <a:latin typeface="+mn-ea"/>
              </a:rPr>
              <a:t>人）</a:t>
            </a:r>
            <a:endParaRPr lang="en-US" altLang="ja-JP" b="1" dirty="0">
              <a:latin typeface="+mn-ea"/>
            </a:endParaRPr>
          </a:p>
        </p:txBody>
      </p:sp>
      <p:sp>
        <p:nvSpPr>
          <p:cNvPr id="33" name="テキスト ボックス 32">
            <a:extLst>
              <a:ext uri="{FF2B5EF4-FFF2-40B4-BE49-F238E27FC236}">
                <a16:creationId xmlns:a16="http://schemas.microsoft.com/office/drawing/2014/main" id="{16D0AEF3-3CB2-4642-AAB0-8577107B0036}"/>
              </a:ext>
            </a:extLst>
          </p:cNvPr>
          <p:cNvSpPr txBox="1"/>
          <p:nvPr/>
        </p:nvSpPr>
        <p:spPr>
          <a:xfrm>
            <a:off x="9291686" y="1892867"/>
            <a:ext cx="2545670" cy="129254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nSpc>
                <a:spcPct val="120000"/>
              </a:lnSpc>
            </a:pPr>
            <a:r>
              <a:rPr lang="ja-JP" altLang="en-US" sz="1600" b="1" dirty="0">
                <a:solidFill>
                  <a:schemeClr val="bg1"/>
                </a:solidFill>
                <a:latin typeface="+mn-ea"/>
              </a:rPr>
              <a:t>現時点での</a:t>
            </a:r>
            <a:r>
              <a:rPr lang="ja-JP" altLang="en-US" sz="2000" b="1" dirty="0">
                <a:solidFill>
                  <a:schemeClr val="bg1"/>
                </a:solidFill>
                <a:latin typeface="+mn-ea"/>
              </a:rPr>
              <a:t>実施者割合</a:t>
            </a:r>
            <a:endParaRPr lang="en-US" altLang="ja-JP" sz="2000" b="1" dirty="0">
              <a:solidFill>
                <a:schemeClr val="bg1"/>
              </a:solidFill>
              <a:latin typeface="+mn-ea"/>
            </a:endParaRPr>
          </a:p>
          <a:p>
            <a:pPr>
              <a:lnSpc>
                <a:spcPct val="120000"/>
              </a:lnSpc>
            </a:pPr>
            <a:r>
              <a:rPr lang="ja-JP" altLang="en-US" sz="2000" b="1" dirty="0">
                <a:solidFill>
                  <a:schemeClr val="bg1"/>
                </a:solidFill>
                <a:latin typeface="+mn-ea"/>
              </a:rPr>
              <a:t>  </a:t>
            </a:r>
            <a:r>
              <a:rPr lang="ja-JP" altLang="en-US" sz="1600" b="1" dirty="0">
                <a:solidFill>
                  <a:schemeClr val="bg1"/>
                </a:solidFill>
                <a:latin typeface="+mn-ea"/>
              </a:rPr>
              <a:t>抗体検査</a:t>
            </a:r>
            <a:r>
              <a:rPr lang="ja-JP" altLang="en-US" sz="2000" b="1" dirty="0">
                <a:solidFill>
                  <a:schemeClr val="bg1"/>
                </a:solidFill>
                <a:latin typeface="+mn-ea"/>
              </a:rPr>
              <a:t> </a:t>
            </a:r>
            <a:r>
              <a:rPr lang="en-US" altLang="ja-JP" sz="2000" b="1" dirty="0">
                <a:solidFill>
                  <a:schemeClr val="accent6">
                    <a:lumMod val="20000"/>
                    <a:lumOff val="80000"/>
                  </a:schemeClr>
                </a:solidFill>
                <a:latin typeface="+mn-ea"/>
              </a:rPr>
              <a:t>32</a:t>
            </a:r>
            <a:r>
              <a:rPr lang="en-US" altLang="ja-JP" sz="2000" b="1" dirty="0">
                <a:solidFill>
                  <a:schemeClr val="bg1"/>
                </a:solidFill>
                <a:latin typeface="+mn-ea"/>
              </a:rPr>
              <a:t> </a:t>
            </a:r>
            <a:r>
              <a:rPr lang="ja-JP" altLang="en-US" sz="1600" b="1" dirty="0">
                <a:solidFill>
                  <a:schemeClr val="bg1"/>
                </a:solidFill>
                <a:latin typeface="+mn-ea"/>
              </a:rPr>
              <a:t>％</a:t>
            </a:r>
            <a:endParaRPr lang="en-US" altLang="ja-JP" sz="2000" b="1" dirty="0">
              <a:solidFill>
                <a:schemeClr val="bg1"/>
              </a:solidFill>
              <a:latin typeface="+mn-ea"/>
            </a:endParaRPr>
          </a:p>
          <a:p>
            <a:pPr>
              <a:lnSpc>
                <a:spcPct val="120000"/>
              </a:lnSpc>
            </a:pPr>
            <a:r>
              <a:rPr lang="ja-JP" altLang="en-US" sz="2000" b="1" dirty="0">
                <a:solidFill>
                  <a:schemeClr val="bg1"/>
                </a:solidFill>
                <a:latin typeface="+mn-ea"/>
              </a:rPr>
              <a:t>  </a:t>
            </a:r>
            <a:r>
              <a:rPr lang="ja-JP" altLang="en-US" sz="1600" b="1" dirty="0">
                <a:solidFill>
                  <a:schemeClr val="bg1"/>
                </a:solidFill>
                <a:latin typeface="+mn-ea"/>
              </a:rPr>
              <a:t>ワクチン接種</a:t>
            </a:r>
            <a:r>
              <a:rPr lang="ja-JP" altLang="en-US" sz="2000" b="1" dirty="0">
                <a:solidFill>
                  <a:schemeClr val="bg1"/>
                </a:solidFill>
                <a:latin typeface="+mn-ea"/>
              </a:rPr>
              <a:t> </a:t>
            </a:r>
            <a:r>
              <a:rPr lang="en-US" altLang="ja-JP" sz="2000" b="1" dirty="0">
                <a:solidFill>
                  <a:schemeClr val="accent6">
                    <a:lumMod val="20000"/>
                    <a:lumOff val="80000"/>
                  </a:schemeClr>
                </a:solidFill>
                <a:latin typeface="+mn-ea"/>
              </a:rPr>
              <a:t>29</a:t>
            </a:r>
            <a:r>
              <a:rPr lang="en-US" altLang="ja-JP" sz="2000" b="1" dirty="0">
                <a:solidFill>
                  <a:schemeClr val="bg1"/>
                </a:solidFill>
                <a:latin typeface="+mn-ea"/>
              </a:rPr>
              <a:t> </a:t>
            </a:r>
            <a:r>
              <a:rPr lang="ja-JP" altLang="en-US" sz="1600" b="1" dirty="0">
                <a:solidFill>
                  <a:schemeClr val="bg1"/>
                </a:solidFill>
                <a:latin typeface="+mn-ea"/>
              </a:rPr>
              <a:t>％</a:t>
            </a:r>
            <a:endParaRPr lang="en-US" altLang="ja-JP" sz="2000" b="1" dirty="0">
              <a:solidFill>
                <a:schemeClr val="bg1"/>
              </a:solidFill>
              <a:latin typeface="+mn-ea"/>
            </a:endParaRPr>
          </a:p>
        </p:txBody>
      </p:sp>
    </p:spTree>
    <p:extLst>
      <p:ext uri="{BB962C8B-B14F-4D97-AF65-F5344CB8AC3E}">
        <p14:creationId xmlns:p14="http://schemas.microsoft.com/office/powerpoint/2010/main" val="3690995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EB33A488-7768-46C9-8CCD-96458B416A42}"/>
              </a:ext>
            </a:extLst>
          </p:cNvPr>
          <p:cNvSpPr/>
          <p:nvPr/>
        </p:nvSpPr>
        <p:spPr>
          <a:xfrm>
            <a:off x="308610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1F37315-B1B9-420D-8E4D-77E33970251D}"/>
              </a:ext>
            </a:extLst>
          </p:cNvPr>
          <p:cNvSpPr/>
          <p:nvPr/>
        </p:nvSpPr>
        <p:spPr>
          <a:xfrm>
            <a:off x="595327"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9EB98DA-512F-485A-9141-6E4C833DA23B}"/>
              </a:ext>
            </a:extLst>
          </p:cNvPr>
          <p:cNvSpPr/>
          <p:nvPr/>
        </p:nvSpPr>
        <p:spPr>
          <a:xfrm>
            <a:off x="557784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8E23DE8-51D8-48D3-B3EC-3349F017879F}"/>
              </a:ext>
            </a:extLst>
          </p:cNvPr>
          <p:cNvSpPr/>
          <p:nvPr/>
        </p:nvSpPr>
        <p:spPr>
          <a:xfrm>
            <a:off x="8050530" y="1515899"/>
            <a:ext cx="2412000" cy="367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グラフ 5">
            <a:extLst>
              <a:ext uri="{FF2B5EF4-FFF2-40B4-BE49-F238E27FC236}">
                <a16:creationId xmlns:a16="http://schemas.microsoft.com/office/drawing/2014/main" id="{A88C6ACD-2E01-4C28-9381-4FC355EA60BF}"/>
              </a:ext>
            </a:extLst>
          </p:cNvPr>
          <p:cNvGraphicFramePr>
            <a:graphicFrameLocks/>
          </p:cNvGraphicFramePr>
          <p:nvPr/>
        </p:nvGraphicFramePr>
        <p:xfrm>
          <a:off x="47059" y="1515901"/>
          <a:ext cx="93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a:extLst>
              <a:ext uri="{FF2B5EF4-FFF2-40B4-BE49-F238E27FC236}">
                <a16:creationId xmlns:a16="http://schemas.microsoft.com/office/drawing/2014/main" id="{D27DCA3A-FF51-47AD-A71F-6841115FD2B8}"/>
              </a:ext>
            </a:extLst>
          </p:cNvPr>
          <p:cNvSpPr/>
          <p:nvPr/>
        </p:nvSpPr>
        <p:spPr>
          <a:xfrm>
            <a:off x="47059" y="5176702"/>
            <a:ext cx="9360000" cy="1250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E7C6F955-1FAC-4AA8-B8CE-3AEA96873CE6}"/>
              </a:ext>
            </a:extLst>
          </p:cNvPr>
          <p:cNvSpPr/>
          <p:nvPr/>
        </p:nvSpPr>
        <p:spPr>
          <a:xfrm>
            <a:off x="23770" y="1573050"/>
            <a:ext cx="590607"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C3E5ADA7-C64B-4CB3-BD55-036FE48CB189}"/>
              </a:ext>
            </a:extLst>
          </p:cNvPr>
          <p:cNvCxnSpPr>
            <a:cxnSpLocks/>
          </p:cNvCxnSpPr>
          <p:nvPr/>
        </p:nvCxnSpPr>
        <p:spPr>
          <a:xfrm>
            <a:off x="347677" y="4316250"/>
            <a:ext cx="1047272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9FD6C1A-E11E-9D99-A761-74B29A3581B8}"/>
              </a:ext>
            </a:extLst>
          </p:cNvPr>
          <p:cNvSpPr txBox="1"/>
          <p:nvPr/>
        </p:nvSpPr>
        <p:spPr>
          <a:xfrm>
            <a:off x="347677" y="1262043"/>
            <a:ext cx="1244031"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抗体検査</a:t>
            </a:r>
            <a:endParaRPr lang="en-US" altLang="ja-JP" sz="2000" b="1" dirty="0">
              <a:solidFill>
                <a:schemeClr val="bg1"/>
              </a:solidFill>
            </a:endParaRPr>
          </a:p>
        </p:txBody>
      </p:sp>
      <p:sp>
        <p:nvSpPr>
          <p:cNvPr id="19" name="吹き出し: 折線 (枠なし) 18">
            <a:extLst>
              <a:ext uri="{FF2B5EF4-FFF2-40B4-BE49-F238E27FC236}">
                <a16:creationId xmlns:a16="http://schemas.microsoft.com/office/drawing/2014/main" id="{5CAF836A-5F9F-4EC8-8645-67D7FA90050E}"/>
              </a:ext>
            </a:extLst>
          </p:cNvPr>
          <p:cNvSpPr/>
          <p:nvPr/>
        </p:nvSpPr>
        <p:spPr>
          <a:xfrm>
            <a:off x="1315548" y="2724609"/>
            <a:ext cx="2159813" cy="872922"/>
          </a:xfrm>
          <a:prstGeom prst="callout2">
            <a:avLst>
              <a:gd name="adj1" fmla="val 101278"/>
              <a:gd name="adj2" fmla="val 99834"/>
              <a:gd name="adj3" fmla="val 101277"/>
              <a:gd name="adj4" fmla="val 779"/>
              <a:gd name="adj5" fmla="val 183727"/>
              <a:gd name="adj6" fmla="val -17515"/>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2019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5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kumimoji="1" lang="en-US" altLang="ja-JP" sz="1600" b="1" dirty="0">
                <a:solidFill>
                  <a:schemeClr val="tx1">
                    <a:lumMod val="95000"/>
                    <a:lumOff val="5000"/>
                  </a:schemeClr>
                </a:solidFill>
                <a:latin typeface="+mn-ea"/>
              </a:rPr>
              <a:t>S47.4.2. </a:t>
            </a:r>
            <a:r>
              <a:rPr kumimoji="1" lang="ja-JP" altLang="en-US" sz="1600" b="1" dirty="0">
                <a:solidFill>
                  <a:schemeClr val="tx1">
                    <a:lumMod val="95000"/>
                    <a:lumOff val="5000"/>
                  </a:schemeClr>
                </a:solidFill>
                <a:latin typeface="+mn-ea"/>
              </a:rPr>
              <a:t>～ </a:t>
            </a:r>
            <a:r>
              <a:rPr kumimoji="1" lang="en-US" altLang="ja-JP" sz="1600" b="1" dirty="0">
                <a:solidFill>
                  <a:schemeClr val="tx1">
                    <a:lumMod val="95000"/>
                    <a:lumOff val="5000"/>
                  </a:schemeClr>
                </a:solidFill>
                <a:latin typeface="+mn-ea"/>
              </a:rPr>
              <a:t>S54.4.1</a:t>
            </a:r>
          </a:p>
          <a:p>
            <a:pPr>
              <a:lnSpc>
                <a:spcPct val="120000"/>
              </a:lnSpc>
            </a:pPr>
            <a:r>
              <a:rPr lang="ja-JP" altLang="en-US" sz="1600" b="1" dirty="0">
                <a:solidFill>
                  <a:schemeClr val="tx1">
                    <a:lumMod val="95000"/>
                    <a:lumOff val="5000"/>
                  </a:schemeClr>
                </a:solidFill>
                <a:latin typeface="+mn-ea"/>
              </a:rPr>
              <a:t>生</a:t>
            </a:r>
            <a:r>
              <a:rPr lang="ja-JP" altLang="en-US" sz="1400" b="1" dirty="0">
                <a:solidFill>
                  <a:schemeClr val="tx1">
                    <a:lumMod val="95000"/>
                    <a:lumOff val="5000"/>
                  </a:schemeClr>
                </a:solidFill>
                <a:latin typeface="+mn-ea"/>
              </a:rPr>
              <a:t>まれ</a:t>
            </a:r>
            <a:r>
              <a:rPr lang="ja-JP" altLang="en-US" sz="1600" b="1" dirty="0">
                <a:solidFill>
                  <a:schemeClr val="tx1">
                    <a:lumMod val="95000"/>
                    <a:lumOff val="5000"/>
                  </a:schemeClr>
                </a:solidFill>
                <a:latin typeface="+mn-ea"/>
              </a:rPr>
              <a:t>男性</a:t>
            </a:r>
            <a:r>
              <a:rPr lang="ja-JP" altLang="en-US" sz="1200" b="1" dirty="0">
                <a:solidFill>
                  <a:schemeClr val="tx1">
                    <a:lumMod val="95000"/>
                    <a:lumOff val="5000"/>
                  </a:schemeClr>
                </a:solidFill>
                <a:latin typeface="+mn-ea"/>
              </a:rPr>
              <a:t>にクーポン配布</a:t>
            </a:r>
            <a:endParaRPr kumimoji="1" lang="ja-JP" altLang="en-US" sz="1600" b="1" dirty="0">
              <a:solidFill>
                <a:schemeClr val="tx1">
                  <a:lumMod val="95000"/>
                  <a:lumOff val="5000"/>
                </a:schemeClr>
              </a:solidFill>
              <a:latin typeface="+mn-ea"/>
            </a:endParaRPr>
          </a:p>
        </p:txBody>
      </p:sp>
      <p:sp>
        <p:nvSpPr>
          <p:cNvPr id="20" name="テキスト ボックス 19">
            <a:extLst>
              <a:ext uri="{FF2B5EF4-FFF2-40B4-BE49-F238E27FC236}">
                <a16:creationId xmlns:a16="http://schemas.microsoft.com/office/drawing/2014/main" id="{6C70B333-BCA3-4193-9A61-1F0964EB2624}"/>
              </a:ext>
            </a:extLst>
          </p:cNvPr>
          <p:cNvSpPr txBox="1"/>
          <p:nvPr/>
        </p:nvSpPr>
        <p:spPr>
          <a:xfrm>
            <a:off x="595327" y="4005621"/>
            <a:ext cx="1039067" cy="307777"/>
          </a:xfrm>
          <a:prstGeom prst="rect">
            <a:avLst/>
          </a:prstGeom>
          <a:noFill/>
        </p:spPr>
        <p:txBody>
          <a:bodyPr wrap="none" rtlCol="0">
            <a:spAutoFit/>
          </a:bodyPr>
          <a:lstStyle/>
          <a:p>
            <a:r>
              <a:rPr kumimoji="1" lang="en-US" altLang="ja-JP" sz="1400" b="1" dirty="0">
                <a:latin typeface="+mn-ea"/>
              </a:rPr>
              <a:t>2019 </a:t>
            </a:r>
            <a:r>
              <a:rPr kumimoji="1" lang="ja-JP" altLang="en-US" sz="1100" b="1" dirty="0">
                <a:latin typeface="+mn-ea"/>
              </a:rPr>
              <a:t>年度</a:t>
            </a:r>
            <a:endParaRPr kumimoji="1" lang="ja-JP" altLang="en-US" sz="1400" b="1" dirty="0">
              <a:latin typeface="+mn-ea"/>
            </a:endParaRPr>
          </a:p>
        </p:txBody>
      </p:sp>
      <p:sp>
        <p:nvSpPr>
          <p:cNvPr id="21" name="吹き出し: 折線 (枠なし) 20">
            <a:extLst>
              <a:ext uri="{FF2B5EF4-FFF2-40B4-BE49-F238E27FC236}">
                <a16:creationId xmlns:a16="http://schemas.microsoft.com/office/drawing/2014/main" id="{203834F8-4862-44E4-9CCC-58B5AE10A5B6}"/>
              </a:ext>
            </a:extLst>
          </p:cNvPr>
          <p:cNvSpPr/>
          <p:nvPr/>
        </p:nvSpPr>
        <p:spPr>
          <a:xfrm>
            <a:off x="359962" y="319705"/>
            <a:ext cx="1834971"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国事業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sp>
        <p:nvSpPr>
          <p:cNvPr id="22" name="吹き出し: 折線 (枠なし) 21">
            <a:extLst>
              <a:ext uri="{FF2B5EF4-FFF2-40B4-BE49-F238E27FC236}">
                <a16:creationId xmlns:a16="http://schemas.microsoft.com/office/drawing/2014/main" id="{24E9C988-19EF-4580-BE06-9154AA95F8FA}"/>
              </a:ext>
            </a:extLst>
          </p:cNvPr>
          <p:cNvSpPr/>
          <p:nvPr/>
        </p:nvSpPr>
        <p:spPr>
          <a:xfrm>
            <a:off x="3737638" y="2735346"/>
            <a:ext cx="2159813" cy="872922"/>
          </a:xfrm>
          <a:prstGeom prst="callout2">
            <a:avLst>
              <a:gd name="adj1" fmla="val 101278"/>
              <a:gd name="adj2" fmla="val 99834"/>
              <a:gd name="adj3" fmla="val 101277"/>
              <a:gd name="adj4" fmla="val 779"/>
              <a:gd name="adj5" fmla="val 183727"/>
              <a:gd name="adj6" fmla="val -17515"/>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2020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5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kumimoji="1" lang="en-US" altLang="ja-JP" sz="1600" b="1" dirty="0">
                <a:solidFill>
                  <a:schemeClr val="tx1">
                    <a:lumMod val="95000"/>
                    <a:lumOff val="5000"/>
                  </a:schemeClr>
                </a:solidFill>
                <a:latin typeface="+mn-ea"/>
              </a:rPr>
              <a:t>S37.4.2. </a:t>
            </a:r>
            <a:r>
              <a:rPr kumimoji="1" lang="ja-JP" altLang="en-US" sz="1600" b="1" dirty="0">
                <a:solidFill>
                  <a:schemeClr val="tx1">
                    <a:lumMod val="95000"/>
                    <a:lumOff val="5000"/>
                  </a:schemeClr>
                </a:solidFill>
                <a:latin typeface="+mn-ea"/>
              </a:rPr>
              <a:t>～ </a:t>
            </a:r>
            <a:r>
              <a:rPr kumimoji="1" lang="en-US" altLang="ja-JP" sz="1600" b="1" dirty="0">
                <a:solidFill>
                  <a:schemeClr val="tx1">
                    <a:lumMod val="95000"/>
                    <a:lumOff val="5000"/>
                  </a:schemeClr>
                </a:solidFill>
                <a:latin typeface="+mn-ea"/>
              </a:rPr>
              <a:t>S47.4.1</a:t>
            </a:r>
          </a:p>
          <a:p>
            <a:pPr>
              <a:lnSpc>
                <a:spcPct val="120000"/>
              </a:lnSpc>
            </a:pPr>
            <a:r>
              <a:rPr lang="ja-JP" altLang="en-US" sz="1600" b="1" dirty="0">
                <a:solidFill>
                  <a:schemeClr val="tx1">
                    <a:lumMod val="95000"/>
                    <a:lumOff val="5000"/>
                  </a:schemeClr>
                </a:solidFill>
                <a:latin typeface="+mn-ea"/>
              </a:rPr>
              <a:t>生</a:t>
            </a:r>
            <a:r>
              <a:rPr lang="ja-JP" altLang="en-US" sz="1400" b="1" dirty="0">
                <a:solidFill>
                  <a:schemeClr val="tx1">
                    <a:lumMod val="95000"/>
                    <a:lumOff val="5000"/>
                  </a:schemeClr>
                </a:solidFill>
                <a:latin typeface="+mn-ea"/>
              </a:rPr>
              <a:t>まれ</a:t>
            </a:r>
            <a:r>
              <a:rPr lang="ja-JP" altLang="en-US" sz="1600" b="1" dirty="0">
                <a:solidFill>
                  <a:schemeClr val="tx1">
                    <a:lumMod val="95000"/>
                    <a:lumOff val="5000"/>
                  </a:schemeClr>
                </a:solidFill>
                <a:latin typeface="+mn-ea"/>
              </a:rPr>
              <a:t>男性</a:t>
            </a:r>
            <a:r>
              <a:rPr lang="ja-JP" altLang="en-US" sz="1200" b="1" dirty="0">
                <a:solidFill>
                  <a:schemeClr val="tx1">
                    <a:lumMod val="95000"/>
                    <a:lumOff val="5000"/>
                  </a:schemeClr>
                </a:solidFill>
                <a:latin typeface="+mn-ea"/>
              </a:rPr>
              <a:t>にクーポン配布</a:t>
            </a:r>
            <a:endParaRPr kumimoji="1" lang="ja-JP" altLang="en-US" sz="1600" b="1" dirty="0">
              <a:solidFill>
                <a:schemeClr val="tx1">
                  <a:lumMod val="95000"/>
                  <a:lumOff val="5000"/>
                </a:schemeClr>
              </a:solidFill>
              <a:latin typeface="+mn-ea"/>
            </a:endParaRPr>
          </a:p>
        </p:txBody>
      </p:sp>
      <p:sp>
        <p:nvSpPr>
          <p:cNvPr id="23" name="テキスト ボックス 22">
            <a:extLst>
              <a:ext uri="{FF2B5EF4-FFF2-40B4-BE49-F238E27FC236}">
                <a16:creationId xmlns:a16="http://schemas.microsoft.com/office/drawing/2014/main" id="{F31CCD25-AE64-4E2C-9D76-23ED70689E93}"/>
              </a:ext>
            </a:extLst>
          </p:cNvPr>
          <p:cNvSpPr txBox="1"/>
          <p:nvPr/>
        </p:nvSpPr>
        <p:spPr>
          <a:xfrm>
            <a:off x="3087198" y="4016610"/>
            <a:ext cx="1013419" cy="307777"/>
          </a:xfrm>
          <a:prstGeom prst="rect">
            <a:avLst/>
          </a:prstGeom>
          <a:noFill/>
        </p:spPr>
        <p:txBody>
          <a:bodyPr wrap="none" rtlCol="0">
            <a:spAutoFit/>
          </a:bodyPr>
          <a:lstStyle/>
          <a:p>
            <a:r>
              <a:rPr kumimoji="1" lang="en-US" altLang="ja-JP" sz="1400" b="1" dirty="0">
                <a:latin typeface="+mn-ea"/>
              </a:rPr>
              <a:t>2020 </a:t>
            </a:r>
            <a:r>
              <a:rPr kumimoji="1" lang="ja-JP" altLang="en-US" sz="1100" b="1" dirty="0">
                <a:latin typeface="+mn-ea"/>
              </a:rPr>
              <a:t>年度</a:t>
            </a:r>
            <a:endParaRPr kumimoji="1" lang="ja-JP" altLang="en-US" sz="1400" b="1" dirty="0">
              <a:latin typeface="+mn-ea"/>
            </a:endParaRPr>
          </a:p>
        </p:txBody>
      </p:sp>
      <p:sp>
        <p:nvSpPr>
          <p:cNvPr id="24" name="テキスト ボックス 23">
            <a:extLst>
              <a:ext uri="{FF2B5EF4-FFF2-40B4-BE49-F238E27FC236}">
                <a16:creationId xmlns:a16="http://schemas.microsoft.com/office/drawing/2014/main" id="{C8B31F35-E228-49B2-90BD-12C158C670E3}"/>
              </a:ext>
            </a:extLst>
          </p:cNvPr>
          <p:cNvSpPr txBox="1"/>
          <p:nvPr/>
        </p:nvSpPr>
        <p:spPr>
          <a:xfrm>
            <a:off x="5584038" y="3997220"/>
            <a:ext cx="1013419" cy="307777"/>
          </a:xfrm>
          <a:prstGeom prst="rect">
            <a:avLst/>
          </a:prstGeom>
          <a:noFill/>
        </p:spPr>
        <p:txBody>
          <a:bodyPr wrap="none" rtlCol="0">
            <a:spAutoFit/>
          </a:bodyPr>
          <a:lstStyle/>
          <a:p>
            <a:r>
              <a:rPr kumimoji="1" lang="en-US" altLang="ja-JP" sz="1400" b="1" dirty="0">
                <a:latin typeface="+mn-ea"/>
              </a:rPr>
              <a:t>2021 </a:t>
            </a:r>
            <a:r>
              <a:rPr kumimoji="1" lang="ja-JP" altLang="en-US" sz="1100" b="1" dirty="0">
                <a:latin typeface="+mn-ea"/>
              </a:rPr>
              <a:t>年度</a:t>
            </a:r>
            <a:endParaRPr kumimoji="1" lang="ja-JP" altLang="en-US" sz="1400" b="1" dirty="0">
              <a:latin typeface="+mn-ea"/>
            </a:endParaRPr>
          </a:p>
        </p:txBody>
      </p:sp>
      <p:sp>
        <p:nvSpPr>
          <p:cNvPr id="25" name="テキスト ボックス 24">
            <a:extLst>
              <a:ext uri="{FF2B5EF4-FFF2-40B4-BE49-F238E27FC236}">
                <a16:creationId xmlns:a16="http://schemas.microsoft.com/office/drawing/2014/main" id="{DAAF4C6D-CFC4-485B-828B-D87FEB385DFB}"/>
              </a:ext>
            </a:extLst>
          </p:cNvPr>
          <p:cNvSpPr txBox="1"/>
          <p:nvPr/>
        </p:nvSpPr>
        <p:spPr>
          <a:xfrm>
            <a:off x="8067255" y="3997220"/>
            <a:ext cx="1013419" cy="307777"/>
          </a:xfrm>
          <a:prstGeom prst="rect">
            <a:avLst/>
          </a:prstGeom>
          <a:noFill/>
        </p:spPr>
        <p:txBody>
          <a:bodyPr wrap="none" rtlCol="0">
            <a:spAutoFit/>
          </a:bodyPr>
          <a:lstStyle/>
          <a:p>
            <a:r>
              <a:rPr kumimoji="1" lang="en-US" altLang="ja-JP" sz="1400" b="1" dirty="0">
                <a:latin typeface="+mn-ea"/>
              </a:rPr>
              <a:t>2022 </a:t>
            </a:r>
            <a:r>
              <a:rPr kumimoji="1" lang="ja-JP" altLang="en-US" sz="1100" b="1" dirty="0">
                <a:latin typeface="+mn-ea"/>
              </a:rPr>
              <a:t>年度</a:t>
            </a:r>
            <a:endParaRPr kumimoji="1" lang="ja-JP" altLang="en-US" sz="1400" b="1" dirty="0">
              <a:latin typeface="+mn-ea"/>
            </a:endParaRPr>
          </a:p>
        </p:txBody>
      </p:sp>
      <p:sp>
        <p:nvSpPr>
          <p:cNvPr id="26" name="テキスト ボックス 25">
            <a:extLst>
              <a:ext uri="{FF2B5EF4-FFF2-40B4-BE49-F238E27FC236}">
                <a16:creationId xmlns:a16="http://schemas.microsoft.com/office/drawing/2014/main" id="{4B629905-89D3-41F8-AFC8-DB56D78F0B05}"/>
              </a:ext>
            </a:extLst>
          </p:cNvPr>
          <p:cNvSpPr txBox="1"/>
          <p:nvPr/>
        </p:nvSpPr>
        <p:spPr>
          <a:xfrm>
            <a:off x="347677" y="4919994"/>
            <a:ext cx="175699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ワクチン接種</a:t>
            </a:r>
            <a:endParaRPr lang="en-US" altLang="ja-JP" sz="2000" b="1" dirty="0">
              <a:solidFill>
                <a:schemeClr val="bg1"/>
              </a:solidFill>
            </a:endParaRPr>
          </a:p>
        </p:txBody>
      </p:sp>
      <p:sp>
        <p:nvSpPr>
          <p:cNvPr id="27" name="吹き出し: 折線 (枠なし) 26">
            <a:extLst>
              <a:ext uri="{FF2B5EF4-FFF2-40B4-BE49-F238E27FC236}">
                <a16:creationId xmlns:a16="http://schemas.microsoft.com/office/drawing/2014/main" id="{EA05FE74-AB05-49A3-BF6B-6E8C72A0A18C}"/>
              </a:ext>
            </a:extLst>
          </p:cNvPr>
          <p:cNvSpPr/>
          <p:nvPr/>
        </p:nvSpPr>
        <p:spPr>
          <a:xfrm>
            <a:off x="7622201" y="3019839"/>
            <a:ext cx="1752650" cy="577457"/>
          </a:xfrm>
          <a:prstGeom prst="callout2">
            <a:avLst>
              <a:gd name="adj1" fmla="val 101278"/>
              <a:gd name="adj2" fmla="val 99834"/>
              <a:gd name="adj3" fmla="val 101277"/>
              <a:gd name="adj4" fmla="val 779"/>
              <a:gd name="adj5" fmla="val 226613"/>
              <a:gd name="adj6" fmla="val -18602"/>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2021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12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事業 </a:t>
            </a:r>
            <a:r>
              <a:rPr lang="en-US" altLang="ja-JP" sz="1600" b="1" dirty="0">
                <a:solidFill>
                  <a:schemeClr val="tx1">
                    <a:lumMod val="95000"/>
                    <a:lumOff val="5000"/>
                  </a:schemeClr>
                </a:solidFill>
                <a:latin typeface="+mn-ea"/>
              </a:rPr>
              <a:t>3 </a:t>
            </a:r>
            <a:r>
              <a:rPr lang="ja-JP" altLang="en-US" sz="1600" b="1" dirty="0">
                <a:solidFill>
                  <a:schemeClr val="tx1">
                    <a:lumMod val="95000"/>
                    <a:lumOff val="5000"/>
                  </a:schemeClr>
                </a:solidFill>
                <a:latin typeface="+mn-ea"/>
              </a:rPr>
              <a:t>年延長 </a:t>
            </a:r>
            <a:r>
              <a:rPr lang="ja-JP" altLang="en-US" sz="1200" b="1" dirty="0">
                <a:solidFill>
                  <a:schemeClr val="tx1">
                    <a:lumMod val="95000"/>
                    <a:lumOff val="5000"/>
                  </a:schemeClr>
                </a:solidFill>
                <a:latin typeface="+mn-ea"/>
              </a:rPr>
              <a:t>決定</a:t>
            </a:r>
            <a:endParaRPr kumimoji="1" lang="ja-JP" altLang="en-US" sz="1600" b="1" dirty="0">
              <a:solidFill>
                <a:schemeClr val="tx1">
                  <a:lumMod val="95000"/>
                  <a:lumOff val="5000"/>
                </a:schemeClr>
              </a:solidFill>
              <a:latin typeface="+mn-ea"/>
            </a:endParaRPr>
          </a:p>
        </p:txBody>
      </p:sp>
      <p:sp>
        <p:nvSpPr>
          <p:cNvPr id="28" name="吹き出し: 折線 (枠なし) 27">
            <a:extLst>
              <a:ext uri="{FF2B5EF4-FFF2-40B4-BE49-F238E27FC236}">
                <a16:creationId xmlns:a16="http://schemas.microsoft.com/office/drawing/2014/main" id="{6134C30C-F57A-4046-BF43-84B5D4034B8C}"/>
              </a:ext>
            </a:extLst>
          </p:cNvPr>
          <p:cNvSpPr/>
          <p:nvPr/>
        </p:nvSpPr>
        <p:spPr>
          <a:xfrm>
            <a:off x="4522369" y="5147048"/>
            <a:ext cx="2809030" cy="577457"/>
          </a:xfrm>
          <a:prstGeom prst="callout2">
            <a:avLst>
              <a:gd name="adj1" fmla="val 101278"/>
              <a:gd name="adj2" fmla="val 99834"/>
              <a:gd name="adj3" fmla="val 101277"/>
              <a:gd name="adj4" fmla="val 779"/>
              <a:gd name="adj5" fmla="val -142869"/>
              <a:gd name="adj6" fmla="val -26331"/>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2020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7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クーポン未使用者 </a:t>
            </a:r>
            <a:r>
              <a:rPr lang="ja-JP" altLang="en-US" sz="1200" b="1" dirty="0">
                <a:solidFill>
                  <a:schemeClr val="tx1">
                    <a:lumMod val="95000"/>
                    <a:lumOff val="5000"/>
                  </a:schemeClr>
                </a:solidFill>
                <a:latin typeface="+mn-ea"/>
              </a:rPr>
              <a:t>に </a:t>
            </a:r>
            <a:r>
              <a:rPr lang="ja-JP" altLang="en-US" sz="1600" b="1" dirty="0">
                <a:solidFill>
                  <a:schemeClr val="tx1">
                    <a:lumMod val="95000"/>
                    <a:lumOff val="5000"/>
                  </a:schemeClr>
                </a:solidFill>
                <a:latin typeface="+mn-ea"/>
              </a:rPr>
              <a:t>追加勧奨</a:t>
            </a:r>
            <a:endParaRPr kumimoji="1" lang="ja-JP" altLang="en-US" sz="1600" b="1" dirty="0">
              <a:solidFill>
                <a:schemeClr val="tx1">
                  <a:lumMod val="95000"/>
                  <a:lumOff val="5000"/>
                </a:schemeClr>
              </a:solidFill>
              <a:latin typeface="+mn-ea"/>
            </a:endParaRPr>
          </a:p>
        </p:txBody>
      </p:sp>
      <p:sp>
        <p:nvSpPr>
          <p:cNvPr id="29" name="吹き出し: 折線 (枠なし) 28">
            <a:extLst>
              <a:ext uri="{FF2B5EF4-FFF2-40B4-BE49-F238E27FC236}">
                <a16:creationId xmlns:a16="http://schemas.microsoft.com/office/drawing/2014/main" id="{6D8F6A28-0E2C-47F8-9777-C0F0635E7317}"/>
              </a:ext>
            </a:extLst>
          </p:cNvPr>
          <p:cNvSpPr/>
          <p:nvPr/>
        </p:nvSpPr>
        <p:spPr>
          <a:xfrm>
            <a:off x="6366652" y="4706001"/>
            <a:ext cx="2809030" cy="577457"/>
          </a:xfrm>
          <a:prstGeom prst="callout2">
            <a:avLst>
              <a:gd name="adj1" fmla="val 101278"/>
              <a:gd name="adj2" fmla="val 99834"/>
              <a:gd name="adj3" fmla="val 101277"/>
              <a:gd name="adj4" fmla="val 779"/>
              <a:gd name="adj5" fmla="val -66993"/>
              <a:gd name="adj6" fmla="val -18871"/>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2021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5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クーポン未使用者 </a:t>
            </a:r>
            <a:r>
              <a:rPr lang="ja-JP" altLang="en-US" sz="1200" b="1" dirty="0">
                <a:solidFill>
                  <a:schemeClr val="tx1">
                    <a:lumMod val="95000"/>
                    <a:lumOff val="5000"/>
                  </a:schemeClr>
                </a:solidFill>
                <a:latin typeface="+mn-ea"/>
              </a:rPr>
              <a:t>に </a:t>
            </a:r>
            <a:r>
              <a:rPr lang="ja-JP" altLang="en-US" sz="1600" b="1" dirty="0">
                <a:solidFill>
                  <a:schemeClr val="tx1">
                    <a:lumMod val="95000"/>
                    <a:lumOff val="5000"/>
                  </a:schemeClr>
                </a:solidFill>
                <a:latin typeface="+mn-ea"/>
              </a:rPr>
              <a:t>追加勧奨</a:t>
            </a:r>
            <a:endParaRPr kumimoji="1" lang="ja-JP" altLang="en-US" sz="1600" b="1" dirty="0">
              <a:solidFill>
                <a:schemeClr val="tx1">
                  <a:lumMod val="95000"/>
                  <a:lumOff val="5000"/>
                </a:schemeClr>
              </a:solidFill>
              <a:latin typeface="+mn-ea"/>
            </a:endParaRPr>
          </a:p>
        </p:txBody>
      </p:sp>
      <p:sp>
        <p:nvSpPr>
          <p:cNvPr id="30" name="吹き出し: 折線 (枠なし) 29">
            <a:extLst>
              <a:ext uri="{FF2B5EF4-FFF2-40B4-BE49-F238E27FC236}">
                <a16:creationId xmlns:a16="http://schemas.microsoft.com/office/drawing/2014/main" id="{83990594-362F-47E1-91B0-D2442869A189}"/>
              </a:ext>
            </a:extLst>
          </p:cNvPr>
          <p:cNvSpPr/>
          <p:nvPr/>
        </p:nvSpPr>
        <p:spPr>
          <a:xfrm>
            <a:off x="9109774" y="4342340"/>
            <a:ext cx="2809030" cy="577457"/>
          </a:xfrm>
          <a:prstGeom prst="callout2">
            <a:avLst>
              <a:gd name="adj1" fmla="val 101278"/>
              <a:gd name="adj2" fmla="val 99834"/>
              <a:gd name="adj3" fmla="val 101277"/>
              <a:gd name="adj4" fmla="val 779"/>
              <a:gd name="adj5" fmla="val -4313"/>
              <a:gd name="adj6" fmla="val -12767"/>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2022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7 </a:t>
            </a:r>
            <a:r>
              <a:rPr lang="ja-JP" altLang="en-US" sz="1200" b="1" dirty="0">
                <a:solidFill>
                  <a:schemeClr val="tx1">
                    <a:lumMod val="95000"/>
                    <a:lumOff val="5000"/>
                  </a:schemeClr>
                </a:solidFill>
                <a:latin typeface="+mn-ea"/>
              </a:rPr>
              <a:t>月</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クーポン未使用者 </a:t>
            </a:r>
            <a:r>
              <a:rPr lang="ja-JP" altLang="en-US" sz="1200" b="1" dirty="0">
                <a:solidFill>
                  <a:schemeClr val="tx1">
                    <a:lumMod val="95000"/>
                    <a:lumOff val="5000"/>
                  </a:schemeClr>
                </a:solidFill>
                <a:latin typeface="+mn-ea"/>
              </a:rPr>
              <a:t>に </a:t>
            </a:r>
            <a:r>
              <a:rPr lang="ja-JP" altLang="en-US" sz="1600" b="1" dirty="0">
                <a:solidFill>
                  <a:schemeClr val="tx1">
                    <a:lumMod val="95000"/>
                    <a:lumOff val="5000"/>
                  </a:schemeClr>
                </a:solidFill>
                <a:latin typeface="+mn-ea"/>
              </a:rPr>
              <a:t>追加勧奨</a:t>
            </a:r>
            <a:endParaRPr kumimoji="1" lang="ja-JP" altLang="en-US" sz="1600" b="1" dirty="0">
              <a:solidFill>
                <a:schemeClr val="tx1">
                  <a:lumMod val="95000"/>
                  <a:lumOff val="5000"/>
                </a:schemeClr>
              </a:solidFill>
              <a:latin typeface="+mn-ea"/>
            </a:endParaRPr>
          </a:p>
        </p:txBody>
      </p:sp>
      <p:sp>
        <p:nvSpPr>
          <p:cNvPr id="31" name="テキスト ボックス 30">
            <a:extLst>
              <a:ext uri="{FF2B5EF4-FFF2-40B4-BE49-F238E27FC236}">
                <a16:creationId xmlns:a16="http://schemas.microsoft.com/office/drawing/2014/main" id="{CECBA0F2-76E2-4A3B-BDE7-47AFA70D270D}"/>
              </a:ext>
            </a:extLst>
          </p:cNvPr>
          <p:cNvSpPr txBox="1"/>
          <p:nvPr/>
        </p:nvSpPr>
        <p:spPr>
          <a:xfrm>
            <a:off x="1778917" y="1089329"/>
            <a:ext cx="9300156" cy="741826"/>
          </a:xfrm>
          <a:prstGeom prst="rect">
            <a:avLst/>
          </a:prstGeom>
          <a:noFill/>
        </p:spPr>
        <p:txBody>
          <a:bodyPr wrap="none" lIns="72000" tIns="72000" rIns="72000" bIns="18000" rtlCol="0">
            <a:spAutoFit/>
          </a:bodyPr>
          <a:lstStyle/>
          <a:p>
            <a:pPr>
              <a:lnSpc>
                <a:spcPct val="120000"/>
              </a:lnSpc>
            </a:pPr>
            <a:r>
              <a:rPr lang="ja-JP" altLang="en-US" b="1" dirty="0">
                <a:latin typeface="+mn-ea"/>
              </a:rPr>
              <a:t>対象者 約 </a:t>
            </a:r>
            <a:r>
              <a:rPr lang="en-US" altLang="ja-JP" b="1" dirty="0">
                <a:solidFill>
                  <a:schemeClr val="accent2"/>
                </a:solidFill>
                <a:latin typeface="+mn-ea"/>
              </a:rPr>
              <a:t>130,000</a:t>
            </a:r>
            <a:r>
              <a:rPr lang="en-US" altLang="ja-JP" b="1" dirty="0">
                <a:latin typeface="+mn-ea"/>
              </a:rPr>
              <a:t> </a:t>
            </a:r>
            <a:r>
              <a:rPr lang="ja-JP" altLang="en-US" b="1" dirty="0">
                <a:latin typeface="+mn-ea"/>
              </a:rPr>
              <a:t>人</a:t>
            </a:r>
            <a:endParaRPr lang="en-US" altLang="ja-JP" b="1" dirty="0">
              <a:latin typeface="+mn-ea"/>
            </a:endParaRPr>
          </a:p>
          <a:p>
            <a:pPr>
              <a:lnSpc>
                <a:spcPct val="120000"/>
              </a:lnSpc>
            </a:pPr>
            <a:r>
              <a:rPr lang="ja-JP" altLang="en-US" b="1" dirty="0">
                <a:latin typeface="+mn-ea"/>
              </a:rPr>
              <a:t>実績 </a:t>
            </a:r>
            <a:r>
              <a:rPr lang="en-US" altLang="ja-JP" b="1" dirty="0">
                <a:solidFill>
                  <a:schemeClr val="accent2"/>
                </a:solidFill>
                <a:latin typeface="+mn-ea"/>
              </a:rPr>
              <a:t>42,342</a:t>
            </a:r>
            <a:r>
              <a:rPr lang="en-US" altLang="ja-JP" b="1" dirty="0">
                <a:latin typeface="+mn-ea"/>
              </a:rPr>
              <a:t> </a:t>
            </a:r>
            <a:r>
              <a:rPr lang="ja-JP" altLang="en-US" b="1" dirty="0">
                <a:latin typeface="+mn-ea"/>
              </a:rPr>
              <a:t>人 </a:t>
            </a:r>
            <a:r>
              <a:rPr lang="ja-JP" altLang="en-US" sz="1400" b="1" dirty="0">
                <a:latin typeface="+mn-ea"/>
              </a:rPr>
              <a:t>（</a:t>
            </a:r>
            <a:r>
              <a:rPr lang="en-US" altLang="ja-JP" sz="1400" b="1" dirty="0">
                <a:latin typeface="+mn-ea"/>
              </a:rPr>
              <a:t>2019</a:t>
            </a:r>
            <a:r>
              <a:rPr lang="ja-JP" altLang="en-US" sz="1400" b="1" dirty="0">
                <a:latin typeface="+mn-ea"/>
              </a:rPr>
              <a:t>年度 </a:t>
            </a:r>
            <a:r>
              <a:rPr lang="en-US" altLang="ja-JP" sz="1400" b="1" dirty="0">
                <a:solidFill>
                  <a:schemeClr val="accent2"/>
                </a:solidFill>
                <a:latin typeface="+mn-ea"/>
              </a:rPr>
              <a:t>10,237</a:t>
            </a:r>
            <a:r>
              <a:rPr lang="en-US" altLang="ja-JP" sz="1400" b="1" dirty="0">
                <a:latin typeface="+mn-ea"/>
              </a:rPr>
              <a:t> </a:t>
            </a:r>
            <a:r>
              <a:rPr lang="ja-JP" altLang="en-US" sz="1400" b="1" dirty="0">
                <a:latin typeface="+mn-ea"/>
              </a:rPr>
              <a:t>人 </a:t>
            </a:r>
            <a:r>
              <a:rPr lang="en-US" altLang="ja-JP" sz="1400" b="1" dirty="0">
                <a:latin typeface="+mn-ea"/>
              </a:rPr>
              <a:t>2020</a:t>
            </a:r>
            <a:r>
              <a:rPr lang="ja-JP" altLang="en-US" sz="1400" b="1" dirty="0">
                <a:latin typeface="+mn-ea"/>
              </a:rPr>
              <a:t>年度 </a:t>
            </a:r>
            <a:r>
              <a:rPr lang="en-US" altLang="ja-JP" sz="1400" b="1" dirty="0">
                <a:solidFill>
                  <a:schemeClr val="accent2"/>
                </a:solidFill>
                <a:latin typeface="+mn-ea"/>
              </a:rPr>
              <a:t>22,512</a:t>
            </a:r>
            <a:r>
              <a:rPr lang="en-US" altLang="ja-JP" sz="1400" b="1" dirty="0">
                <a:latin typeface="+mn-ea"/>
              </a:rPr>
              <a:t> </a:t>
            </a:r>
            <a:r>
              <a:rPr lang="ja-JP" altLang="en-US" sz="1400" b="1" dirty="0">
                <a:latin typeface="+mn-ea"/>
              </a:rPr>
              <a:t>人 </a:t>
            </a:r>
            <a:r>
              <a:rPr lang="en-US" altLang="ja-JP" sz="1400" b="1" dirty="0">
                <a:latin typeface="+mn-ea"/>
              </a:rPr>
              <a:t>2021</a:t>
            </a:r>
            <a:r>
              <a:rPr lang="ja-JP" altLang="en-US" sz="1400" b="1" dirty="0">
                <a:latin typeface="+mn-ea"/>
              </a:rPr>
              <a:t>年度 </a:t>
            </a:r>
            <a:r>
              <a:rPr lang="en-US" altLang="ja-JP" sz="1400" b="1" dirty="0">
                <a:solidFill>
                  <a:schemeClr val="accent2"/>
                </a:solidFill>
                <a:latin typeface="+mn-ea"/>
              </a:rPr>
              <a:t>8,687</a:t>
            </a:r>
            <a:r>
              <a:rPr lang="en-US" altLang="ja-JP" sz="1400" b="1" dirty="0">
                <a:latin typeface="+mn-ea"/>
              </a:rPr>
              <a:t> </a:t>
            </a:r>
            <a:r>
              <a:rPr lang="ja-JP" altLang="en-US" sz="1400" b="1" dirty="0">
                <a:latin typeface="+mn-ea"/>
              </a:rPr>
              <a:t>人 </a:t>
            </a:r>
            <a:r>
              <a:rPr lang="en-US" altLang="ja-JP" sz="1400" b="1" dirty="0">
                <a:latin typeface="+mn-ea"/>
              </a:rPr>
              <a:t>2022</a:t>
            </a:r>
            <a:r>
              <a:rPr lang="ja-JP" altLang="en-US" sz="1400" b="1" dirty="0">
                <a:latin typeface="+mn-ea"/>
              </a:rPr>
              <a:t>年度 </a:t>
            </a:r>
            <a:r>
              <a:rPr lang="en-US" altLang="ja-JP" sz="1400" b="1" dirty="0">
                <a:solidFill>
                  <a:schemeClr val="accent2"/>
                </a:solidFill>
                <a:latin typeface="+mn-ea"/>
              </a:rPr>
              <a:t>906</a:t>
            </a:r>
            <a:r>
              <a:rPr lang="en-US" altLang="ja-JP" sz="1400" b="1" dirty="0">
                <a:latin typeface="+mn-ea"/>
              </a:rPr>
              <a:t> </a:t>
            </a:r>
            <a:r>
              <a:rPr lang="ja-JP" altLang="en-US" sz="1400" b="1" dirty="0">
                <a:latin typeface="+mn-ea"/>
              </a:rPr>
              <a:t>人）</a:t>
            </a:r>
            <a:endParaRPr lang="en-US" altLang="ja-JP" b="1" dirty="0">
              <a:latin typeface="+mn-ea"/>
            </a:endParaRPr>
          </a:p>
        </p:txBody>
      </p:sp>
      <p:sp>
        <p:nvSpPr>
          <p:cNvPr id="32" name="テキスト ボックス 31">
            <a:extLst>
              <a:ext uri="{FF2B5EF4-FFF2-40B4-BE49-F238E27FC236}">
                <a16:creationId xmlns:a16="http://schemas.microsoft.com/office/drawing/2014/main" id="{CFBCB53C-BF83-469D-858B-40C80E1D1101}"/>
              </a:ext>
            </a:extLst>
          </p:cNvPr>
          <p:cNvSpPr txBox="1"/>
          <p:nvPr/>
        </p:nvSpPr>
        <p:spPr>
          <a:xfrm>
            <a:off x="538177" y="5818983"/>
            <a:ext cx="8901008" cy="741826"/>
          </a:xfrm>
          <a:prstGeom prst="rect">
            <a:avLst/>
          </a:prstGeom>
          <a:noFill/>
        </p:spPr>
        <p:txBody>
          <a:bodyPr wrap="none" lIns="72000" tIns="72000" rIns="72000" bIns="18000" rtlCol="0">
            <a:spAutoFit/>
          </a:bodyPr>
          <a:lstStyle/>
          <a:p>
            <a:pPr>
              <a:lnSpc>
                <a:spcPct val="120000"/>
              </a:lnSpc>
            </a:pPr>
            <a:r>
              <a:rPr lang="ja-JP" altLang="en-US" b="1" dirty="0">
                <a:latin typeface="+mn-ea"/>
              </a:rPr>
              <a:t>対象者 風しん抗体価 </a:t>
            </a:r>
            <a:r>
              <a:rPr lang="en-US" altLang="ja-JP" b="1" dirty="0">
                <a:latin typeface="+mn-ea"/>
              </a:rPr>
              <a:t>HI</a:t>
            </a:r>
            <a:r>
              <a:rPr lang="ja-JP" altLang="en-US" b="1" dirty="0">
                <a:latin typeface="+mn-ea"/>
              </a:rPr>
              <a:t>法で </a:t>
            </a:r>
            <a:r>
              <a:rPr lang="en-US" altLang="ja-JP" b="1" dirty="0">
                <a:solidFill>
                  <a:schemeClr val="accent2"/>
                </a:solidFill>
                <a:latin typeface="+mn-ea"/>
              </a:rPr>
              <a:t>8</a:t>
            </a:r>
            <a:r>
              <a:rPr lang="en-US" altLang="ja-JP" b="1" dirty="0">
                <a:latin typeface="+mn-ea"/>
              </a:rPr>
              <a:t> </a:t>
            </a:r>
            <a:r>
              <a:rPr lang="ja-JP" altLang="en-US" b="1" dirty="0">
                <a:latin typeface="+mn-ea"/>
              </a:rPr>
              <a:t>倍以下 約 </a:t>
            </a:r>
            <a:r>
              <a:rPr lang="en-US" altLang="ja-JP" b="1" dirty="0">
                <a:solidFill>
                  <a:schemeClr val="accent2"/>
                </a:solidFill>
                <a:latin typeface="+mn-ea"/>
              </a:rPr>
              <a:t>30,000</a:t>
            </a:r>
            <a:r>
              <a:rPr lang="en-US" altLang="ja-JP" b="1" dirty="0">
                <a:latin typeface="+mn-ea"/>
              </a:rPr>
              <a:t> </a:t>
            </a:r>
            <a:r>
              <a:rPr lang="ja-JP" altLang="en-US" b="1" dirty="0">
                <a:latin typeface="+mn-ea"/>
              </a:rPr>
              <a:t>人</a:t>
            </a:r>
            <a:endParaRPr lang="en-US" altLang="ja-JP" b="1" dirty="0">
              <a:latin typeface="+mn-ea"/>
            </a:endParaRPr>
          </a:p>
          <a:p>
            <a:pPr>
              <a:lnSpc>
                <a:spcPct val="120000"/>
              </a:lnSpc>
            </a:pPr>
            <a:r>
              <a:rPr lang="ja-JP" altLang="en-US" b="1" dirty="0">
                <a:latin typeface="+mn-ea"/>
              </a:rPr>
              <a:t>実績 </a:t>
            </a:r>
            <a:r>
              <a:rPr lang="en-US" altLang="ja-JP" b="1" dirty="0">
                <a:solidFill>
                  <a:schemeClr val="accent2"/>
                </a:solidFill>
                <a:latin typeface="+mn-ea"/>
              </a:rPr>
              <a:t>8,755</a:t>
            </a:r>
            <a:r>
              <a:rPr lang="en-US" altLang="ja-JP" b="1" dirty="0">
                <a:latin typeface="+mn-ea"/>
              </a:rPr>
              <a:t> </a:t>
            </a:r>
            <a:r>
              <a:rPr lang="ja-JP" altLang="en-US" b="1" dirty="0">
                <a:latin typeface="+mn-ea"/>
              </a:rPr>
              <a:t>人 </a:t>
            </a:r>
            <a:r>
              <a:rPr lang="ja-JP" altLang="en-US" sz="1400" b="1" dirty="0">
                <a:latin typeface="+mn-ea"/>
              </a:rPr>
              <a:t>（</a:t>
            </a:r>
            <a:r>
              <a:rPr lang="en-US" altLang="ja-JP" sz="1400" b="1" dirty="0">
                <a:latin typeface="+mn-ea"/>
              </a:rPr>
              <a:t>2019</a:t>
            </a:r>
            <a:r>
              <a:rPr lang="ja-JP" altLang="en-US" sz="1400" b="1" dirty="0">
                <a:latin typeface="+mn-ea"/>
              </a:rPr>
              <a:t>年度 </a:t>
            </a:r>
            <a:r>
              <a:rPr lang="en-US" altLang="ja-JP" sz="1400" b="1" dirty="0">
                <a:solidFill>
                  <a:schemeClr val="accent2"/>
                </a:solidFill>
                <a:latin typeface="+mn-ea"/>
              </a:rPr>
              <a:t>2,032</a:t>
            </a:r>
            <a:r>
              <a:rPr lang="en-US" altLang="ja-JP" sz="1400" b="1" dirty="0">
                <a:latin typeface="+mn-ea"/>
              </a:rPr>
              <a:t> </a:t>
            </a:r>
            <a:r>
              <a:rPr lang="ja-JP" altLang="en-US" sz="1400" b="1" dirty="0">
                <a:latin typeface="+mn-ea"/>
              </a:rPr>
              <a:t>人 </a:t>
            </a:r>
            <a:r>
              <a:rPr lang="en-US" altLang="ja-JP" sz="1400" b="1" dirty="0">
                <a:latin typeface="+mn-ea"/>
              </a:rPr>
              <a:t>2020</a:t>
            </a:r>
            <a:r>
              <a:rPr lang="ja-JP" altLang="en-US" sz="1400" b="1" dirty="0">
                <a:latin typeface="+mn-ea"/>
              </a:rPr>
              <a:t>年度 </a:t>
            </a:r>
            <a:r>
              <a:rPr lang="en-US" altLang="ja-JP" sz="1400" b="1" dirty="0">
                <a:solidFill>
                  <a:schemeClr val="accent2"/>
                </a:solidFill>
                <a:latin typeface="+mn-ea"/>
              </a:rPr>
              <a:t>4,771</a:t>
            </a:r>
            <a:r>
              <a:rPr lang="en-US" altLang="ja-JP" sz="1400" b="1" dirty="0">
                <a:latin typeface="+mn-ea"/>
              </a:rPr>
              <a:t> </a:t>
            </a:r>
            <a:r>
              <a:rPr lang="ja-JP" altLang="en-US" sz="1400" b="1" dirty="0">
                <a:latin typeface="+mn-ea"/>
              </a:rPr>
              <a:t>人 </a:t>
            </a:r>
            <a:r>
              <a:rPr lang="en-US" altLang="ja-JP" sz="1400" b="1" dirty="0">
                <a:latin typeface="+mn-ea"/>
              </a:rPr>
              <a:t>2021</a:t>
            </a:r>
            <a:r>
              <a:rPr lang="ja-JP" altLang="en-US" sz="1400" b="1" dirty="0">
                <a:latin typeface="+mn-ea"/>
              </a:rPr>
              <a:t>年度 </a:t>
            </a:r>
            <a:r>
              <a:rPr lang="en-US" altLang="ja-JP" sz="1400" b="1" dirty="0">
                <a:solidFill>
                  <a:schemeClr val="accent2"/>
                </a:solidFill>
                <a:latin typeface="+mn-ea"/>
              </a:rPr>
              <a:t>1,785</a:t>
            </a:r>
            <a:r>
              <a:rPr lang="en-US" altLang="ja-JP" sz="1400" b="1" dirty="0">
                <a:latin typeface="+mn-ea"/>
              </a:rPr>
              <a:t> </a:t>
            </a:r>
            <a:r>
              <a:rPr lang="ja-JP" altLang="en-US" sz="1400" b="1" dirty="0">
                <a:latin typeface="+mn-ea"/>
              </a:rPr>
              <a:t>人 </a:t>
            </a:r>
            <a:r>
              <a:rPr lang="en-US" altLang="ja-JP" sz="1400" b="1" dirty="0">
                <a:latin typeface="+mn-ea"/>
              </a:rPr>
              <a:t>2022</a:t>
            </a:r>
            <a:r>
              <a:rPr lang="ja-JP" altLang="en-US" sz="1400" b="1" dirty="0">
                <a:latin typeface="+mn-ea"/>
              </a:rPr>
              <a:t>年度 </a:t>
            </a:r>
            <a:r>
              <a:rPr lang="en-US" altLang="ja-JP" sz="1400" b="1" dirty="0">
                <a:solidFill>
                  <a:schemeClr val="accent2"/>
                </a:solidFill>
                <a:latin typeface="+mn-ea"/>
              </a:rPr>
              <a:t>167</a:t>
            </a:r>
            <a:r>
              <a:rPr lang="en-US" altLang="ja-JP" sz="1400" b="1" dirty="0">
                <a:latin typeface="+mn-ea"/>
              </a:rPr>
              <a:t> </a:t>
            </a:r>
            <a:r>
              <a:rPr lang="ja-JP" altLang="en-US" sz="1400" b="1" dirty="0">
                <a:latin typeface="+mn-ea"/>
              </a:rPr>
              <a:t>人）</a:t>
            </a:r>
            <a:endParaRPr lang="en-US" altLang="ja-JP" b="1" dirty="0">
              <a:latin typeface="+mn-ea"/>
            </a:endParaRPr>
          </a:p>
        </p:txBody>
      </p:sp>
      <p:sp>
        <p:nvSpPr>
          <p:cNvPr id="33" name="テキスト ボックス 32">
            <a:extLst>
              <a:ext uri="{FF2B5EF4-FFF2-40B4-BE49-F238E27FC236}">
                <a16:creationId xmlns:a16="http://schemas.microsoft.com/office/drawing/2014/main" id="{16D0AEF3-3CB2-4642-AAB0-8577107B0036}"/>
              </a:ext>
            </a:extLst>
          </p:cNvPr>
          <p:cNvSpPr txBox="1"/>
          <p:nvPr/>
        </p:nvSpPr>
        <p:spPr>
          <a:xfrm>
            <a:off x="9291686" y="1892867"/>
            <a:ext cx="2545670" cy="129254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nSpc>
                <a:spcPct val="120000"/>
              </a:lnSpc>
            </a:pPr>
            <a:r>
              <a:rPr lang="ja-JP" altLang="en-US" sz="1600" b="1" dirty="0">
                <a:solidFill>
                  <a:schemeClr val="bg1"/>
                </a:solidFill>
                <a:latin typeface="+mn-ea"/>
              </a:rPr>
              <a:t>現時点での</a:t>
            </a:r>
            <a:r>
              <a:rPr lang="ja-JP" altLang="en-US" sz="2000" b="1" dirty="0">
                <a:solidFill>
                  <a:schemeClr val="bg1"/>
                </a:solidFill>
                <a:latin typeface="+mn-ea"/>
              </a:rPr>
              <a:t>実施者割合</a:t>
            </a:r>
            <a:endParaRPr lang="en-US" altLang="ja-JP" sz="2000" b="1" dirty="0">
              <a:solidFill>
                <a:schemeClr val="bg1"/>
              </a:solidFill>
              <a:latin typeface="+mn-ea"/>
            </a:endParaRPr>
          </a:p>
          <a:p>
            <a:pPr>
              <a:lnSpc>
                <a:spcPct val="120000"/>
              </a:lnSpc>
            </a:pPr>
            <a:r>
              <a:rPr lang="ja-JP" altLang="en-US" sz="2000" b="1" dirty="0">
                <a:solidFill>
                  <a:schemeClr val="bg1"/>
                </a:solidFill>
                <a:latin typeface="+mn-ea"/>
              </a:rPr>
              <a:t>  </a:t>
            </a:r>
            <a:r>
              <a:rPr lang="ja-JP" altLang="en-US" sz="1600" b="1" dirty="0">
                <a:solidFill>
                  <a:schemeClr val="bg1"/>
                </a:solidFill>
                <a:latin typeface="+mn-ea"/>
              </a:rPr>
              <a:t>抗体検査</a:t>
            </a:r>
            <a:r>
              <a:rPr lang="ja-JP" altLang="en-US" sz="2000" b="1" dirty="0">
                <a:solidFill>
                  <a:schemeClr val="bg1"/>
                </a:solidFill>
                <a:latin typeface="+mn-ea"/>
              </a:rPr>
              <a:t> </a:t>
            </a:r>
            <a:r>
              <a:rPr lang="en-US" altLang="ja-JP" sz="2000" b="1" dirty="0">
                <a:solidFill>
                  <a:schemeClr val="accent6">
                    <a:lumMod val="20000"/>
                    <a:lumOff val="80000"/>
                  </a:schemeClr>
                </a:solidFill>
                <a:latin typeface="+mn-ea"/>
              </a:rPr>
              <a:t>32</a:t>
            </a:r>
            <a:r>
              <a:rPr lang="en-US" altLang="ja-JP" sz="2000" b="1" dirty="0">
                <a:solidFill>
                  <a:schemeClr val="bg1"/>
                </a:solidFill>
                <a:latin typeface="+mn-ea"/>
              </a:rPr>
              <a:t> </a:t>
            </a:r>
            <a:r>
              <a:rPr lang="ja-JP" altLang="en-US" sz="1600" b="1" dirty="0">
                <a:solidFill>
                  <a:schemeClr val="bg1"/>
                </a:solidFill>
                <a:latin typeface="+mn-ea"/>
              </a:rPr>
              <a:t>％</a:t>
            </a:r>
            <a:endParaRPr lang="en-US" altLang="ja-JP" sz="2000" b="1" dirty="0">
              <a:solidFill>
                <a:schemeClr val="bg1"/>
              </a:solidFill>
              <a:latin typeface="+mn-ea"/>
            </a:endParaRPr>
          </a:p>
          <a:p>
            <a:pPr>
              <a:lnSpc>
                <a:spcPct val="120000"/>
              </a:lnSpc>
            </a:pPr>
            <a:r>
              <a:rPr lang="ja-JP" altLang="en-US" sz="2000" b="1" dirty="0">
                <a:solidFill>
                  <a:schemeClr val="bg1"/>
                </a:solidFill>
                <a:latin typeface="+mn-ea"/>
              </a:rPr>
              <a:t>  </a:t>
            </a:r>
            <a:r>
              <a:rPr lang="ja-JP" altLang="en-US" sz="1600" b="1" dirty="0">
                <a:solidFill>
                  <a:schemeClr val="bg1"/>
                </a:solidFill>
                <a:latin typeface="+mn-ea"/>
              </a:rPr>
              <a:t>ワクチン接種</a:t>
            </a:r>
            <a:r>
              <a:rPr lang="ja-JP" altLang="en-US" sz="2000" b="1" dirty="0">
                <a:solidFill>
                  <a:schemeClr val="bg1"/>
                </a:solidFill>
                <a:latin typeface="+mn-ea"/>
              </a:rPr>
              <a:t> </a:t>
            </a:r>
            <a:r>
              <a:rPr lang="en-US" altLang="ja-JP" sz="2000" b="1" dirty="0">
                <a:solidFill>
                  <a:schemeClr val="accent6">
                    <a:lumMod val="20000"/>
                    <a:lumOff val="80000"/>
                  </a:schemeClr>
                </a:solidFill>
                <a:latin typeface="+mn-ea"/>
              </a:rPr>
              <a:t>29</a:t>
            </a:r>
            <a:r>
              <a:rPr lang="en-US" altLang="ja-JP" sz="2000" b="1" dirty="0">
                <a:solidFill>
                  <a:schemeClr val="bg1"/>
                </a:solidFill>
                <a:latin typeface="+mn-ea"/>
              </a:rPr>
              <a:t> </a:t>
            </a:r>
            <a:r>
              <a:rPr lang="ja-JP" altLang="en-US" sz="1600" b="1" dirty="0">
                <a:solidFill>
                  <a:schemeClr val="bg1"/>
                </a:solidFill>
                <a:latin typeface="+mn-ea"/>
              </a:rPr>
              <a:t>％</a:t>
            </a:r>
            <a:endParaRPr lang="en-US" altLang="ja-JP" sz="2000" b="1" dirty="0">
              <a:solidFill>
                <a:schemeClr val="bg1"/>
              </a:solidFill>
              <a:latin typeface="+mn-ea"/>
            </a:endParaRPr>
          </a:p>
        </p:txBody>
      </p:sp>
      <p:sp>
        <p:nvSpPr>
          <p:cNvPr id="4" name="吹き出し: 角を丸めた四角形 3">
            <a:extLst>
              <a:ext uri="{FF2B5EF4-FFF2-40B4-BE49-F238E27FC236}">
                <a16:creationId xmlns:a16="http://schemas.microsoft.com/office/drawing/2014/main" id="{FC235A3E-4ED8-0B05-330C-85876628E112}"/>
              </a:ext>
            </a:extLst>
          </p:cNvPr>
          <p:cNvSpPr/>
          <p:nvPr/>
        </p:nvSpPr>
        <p:spPr>
          <a:xfrm>
            <a:off x="9553576" y="3314700"/>
            <a:ext cx="2365228" cy="901465"/>
          </a:xfrm>
          <a:prstGeom prst="wedgeRoundRectCallout">
            <a:avLst>
              <a:gd name="adj1" fmla="val -28788"/>
              <a:gd name="adj2" fmla="val -68482"/>
              <a:gd name="adj3" fmla="val 16667"/>
            </a:avLst>
          </a:prstGeom>
          <a:ln w="38100"/>
        </p:spPr>
        <p:style>
          <a:lnRef idx="2">
            <a:schemeClr val="accent6"/>
          </a:lnRef>
          <a:fillRef idx="1">
            <a:schemeClr val="lt1"/>
          </a:fillRef>
          <a:effectRef idx="0">
            <a:schemeClr val="accent6"/>
          </a:effectRef>
          <a:fontRef idx="minor">
            <a:schemeClr val="dk1"/>
          </a:fontRef>
        </p:style>
        <p:txBody>
          <a:bodyPr wrap="none" rtlCol="0" anchor="ctr"/>
          <a:lstStyle/>
          <a:p>
            <a:pPr algn="ctr"/>
            <a:r>
              <a:rPr lang="ja-JP" altLang="en-US" sz="1600" b="1" dirty="0"/>
              <a:t>抗体検査を受ければ、</a:t>
            </a:r>
            <a:endParaRPr lang="en-US" altLang="ja-JP" sz="1600" b="1" dirty="0"/>
          </a:p>
          <a:p>
            <a:pPr algn="ctr"/>
            <a:r>
              <a:rPr kumimoji="1" lang="ja-JP" altLang="en-US" sz="1600" b="1" dirty="0">
                <a:solidFill>
                  <a:schemeClr val="accent2"/>
                </a:solidFill>
              </a:rPr>
              <a:t>低い人の多くは、</a:t>
            </a:r>
            <a:endParaRPr kumimoji="1" lang="en-US" altLang="ja-JP" sz="1600" b="1" dirty="0">
              <a:solidFill>
                <a:schemeClr val="accent2"/>
              </a:solidFill>
            </a:endParaRPr>
          </a:p>
          <a:p>
            <a:pPr algn="ctr"/>
            <a:r>
              <a:rPr kumimoji="1" lang="ja-JP" altLang="en-US" sz="1600" b="1" dirty="0">
                <a:solidFill>
                  <a:schemeClr val="accent2"/>
                </a:solidFill>
              </a:rPr>
              <a:t>ワクチン接種も受ける</a:t>
            </a:r>
          </a:p>
        </p:txBody>
      </p:sp>
    </p:spTree>
    <p:extLst>
      <p:ext uri="{BB962C8B-B14F-4D97-AF65-F5344CB8AC3E}">
        <p14:creationId xmlns:p14="http://schemas.microsoft.com/office/powerpoint/2010/main" val="350502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吹き出し: 折線 (枠なし) 3">
            <a:extLst>
              <a:ext uri="{FF2B5EF4-FFF2-40B4-BE49-F238E27FC236}">
                <a16:creationId xmlns:a16="http://schemas.microsoft.com/office/drawing/2014/main" id="{26F7D8D4-DFB2-4F4E-A662-E6CA08AAAD9A}"/>
              </a:ext>
            </a:extLst>
          </p:cNvPr>
          <p:cNvSpPr/>
          <p:nvPr/>
        </p:nvSpPr>
        <p:spPr>
          <a:xfrm>
            <a:off x="359962" y="319705"/>
            <a:ext cx="1834971"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国事業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graphicFrame>
        <p:nvGraphicFramePr>
          <p:cNvPr id="5" name="グラフ 4">
            <a:extLst>
              <a:ext uri="{FF2B5EF4-FFF2-40B4-BE49-F238E27FC236}">
                <a16:creationId xmlns:a16="http://schemas.microsoft.com/office/drawing/2014/main" id="{B938B79D-7C6A-4907-9132-77E869329403}"/>
              </a:ext>
            </a:extLst>
          </p:cNvPr>
          <p:cNvGraphicFramePr>
            <a:graphicFrameLocks/>
          </p:cNvGraphicFramePr>
          <p:nvPr/>
        </p:nvGraphicFramePr>
        <p:xfrm>
          <a:off x="2099372" y="1990531"/>
          <a:ext cx="2880000" cy="4320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A6912397-27F3-43E9-8538-D2C59F9A91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8759" y="4870531"/>
            <a:ext cx="2148410" cy="1440000"/>
          </a:xfrm>
          <a:prstGeom prst="rect">
            <a:avLst/>
          </a:prstGeom>
        </p:spPr>
      </p:pic>
      <p:pic>
        <p:nvPicPr>
          <p:cNvPr id="9" name="図 8">
            <a:extLst>
              <a:ext uri="{FF2B5EF4-FFF2-40B4-BE49-F238E27FC236}">
                <a16:creationId xmlns:a16="http://schemas.microsoft.com/office/drawing/2014/main" id="{6BA322A0-FF2D-468E-81A2-35E2249F3C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2786" y="918035"/>
            <a:ext cx="913171" cy="1080000"/>
          </a:xfrm>
          <a:prstGeom prst="rect">
            <a:avLst/>
          </a:prstGeom>
        </p:spPr>
      </p:pic>
      <p:sp>
        <p:nvSpPr>
          <p:cNvPr id="14" name="テキスト ボックス 13">
            <a:extLst>
              <a:ext uri="{FF2B5EF4-FFF2-40B4-BE49-F238E27FC236}">
                <a16:creationId xmlns:a16="http://schemas.microsoft.com/office/drawing/2014/main" id="{BD16C6D7-198D-4374-A8C8-B051226EB4DF}"/>
              </a:ext>
            </a:extLst>
          </p:cNvPr>
          <p:cNvSpPr txBox="1"/>
          <p:nvPr/>
        </p:nvSpPr>
        <p:spPr>
          <a:xfrm>
            <a:off x="763936" y="2150511"/>
            <a:ext cx="1068736" cy="409428"/>
          </a:xfrm>
          <a:prstGeom prst="rect">
            <a:avLst/>
          </a:prstGeom>
          <a:noFill/>
        </p:spPr>
        <p:txBody>
          <a:bodyPr wrap="none" lIns="72000" tIns="72000" rIns="72000" bIns="18000" rtlCol="0">
            <a:spAutoFit/>
          </a:bodyPr>
          <a:lstStyle/>
          <a:p>
            <a:pPr>
              <a:lnSpc>
                <a:spcPct val="120000"/>
              </a:lnSpc>
            </a:pPr>
            <a:r>
              <a:rPr lang="ja-JP" altLang="en-US" b="1" dirty="0">
                <a:latin typeface="+mn-ea"/>
              </a:rPr>
              <a:t>抗体検査</a:t>
            </a:r>
            <a:endParaRPr lang="en-US" altLang="ja-JP" b="1" dirty="0">
              <a:latin typeface="+mn-ea"/>
            </a:endParaRPr>
          </a:p>
        </p:txBody>
      </p:sp>
      <p:sp>
        <p:nvSpPr>
          <p:cNvPr id="15" name="テキスト ボックス 14">
            <a:extLst>
              <a:ext uri="{FF2B5EF4-FFF2-40B4-BE49-F238E27FC236}">
                <a16:creationId xmlns:a16="http://schemas.microsoft.com/office/drawing/2014/main" id="{3CD0FBB2-8183-4874-B085-742A438C6F61}"/>
              </a:ext>
            </a:extLst>
          </p:cNvPr>
          <p:cNvSpPr txBox="1"/>
          <p:nvPr/>
        </p:nvSpPr>
        <p:spPr>
          <a:xfrm>
            <a:off x="775790" y="5152128"/>
            <a:ext cx="1530401" cy="409428"/>
          </a:xfrm>
          <a:prstGeom prst="rect">
            <a:avLst/>
          </a:prstGeom>
          <a:noFill/>
        </p:spPr>
        <p:txBody>
          <a:bodyPr wrap="none" lIns="72000" tIns="72000" rIns="72000" bIns="18000" rtlCol="0">
            <a:spAutoFit/>
          </a:bodyPr>
          <a:lstStyle/>
          <a:p>
            <a:pPr>
              <a:lnSpc>
                <a:spcPct val="120000"/>
              </a:lnSpc>
            </a:pPr>
            <a:r>
              <a:rPr lang="ja-JP" altLang="en-US" b="1" dirty="0">
                <a:latin typeface="+mn-ea"/>
              </a:rPr>
              <a:t>ワクチン接種</a:t>
            </a:r>
            <a:endParaRPr lang="en-US" altLang="ja-JP" b="1" dirty="0">
              <a:latin typeface="+mn-ea"/>
            </a:endParaRPr>
          </a:p>
        </p:txBody>
      </p:sp>
      <p:sp>
        <p:nvSpPr>
          <p:cNvPr id="16" name="テキスト ボックス 15">
            <a:extLst>
              <a:ext uri="{FF2B5EF4-FFF2-40B4-BE49-F238E27FC236}">
                <a16:creationId xmlns:a16="http://schemas.microsoft.com/office/drawing/2014/main" id="{D549A8FB-2EB6-445E-9A1A-3516AC067B42}"/>
              </a:ext>
            </a:extLst>
          </p:cNvPr>
          <p:cNvSpPr txBox="1"/>
          <p:nvPr/>
        </p:nvSpPr>
        <p:spPr>
          <a:xfrm>
            <a:off x="2511780" y="4755569"/>
            <a:ext cx="759924" cy="476933"/>
          </a:xfrm>
          <a:prstGeom prst="rect">
            <a:avLst/>
          </a:prstGeom>
          <a:solidFill>
            <a:schemeClr val="bg1"/>
          </a:solidFill>
          <a:ln w="19050">
            <a:noFill/>
          </a:ln>
        </p:spPr>
        <p:txBody>
          <a:bodyPr wrap="none" lIns="108000" tIns="108000" rIns="108000" bIns="90000" rtlCol="0" anchor="ctr" anchorCtr="1">
            <a:spAutoFit/>
          </a:bodyPr>
          <a:lstStyle/>
          <a:p>
            <a:pPr algn="ctr"/>
            <a:r>
              <a:rPr lang="en-US" altLang="ja-JP" b="1" dirty="0">
                <a:latin typeface="+mn-ea"/>
              </a:rPr>
              <a:t>40</a:t>
            </a:r>
            <a:r>
              <a:rPr lang="ja-JP" altLang="en-US" b="1" dirty="0">
                <a:latin typeface="+mn-ea"/>
              </a:rPr>
              <a:t>代</a:t>
            </a:r>
            <a:endParaRPr lang="en-US" altLang="ja-JP" b="1" dirty="0">
              <a:latin typeface="+mn-ea"/>
            </a:endParaRPr>
          </a:p>
        </p:txBody>
      </p:sp>
      <p:sp>
        <p:nvSpPr>
          <p:cNvPr id="17" name="テキスト ボックス 16">
            <a:extLst>
              <a:ext uri="{FF2B5EF4-FFF2-40B4-BE49-F238E27FC236}">
                <a16:creationId xmlns:a16="http://schemas.microsoft.com/office/drawing/2014/main" id="{BADF1E88-F1C3-4507-9458-CB89A3B4A638}"/>
              </a:ext>
            </a:extLst>
          </p:cNvPr>
          <p:cNvSpPr txBox="1"/>
          <p:nvPr/>
        </p:nvSpPr>
        <p:spPr>
          <a:xfrm>
            <a:off x="3821653" y="4755569"/>
            <a:ext cx="759924" cy="476933"/>
          </a:xfrm>
          <a:prstGeom prst="rect">
            <a:avLst/>
          </a:prstGeom>
          <a:solidFill>
            <a:schemeClr val="bg1"/>
          </a:solidFill>
          <a:ln w="19050">
            <a:noFill/>
          </a:ln>
        </p:spPr>
        <p:txBody>
          <a:bodyPr wrap="none" lIns="108000" tIns="108000" rIns="108000" bIns="90000" rtlCol="0" anchor="ctr" anchorCtr="1">
            <a:spAutoFit/>
          </a:bodyPr>
          <a:lstStyle/>
          <a:p>
            <a:pPr algn="ctr"/>
            <a:r>
              <a:rPr lang="en-US" altLang="ja-JP" b="1" dirty="0">
                <a:latin typeface="+mn-ea"/>
              </a:rPr>
              <a:t>50</a:t>
            </a:r>
            <a:r>
              <a:rPr lang="ja-JP" altLang="en-US" b="1" dirty="0">
                <a:latin typeface="+mn-ea"/>
              </a:rPr>
              <a:t>代</a:t>
            </a:r>
            <a:endParaRPr lang="en-US" altLang="ja-JP" b="1" dirty="0">
              <a:latin typeface="+mn-ea"/>
            </a:endParaRPr>
          </a:p>
        </p:txBody>
      </p:sp>
      <p:sp>
        <p:nvSpPr>
          <p:cNvPr id="18" name="吹き出し: 折線 (枠なし) 17">
            <a:extLst>
              <a:ext uri="{FF2B5EF4-FFF2-40B4-BE49-F238E27FC236}">
                <a16:creationId xmlns:a16="http://schemas.microsoft.com/office/drawing/2014/main" id="{7B675A7B-4318-4B42-BF0B-02474C20D472}"/>
              </a:ext>
            </a:extLst>
          </p:cNvPr>
          <p:cNvSpPr/>
          <p:nvPr/>
        </p:nvSpPr>
        <p:spPr>
          <a:xfrm flipH="1">
            <a:off x="1435192" y="3378618"/>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en-US" altLang="ja-JP" sz="2400" b="1" dirty="0">
                <a:solidFill>
                  <a:schemeClr val="accent6"/>
                </a:solidFill>
                <a:latin typeface="+mn-ea"/>
              </a:rPr>
              <a:t>24</a:t>
            </a:r>
            <a:r>
              <a:rPr kumimoji="1" lang="en-US" altLang="ja-JP" sz="1600" b="1" dirty="0">
                <a:solidFill>
                  <a:schemeClr val="accent6"/>
                </a:solidFill>
                <a:latin typeface="+mn-ea"/>
              </a:rPr>
              <a:t> %</a:t>
            </a:r>
          </a:p>
        </p:txBody>
      </p:sp>
      <p:sp>
        <p:nvSpPr>
          <p:cNvPr id="20" name="テキスト ボックス 19">
            <a:extLst>
              <a:ext uri="{FF2B5EF4-FFF2-40B4-BE49-F238E27FC236}">
                <a16:creationId xmlns:a16="http://schemas.microsoft.com/office/drawing/2014/main" id="{4BE1CAAD-0188-4C62-8AF9-C8930113F021}"/>
              </a:ext>
            </a:extLst>
          </p:cNvPr>
          <p:cNvSpPr txBox="1"/>
          <p:nvPr/>
        </p:nvSpPr>
        <p:spPr>
          <a:xfrm>
            <a:off x="743079" y="2796736"/>
            <a:ext cx="1421089" cy="672492"/>
          </a:xfrm>
          <a:prstGeom prst="rect">
            <a:avLst/>
          </a:prstGeom>
          <a:noFill/>
        </p:spPr>
        <p:txBody>
          <a:bodyPr wrap="square">
            <a:spAutoFit/>
          </a:bodyPr>
          <a:lstStyle/>
          <a:p>
            <a:pPr>
              <a:lnSpc>
                <a:spcPct val="120000"/>
              </a:lnSpc>
            </a:pPr>
            <a:r>
              <a:rPr lang="ja-JP" altLang="en-US" sz="1800" b="1" dirty="0">
                <a:solidFill>
                  <a:schemeClr val="accent6"/>
                </a:solidFill>
                <a:latin typeface="+mn-ea"/>
              </a:rPr>
              <a:t>抗体価 陰性</a:t>
            </a:r>
            <a:endParaRPr lang="en-US" altLang="ja-JP" sz="1800" b="1" dirty="0">
              <a:solidFill>
                <a:schemeClr val="accent6"/>
              </a:solidFill>
              <a:latin typeface="+mn-ea"/>
            </a:endParaRPr>
          </a:p>
          <a:p>
            <a:pPr>
              <a:lnSpc>
                <a:spcPct val="120000"/>
              </a:lnSpc>
            </a:pPr>
            <a:r>
              <a:rPr lang="ja-JP" altLang="en-US" sz="1400" b="1" dirty="0">
                <a:solidFill>
                  <a:schemeClr val="accent6"/>
                </a:solidFill>
                <a:latin typeface="+mn-ea"/>
              </a:rPr>
              <a:t>（ </a:t>
            </a:r>
            <a:r>
              <a:rPr lang="en-US" altLang="ja-JP" sz="1400" b="1" dirty="0">
                <a:solidFill>
                  <a:schemeClr val="accent6"/>
                </a:solidFill>
                <a:latin typeface="+mn-ea"/>
              </a:rPr>
              <a:t>HI </a:t>
            </a:r>
            <a:r>
              <a:rPr lang="ja-JP" altLang="en-US" sz="1400" b="1" dirty="0">
                <a:solidFill>
                  <a:schemeClr val="accent6"/>
                </a:solidFill>
                <a:latin typeface="+mn-ea"/>
              </a:rPr>
              <a:t>≦ </a:t>
            </a:r>
            <a:r>
              <a:rPr lang="en-US" altLang="ja-JP" sz="1400" b="1" dirty="0">
                <a:solidFill>
                  <a:schemeClr val="accent6"/>
                </a:solidFill>
                <a:latin typeface="+mn-ea"/>
              </a:rPr>
              <a:t>8 </a:t>
            </a:r>
            <a:r>
              <a:rPr lang="ja-JP" altLang="en-US" sz="1400" b="1" dirty="0">
                <a:solidFill>
                  <a:schemeClr val="accent6"/>
                </a:solidFill>
                <a:latin typeface="+mn-ea"/>
              </a:rPr>
              <a:t>）</a:t>
            </a:r>
            <a:endParaRPr lang="en-US" altLang="ja-JP" sz="1800" b="1" dirty="0">
              <a:solidFill>
                <a:schemeClr val="accent6"/>
              </a:solidFill>
              <a:latin typeface="+mn-ea"/>
            </a:endParaRPr>
          </a:p>
        </p:txBody>
      </p:sp>
      <p:sp>
        <p:nvSpPr>
          <p:cNvPr id="21" name="吹き出し: 折線 (枠なし) 20">
            <a:extLst>
              <a:ext uri="{FF2B5EF4-FFF2-40B4-BE49-F238E27FC236}">
                <a16:creationId xmlns:a16="http://schemas.microsoft.com/office/drawing/2014/main" id="{68FE9B23-3659-4015-BBAD-B40E9B9A994E}"/>
              </a:ext>
            </a:extLst>
          </p:cNvPr>
          <p:cNvSpPr/>
          <p:nvPr/>
        </p:nvSpPr>
        <p:spPr>
          <a:xfrm>
            <a:off x="4812748" y="3378618"/>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en-US" altLang="ja-JP" sz="2400" b="1" dirty="0">
                <a:solidFill>
                  <a:schemeClr val="accent6"/>
                </a:solidFill>
                <a:latin typeface="+mn-ea"/>
              </a:rPr>
              <a:t>22</a:t>
            </a:r>
            <a:r>
              <a:rPr kumimoji="1" lang="en-US" altLang="ja-JP" sz="1600" b="1" dirty="0">
                <a:solidFill>
                  <a:schemeClr val="accent6"/>
                </a:solidFill>
                <a:latin typeface="+mn-ea"/>
              </a:rPr>
              <a:t> %</a:t>
            </a:r>
          </a:p>
        </p:txBody>
      </p:sp>
    </p:spTree>
    <p:extLst>
      <p:ext uri="{BB962C8B-B14F-4D97-AF65-F5344CB8AC3E}">
        <p14:creationId xmlns:p14="http://schemas.microsoft.com/office/powerpoint/2010/main" val="42570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吹き出し: 折線 (枠なし) 3">
            <a:extLst>
              <a:ext uri="{FF2B5EF4-FFF2-40B4-BE49-F238E27FC236}">
                <a16:creationId xmlns:a16="http://schemas.microsoft.com/office/drawing/2014/main" id="{26F7D8D4-DFB2-4F4E-A662-E6CA08AAAD9A}"/>
              </a:ext>
            </a:extLst>
          </p:cNvPr>
          <p:cNvSpPr/>
          <p:nvPr/>
        </p:nvSpPr>
        <p:spPr>
          <a:xfrm>
            <a:off x="359962" y="319705"/>
            <a:ext cx="1834971"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国事業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graphicFrame>
        <p:nvGraphicFramePr>
          <p:cNvPr id="5" name="グラフ 4">
            <a:extLst>
              <a:ext uri="{FF2B5EF4-FFF2-40B4-BE49-F238E27FC236}">
                <a16:creationId xmlns:a16="http://schemas.microsoft.com/office/drawing/2014/main" id="{B938B79D-7C6A-4907-9132-77E869329403}"/>
              </a:ext>
            </a:extLst>
          </p:cNvPr>
          <p:cNvGraphicFramePr>
            <a:graphicFrameLocks/>
          </p:cNvGraphicFramePr>
          <p:nvPr>
            <p:extLst>
              <p:ext uri="{D42A27DB-BD31-4B8C-83A1-F6EECF244321}">
                <p14:modId xmlns:p14="http://schemas.microsoft.com/office/powerpoint/2010/main" val="948336720"/>
              </p:ext>
            </p:extLst>
          </p:nvPr>
        </p:nvGraphicFramePr>
        <p:xfrm>
          <a:off x="2099372" y="1990531"/>
          <a:ext cx="2880000" cy="4320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A6912397-27F3-43E9-8538-D2C59F9A91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8759" y="4870531"/>
            <a:ext cx="2148410" cy="1440000"/>
          </a:xfrm>
          <a:prstGeom prst="rect">
            <a:avLst/>
          </a:prstGeom>
        </p:spPr>
      </p:pic>
      <p:pic>
        <p:nvPicPr>
          <p:cNvPr id="9" name="図 8">
            <a:extLst>
              <a:ext uri="{FF2B5EF4-FFF2-40B4-BE49-F238E27FC236}">
                <a16:creationId xmlns:a16="http://schemas.microsoft.com/office/drawing/2014/main" id="{6BA322A0-FF2D-468E-81A2-35E2249F3C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2786" y="918035"/>
            <a:ext cx="913171" cy="1080000"/>
          </a:xfrm>
          <a:prstGeom prst="rect">
            <a:avLst/>
          </a:prstGeom>
        </p:spPr>
      </p:pic>
      <p:sp>
        <p:nvSpPr>
          <p:cNvPr id="14" name="テキスト ボックス 13">
            <a:extLst>
              <a:ext uri="{FF2B5EF4-FFF2-40B4-BE49-F238E27FC236}">
                <a16:creationId xmlns:a16="http://schemas.microsoft.com/office/drawing/2014/main" id="{BD16C6D7-198D-4374-A8C8-B051226EB4DF}"/>
              </a:ext>
            </a:extLst>
          </p:cNvPr>
          <p:cNvSpPr txBox="1"/>
          <p:nvPr/>
        </p:nvSpPr>
        <p:spPr>
          <a:xfrm>
            <a:off x="763936" y="2150511"/>
            <a:ext cx="1068736" cy="409428"/>
          </a:xfrm>
          <a:prstGeom prst="rect">
            <a:avLst/>
          </a:prstGeom>
          <a:noFill/>
        </p:spPr>
        <p:txBody>
          <a:bodyPr wrap="none" lIns="72000" tIns="72000" rIns="72000" bIns="18000" rtlCol="0">
            <a:spAutoFit/>
          </a:bodyPr>
          <a:lstStyle/>
          <a:p>
            <a:pPr>
              <a:lnSpc>
                <a:spcPct val="120000"/>
              </a:lnSpc>
            </a:pPr>
            <a:r>
              <a:rPr lang="ja-JP" altLang="en-US" b="1" dirty="0">
                <a:latin typeface="+mn-ea"/>
              </a:rPr>
              <a:t>抗体検査</a:t>
            </a:r>
            <a:endParaRPr lang="en-US" altLang="ja-JP" b="1" dirty="0">
              <a:latin typeface="+mn-ea"/>
            </a:endParaRPr>
          </a:p>
        </p:txBody>
      </p:sp>
      <p:sp>
        <p:nvSpPr>
          <p:cNvPr id="15" name="テキスト ボックス 14">
            <a:extLst>
              <a:ext uri="{FF2B5EF4-FFF2-40B4-BE49-F238E27FC236}">
                <a16:creationId xmlns:a16="http://schemas.microsoft.com/office/drawing/2014/main" id="{3CD0FBB2-8183-4874-B085-742A438C6F61}"/>
              </a:ext>
            </a:extLst>
          </p:cNvPr>
          <p:cNvSpPr txBox="1"/>
          <p:nvPr/>
        </p:nvSpPr>
        <p:spPr>
          <a:xfrm>
            <a:off x="775790" y="5152128"/>
            <a:ext cx="1530401" cy="409428"/>
          </a:xfrm>
          <a:prstGeom prst="rect">
            <a:avLst/>
          </a:prstGeom>
          <a:noFill/>
        </p:spPr>
        <p:txBody>
          <a:bodyPr wrap="none" lIns="72000" tIns="72000" rIns="72000" bIns="18000" rtlCol="0">
            <a:spAutoFit/>
          </a:bodyPr>
          <a:lstStyle/>
          <a:p>
            <a:pPr>
              <a:lnSpc>
                <a:spcPct val="120000"/>
              </a:lnSpc>
            </a:pPr>
            <a:r>
              <a:rPr lang="ja-JP" altLang="en-US" b="1" dirty="0">
                <a:latin typeface="+mn-ea"/>
              </a:rPr>
              <a:t>ワクチン接種</a:t>
            </a:r>
            <a:endParaRPr lang="en-US" altLang="ja-JP" b="1" dirty="0">
              <a:latin typeface="+mn-ea"/>
            </a:endParaRPr>
          </a:p>
        </p:txBody>
      </p:sp>
      <p:sp>
        <p:nvSpPr>
          <p:cNvPr id="16" name="テキスト ボックス 15">
            <a:extLst>
              <a:ext uri="{FF2B5EF4-FFF2-40B4-BE49-F238E27FC236}">
                <a16:creationId xmlns:a16="http://schemas.microsoft.com/office/drawing/2014/main" id="{D549A8FB-2EB6-445E-9A1A-3516AC067B42}"/>
              </a:ext>
            </a:extLst>
          </p:cNvPr>
          <p:cNvSpPr txBox="1"/>
          <p:nvPr/>
        </p:nvSpPr>
        <p:spPr>
          <a:xfrm>
            <a:off x="2511780" y="4755569"/>
            <a:ext cx="759924" cy="476933"/>
          </a:xfrm>
          <a:prstGeom prst="rect">
            <a:avLst/>
          </a:prstGeom>
          <a:solidFill>
            <a:schemeClr val="bg1"/>
          </a:solidFill>
          <a:ln w="19050">
            <a:noFill/>
          </a:ln>
        </p:spPr>
        <p:txBody>
          <a:bodyPr wrap="none" lIns="108000" tIns="108000" rIns="108000" bIns="90000" rtlCol="0" anchor="ctr" anchorCtr="1">
            <a:spAutoFit/>
          </a:bodyPr>
          <a:lstStyle/>
          <a:p>
            <a:pPr algn="ctr"/>
            <a:r>
              <a:rPr lang="en-US" altLang="ja-JP" b="1" dirty="0">
                <a:latin typeface="+mn-ea"/>
              </a:rPr>
              <a:t>40</a:t>
            </a:r>
            <a:r>
              <a:rPr lang="ja-JP" altLang="en-US" b="1" dirty="0">
                <a:latin typeface="+mn-ea"/>
              </a:rPr>
              <a:t>代</a:t>
            </a:r>
            <a:endParaRPr lang="en-US" altLang="ja-JP" b="1" dirty="0">
              <a:latin typeface="+mn-ea"/>
            </a:endParaRPr>
          </a:p>
        </p:txBody>
      </p:sp>
      <p:sp>
        <p:nvSpPr>
          <p:cNvPr id="17" name="テキスト ボックス 16">
            <a:extLst>
              <a:ext uri="{FF2B5EF4-FFF2-40B4-BE49-F238E27FC236}">
                <a16:creationId xmlns:a16="http://schemas.microsoft.com/office/drawing/2014/main" id="{BADF1E88-F1C3-4507-9458-CB89A3B4A638}"/>
              </a:ext>
            </a:extLst>
          </p:cNvPr>
          <p:cNvSpPr txBox="1"/>
          <p:nvPr/>
        </p:nvSpPr>
        <p:spPr>
          <a:xfrm>
            <a:off x="3821653" y="4755569"/>
            <a:ext cx="759924" cy="476933"/>
          </a:xfrm>
          <a:prstGeom prst="rect">
            <a:avLst/>
          </a:prstGeom>
          <a:solidFill>
            <a:schemeClr val="bg1"/>
          </a:solidFill>
          <a:ln w="19050">
            <a:noFill/>
          </a:ln>
        </p:spPr>
        <p:txBody>
          <a:bodyPr wrap="none" lIns="108000" tIns="108000" rIns="108000" bIns="90000" rtlCol="0" anchor="ctr" anchorCtr="1">
            <a:spAutoFit/>
          </a:bodyPr>
          <a:lstStyle/>
          <a:p>
            <a:pPr algn="ctr"/>
            <a:r>
              <a:rPr lang="en-US" altLang="ja-JP" b="1" dirty="0">
                <a:latin typeface="+mn-ea"/>
              </a:rPr>
              <a:t>50</a:t>
            </a:r>
            <a:r>
              <a:rPr lang="ja-JP" altLang="en-US" b="1" dirty="0">
                <a:latin typeface="+mn-ea"/>
              </a:rPr>
              <a:t>代</a:t>
            </a:r>
            <a:endParaRPr lang="en-US" altLang="ja-JP" b="1" dirty="0">
              <a:latin typeface="+mn-ea"/>
            </a:endParaRPr>
          </a:p>
        </p:txBody>
      </p:sp>
      <p:sp>
        <p:nvSpPr>
          <p:cNvPr id="18" name="吹き出し: 折線 (枠なし) 17">
            <a:extLst>
              <a:ext uri="{FF2B5EF4-FFF2-40B4-BE49-F238E27FC236}">
                <a16:creationId xmlns:a16="http://schemas.microsoft.com/office/drawing/2014/main" id="{7B675A7B-4318-4B42-BF0B-02474C20D472}"/>
              </a:ext>
            </a:extLst>
          </p:cNvPr>
          <p:cNvSpPr/>
          <p:nvPr/>
        </p:nvSpPr>
        <p:spPr>
          <a:xfrm flipH="1">
            <a:off x="1435192" y="3378618"/>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en-US" altLang="ja-JP" sz="2400" b="1" dirty="0">
                <a:solidFill>
                  <a:schemeClr val="accent6"/>
                </a:solidFill>
                <a:latin typeface="+mn-ea"/>
              </a:rPr>
              <a:t>24</a:t>
            </a:r>
            <a:r>
              <a:rPr kumimoji="1" lang="en-US" altLang="ja-JP" sz="1600" b="1" dirty="0">
                <a:solidFill>
                  <a:schemeClr val="accent6"/>
                </a:solidFill>
                <a:latin typeface="+mn-ea"/>
              </a:rPr>
              <a:t> %</a:t>
            </a:r>
          </a:p>
        </p:txBody>
      </p:sp>
      <p:sp>
        <p:nvSpPr>
          <p:cNvPr id="20" name="テキスト ボックス 19">
            <a:extLst>
              <a:ext uri="{FF2B5EF4-FFF2-40B4-BE49-F238E27FC236}">
                <a16:creationId xmlns:a16="http://schemas.microsoft.com/office/drawing/2014/main" id="{4BE1CAAD-0188-4C62-8AF9-C8930113F021}"/>
              </a:ext>
            </a:extLst>
          </p:cNvPr>
          <p:cNvSpPr txBox="1"/>
          <p:nvPr/>
        </p:nvSpPr>
        <p:spPr>
          <a:xfrm>
            <a:off x="743079" y="2796736"/>
            <a:ext cx="1421089" cy="672492"/>
          </a:xfrm>
          <a:prstGeom prst="rect">
            <a:avLst/>
          </a:prstGeom>
          <a:noFill/>
        </p:spPr>
        <p:txBody>
          <a:bodyPr wrap="square">
            <a:spAutoFit/>
          </a:bodyPr>
          <a:lstStyle/>
          <a:p>
            <a:pPr>
              <a:lnSpc>
                <a:spcPct val="120000"/>
              </a:lnSpc>
            </a:pPr>
            <a:r>
              <a:rPr lang="ja-JP" altLang="en-US" sz="1800" b="1" dirty="0">
                <a:solidFill>
                  <a:schemeClr val="accent6"/>
                </a:solidFill>
                <a:latin typeface="+mn-ea"/>
              </a:rPr>
              <a:t>抗体価 陰性</a:t>
            </a:r>
            <a:endParaRPr lang="en-US" altLang="ja-JP" sz="1800" b="1" dirty="0">
              <a:solidFill>
                <a:schemeClr val="accent6"/>
              </a:solidFill>
              <a:latin typeface="+mn-ea"/>
            </a:endParaRPr>
          </a:p>
          <a:p>
            <a:pPr>
              <a:lnSpc>
                <a:spcPct val="120000"/>
              </a:lnSpc>
            </a:pPr>
            <a:r>
              <a:rPr lang="ja-JP" altLang="en-US" sz="1400" b="1" dirty="0">
                <a:solidFill>
                  <a:schemeClr val="accent6"/>
                </a:solidFill>
                <a:latin typeface="+mn-ea"/>
              </a:rPr>
              <a:t>（ </a:t>
            </a:r>
            <a:r>
              <a:rPr lang="en-US" altLang="ja-JP" sz="1400" b="1" dirty="0">
                <a:solidFill>
                  <a:schemeClr val="accent6"/>
                </a:solidFill>
                <a:latin typeface="+mn-ea"/>
              </a:rPr>
              <a:t>HI </a:t>
            </a:r>
            <a:r>
              <a:rPr lang="ja-JP" altLang="en-US" sz="1400" b="1" dirty="0">
                <a:solidFill>
                  <a:schemeClr val="accent6"/>
                </a:solidFill>
                <a:latin typeface="+mn-ea"/>
              </a:rPr>
              <a:t>≦ </a:t>
            </a:r>
            <a:r>
              <a:rPr lang="en-US" altLang="ja-JP" sz="1400" b="1" dirty="0">
                <a:solidFill>
                  <a:schemeClr val="accent6"/>
                </a:solidFill>
                <a:latin typeface="+mn-ea"/>
              </a:rPr>
              <a:t>8 </a:t>
            </a:r>
            <a:r>
              <a:rPr lang="ja-JP" altLang="en-US" sz="1400" b="1" dirty="0">
                <a:solidFill>
                  <a:schemeClr val="accent6"/>
                </a:solidFill>
                <a:latin typeface="+mn-ea"/>
              </a:rPr>
              <a:t>）</a:t>
            </a:r>
            <a:endParaRPr lang="en-US" altLang="ja-JP" sz="1800" b="1" dirty="0">
              <a:solidFill>
                <a:schemeClr val="accent6"/>
              </a:solidFill>
              <a:latin typeface="+mn-ea"/>
            </a:endParaRPr>
          </a:p>
        </p:txBody>
      </p:sp>
      <p:sp>
        <p:nvSpPr>
          <p:cNvPr id="21" name="吹き出し: 折線 (枠なし) 20">
            <a:extLst>
              <a:ext uri="{FF2B5EF4-FFF2-40B4-BE49-F238E27FC236}">
                <a16:creationId xmlns:a16="http://schemas.microsoft.com/office/drawing/2014/main" id="{68FE9B23-3659-4015-BBAD-B40E9B9A994E}"/>
              </a:ext>
            </a:extLst>
          </p:cNvPr>
          <p:cNvSpPr/>
          <p:nvPr/>
        </p:nvSpPr>
        <p:spPr>
          <a:xfrm>
            <a:off x="4812748" y="3378618"/>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en-US" altLang="ja-JP" sz="2400" b="1" dirty="0">
                <a:solidFill>
                  <a:schemeClr val="accent6"/>
                </a:solidFill>
                <a:latin typeface="+mn-ea"/>
              </a:rPr>
              <a:t>22</a:t>
            </a:r>
            <a:r>
              <a:rPr kumimoji="1" lang="en-US" altLang="ja-JP" sz="1600" b="1" dirty="0">
                <a:solidFill>
                  <a:schemeClr val="accent6"/>
                </a:solidFill>
                <a:latin typeface="+mn-ea"/>
              </a:rPr>
              <a:t> %</a:t>
            </a:r>
          </a:p>
        </p:txBody>
      </p:sp>
      <p:sp>
        <p:nvSpPr>
          <p:cNvPr id="2" name="テキスト ボックス 1">
            <a:extLst>
              <a:ext uri="{FF2B5EF4-FFF2-40B4-BE49-F238E27FC236}">
                <a16:creationId xmlns:a16="http://schemas.microsoft.com/office/drawing/2014/main" id="{31238178-34EC-5B02-5070-C4337718D299}"/>
              </a:ext>
            </a:extLst>
          </p:cNvPr>
          <p:cNvSpPr txBox="1"/>
          <p:nvPr/>
        </p:nvSpPr>
        <p:spPr>
          <a:xfrm>
            <a:off x="4812748" y="5127748"/>
            <a:ext cx="4069557" cy="1301980"/>
          </a:xfrm>
          <a:prstGeom prst="rect">
            <a:avLst/>
          </a:prstGeom>
          <a:noFill/>
        </p:spPr>
        <p:txBody>
          <a:bodyPr wrap="none" lIns="72000" tIns="72000" rIns="72000" bIns="18000" rtlCol="0">
            <a:spAutoFit/>
          </a:bodyPr>
          <a:lstStyle/>
          <a:p>
            <a:pPr>
              <a:lnSpc>
                <a:spcPct val="120000"/>
              </a:lnSpc>
            </a:pPr>
            <a:r>
              <a:rPr lang="ja-JP" altLang="en-US" b="1" dirty="0">
                <a:latin typeface="+mn-ea"/>
              </a:rPr>
              <a:t>ワクチン接種</a:t>
            </a:r>
            <a:endParaRPr lang="en-US" altLang="ja-JP" b="1" dirty="0">
              <a:latin typeface="+mn-ea"/>
            </a:endParaRPr>
          </a:p>
          <a:p>
            <a:pPr>
              <a:lnSpc>
                <a:spcPct val="120000"/>
              </a:lnSpc>
            </a:pPr>
            <a:r>
              <a:rPr lang="ja-JP" altLang="en-US" b="1" dirty="0">
                <a:latin typeface="+mn-ea"/>
              </a:rPr>
              <a:t>あと </a:t>
            </a:r>
            <a:r>
              <a:rPr lang="en-US" altLang="ja-JP" sz="2800" b="1" dirty="0">
                <a:solidFill>
                  <a:schemeClr val="accent2"/>
                </a:solidFill>
                <a:latin typeface="+mn-ea"/>
              </a:rPr>
              <a:t>20,742</a:t>
            </a:r>
            <a:r>
              <a:rPr lang="en-US" altLang="ja-JP" b="1" dirty="0">
                <a:latin typeface="+mn-ea"/>
              </a:rPr>
              <a:t> </a:t>
            </a:r>
            <a:r>
              <a:rPr lang="ja-JP" altLang="en-US" b="1" dirty="0">
                <a:latin typeface="+mn-ea"/>
              </a:rPr>
              <a:t>人</a:t>
            </a:r>
            <a:endParaRPr lang="en-US" altLang="ja-JP" b="1" dirty="0">
              <a:latin typeface="+mn-ea"/>
            </a:endParaRPr>
          </a:p>
          <a:p>
            <a:pPr>
              <a:lnSpc>
                <a:spcPct val="120000"/>
              </a:lnSpc>
            </a:pPr>
            <a:r>
              <a:rPr lang="ja-JP" altLang="en-US" sz="1000" b="1" dirty="0">
                <a:latin typeface="+mn-ea"/>
              </a:rPr>
              <a:t>算出方法：クーポン未使用者 </a:t>
            </a:r>
            <a:r>
              <a:rPr lang="en-US" altLang="ja-JP" sz="1000" b="1" dirty="0">
                <a:solidFill>
                  <a:schemeClr val="accent2"/>
                </a:solidFill>
                <a:latin typeface="+mn-ea"/>
              </a:rPr>
              <a:t>90,184</a:t>
            </a:r>
            <a:r>
              <a:rPr lang="en-US" altLang="ja-JP" sz="1000" b="1" dirty="0">
                <a:latin typeface="+mn-ea"/>
              </a:rPr>
              <a:t> </a:t>
            </a:r>
            <a:r>
              <a:rPr lang="ja-JP" altLang="en-US" sz="1000" b="1" dirty="0">
                <a:latin typeface="+mn-ea"/>
              </a:rPr>
              <a:t>人 ✕ </a:t>
            </a:r>
            <a:r>
              <a:rPr lang="en-US" altLang="ja-JP" sz="1000" b="1" dirty="0">
                <a:solidFill>
                  <a:schemeClr val="accent2"/>
                </a:solidFill>
                <a:latin typeface="+mn-ea"/>
              </a:rPr>
              <a:t>0.23</a:t>
            </a:r>
            <a:r>
              <a:rPr lang="ja-JP" altLang="en-US" sz="1000" b="1" dirty="0">
                <a:latin typeface="+mn-ea"/>
              </a:rPr>
              <a:t>（抗体価 陰性率）</a:t>
            </a:r>
            <a:endParaRPr lang="en-US" altLang="ja-JP" sz="1000" b="1" dirty="0">
              <a:latin typeface="+mn-ea"/>
            </a:endParaRPr>
          </a:p>
          <a:p>
            <a:pPr>
              <a:lnSpc>
                <a:spcPct val="120000"/>
              </a:lnSpc>
            </a:pPr>
            <a:r>
              <a:rPr lang="ja-JP" altLang="en-US" sz="1000" b="1" dirty="0">
                <a:latin typeface="+mn-ea"/>
              </a:rPr>
              <a:t>現在の ワクチン接種 実績： </a:t>
            </a:r>
            <a:r>
              <a:rPr lang="en-US" altLang="ja-JP" sz="1000" b="1" dirty="0">
                <a:solidFill>
                  <a:schemeClr val="accent2"/>
                </a:solidFill>
                <a:latin typeface="+mn-ea"/>
              </a:rPr>
              <a:t>8,755</a:t>
            </a:r>
            <a:r>
              <a:rPr lang="en-US" altLang="ja-JP" sz="1000" b="1" dirty="0">
                <a:latin typeface="+mn-ea"/>
              </a:rPr>
              <a:t> </a:t>
            </a:r>
            <a:r>
              <a:rPr lang="ja-JP" altLang="en-US" sz="1000" b="1" dirty="0">
                <a:latin typeface="+mn-ea"/>
              </a:rPr>
              <a:t>人</a:t>
            </a:r>
            <a:endParaRPr lang="en-US" altLang="ja-JP" sz="1000" b="1" dirty="0">
              <a:latin typeface="+mn-ea"/>
            </a:endParaRPr>
          </a:p>
        </p:txBody>
      </p:sp>
    </p:spTree>
    <p:extLst>
      <p:ext uri="{BB962C8B-B14F-4D97-AF65-F5344CB8AC3E}">
        <p14:creationId xmlns:p14="http://schemas.microsoft.com/office/powerpoint/2010/main" val="3498765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吹き出し: 折線 (枠なし) 3">
            <a:extLst>
              <a:ext uri="{FF2B5EF4-FFF2-40B4-BE49-F238E27FC236}">
                <a16:creationId xmlns:a16="http://schemas.microsoft.com/office/drawing/2014/main" id="{26F7D8D4-DFB2-4F4E-A662-E6CA08AAAD9A}"/>
              </a:ext>
            </a:extLst>
          </p:cNvPr>
          <p:cNvSpPr/>
          <p:nvPr/>
        </p:nvSpPr>
        <p:spPr>
          <a:xfrm>
            <a:off x="359962" y="319705"/>
            <a:ext cx="1834971"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国事業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graphicFrame>
        <p:nvGraphicFramePr>
          <p:cNvPr id="5" name="グラフ 4">
            <a:extLst>
              <a:ext uri="{FF2B5EF4-FFF2-40B4-BE49-F238E27FC236}">
                <a16:creationId xmlns:a16="http://schemas.microsoft.com/office/drawing/2014/main" id="{B938B79D-7C6A-4907-9132-77E869329403}"/>
              </a:ext>
            </a:extLst>
          </p:cNvPr>
          <p:cNvGraphicFramePr>
            <a:graphicFrameLocks/>
          </p:cNvGraphicFramePr>
          <p:nvPr/>
        </p:nvGraphicFramePr>
        <p:xfrm>
          <a:off x="2099372" y="1990531"/>
          <a:ext cx="2880000" cy="4320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A6912397-27F3-43E9-8538-D2C59F9A91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8759" y="4870531"/>
            <a:ext cx="2148410" cy="1440000"/>
          </a:xfrm>
          <a:prstGeom prst="rect">
            <a:avLst/>
          </a:prstGeom>
        </p:spPr>
      </p:pic>
      <p:pic>
        <p:nvPicPr>
          <p:cNvPr id="9" name="図 8">
            <a:extLst>
              <a:ext uri="{FF2B5EF4-FFF2-40B4-BE49-F238E27FC236}">
                <a16:creationId xmlns:a16="http://schemas.microsoft.com/office/drawing/2014/main" id="{6BA322A0-FF2D-468E-81A2-35E2249F3C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2786" y="918035"/>
            <a:ext cx="913171" cy="1080000"/>
          </a:xfrm>
          <a:prstGeom prst="rect">
            <a:avLst/>
          </a:prstGeom>
        </p:spPr>
      </p:pic>
      <p:sp>
        <p:nvSpPr>
          <p:cNvPr id="14" name="テキスト ボックス 13">
            <a:extLst>
              <a:ext uri="{FF2B5EF4-FFF2-40B4-BE49-F238E27FC236}">
                <a16:creationId xmlns:a16="http://schemas.microsoft.com/office/drawing/2014/main" id="{BD16C6D7-198D-4374-A8C8-B051226EB4DF}"/>
              </a:ext>
            </a:extLst>
          </p:cNvPr>
          <p:cNvSpPr txBox="1"/>
          <p:nvPr/>
        </p:nvSpPr>
        <p:spPr>
          <a:xfrm>
            <a:off x="763936" y="2150511"/>
            <a:ext cx="1068736" cy="409428"/>
          </a:xfrm>
          <a:prstGeom prst="rect">
            <a:avLst/>
          </a:prstGeom>
          <a:noFill/>
        </p:spPr>
        <p:txBody>
          <a:bodyPr wrap="none" lIns="72000" tIns="72000" rIns="72000" bIns="18000" rtlCol="0">
            <a:spAutoFit/>
          </a:bodyPr>
          <a:lstStyle/>
          <a:p>
            <a:pPr>
              <a:lnSpc>
                <a:spcPct val="120000"/>
              </a:lnSpc>
            </a:pPr>
            <a:r>
              <a:rPr lang="ja-JP" altLang="en-US" b="1" dirty="0">
                <a:latin typeface="+mn-ea"/>
              </a:rPr>
              <a:t>抗体検査</a:t>
            </a:r>
            <a:endParaRPr lang="en-US" altLang="ja-JP" b="1" dirty="0">
              <a:latin typeface="+mn-ea"/>
            </a:endParaRPr>
          </a:p>
        </p:txBody>
      </p:sp>
      <p:sp>
        <p:nvSpPr>
          <p:cNvPr id="15" name="テキスト ボックス 14">
            <a:extLst>
              <a:ext uri="{FF2B5EF4-FFF2-40B4-BE49-F238E27FC236}">
                <a16:creationId xmlns:a16="http://schemas.microsoft.com/office/drawing/2014/main" id="{3CD0FBB2-8183-4874-B085-742A438C6F61}"/>
              </a:ext>
            </a:extLst>
          </p:cNvPr>
          <p:cNvSpPr txBox="1"/>
          <p:nvPr/>
        </p:nvSpPr>
        <p:spPr>
          <a:xfrm>
            <a:off x="775790" y="5152128"/>
            <a:ext cx="1530401" cy="409428"/>
          </a:xfrm>
          <a:prstGeom prst="rect">
            <a:avLst/>
          </a:prstGeom>
          <a:noFill/>
        </p:spPr>
        <p:txBody>
          <a:bodyPr wrap="none" lIns="72000" tIns="72000" rIns="72000" bIns="18000" rtlCol="0">
            <a:spAutoFit/>
          </a:bodyPr>
          <a:lstStyle/>
          <a:p>
            <a:pPr>
              <a:lnSpc>
                <a:spcPct val="120000"/>
              </a:lnSpc>
            </a:pPr>
            <a:r>
              <a:rPr lang="ja-JP" altLang="en-US" b="1" dirty="0">
                <a:latin typeface="+mn-ea"/>
              </a:rPr>
              <a:t>ワクチン接種</a:t>
            </a:r>
            <a:endParaRPr lang="en-US" altLang="ja-JP" b="1" dirty="0">
              <a:latin typeface="+mn-ea"/>
            </a:endParaRPr>
          </a:p>
        </p:txBody>
      </p:sp>
      <p:sp>
        <p:nvSpPr>
          <p:cNvPr id="16" name="テキスト ボックス 15">
            <a:extLst>
              <a:ext uri="{FF2B5EF4-FFF2-40B4-BE49-F238E27FC236}">
                <a16:creationId xmlns:a16="http://schemas.microsoft.com/office/drawing/2014/main" id="{D549A8FB-2EB6-445E-9A1A-3516AC067B42}"/>
              </a:ext>
            </a:extLst>
          </p:cNvPr>
          <p:cNvSpPr txBox="1"/>
          <p:nvPr/>
        </p:nvSpPr>
        <p:spPr>
          <a:xfrm>
            <a:off x="2511780" y="4755569"/>
            <a:ext cx="759924" cy="476933"/>
          </a:xfrm>
          <a:prstGeom prst="rect">
            <a:avLst/>
          </a:prstGeom>
          <a:solidFill>
            <a:schemeClr val="bg1"/>
          </a:solidFill>
          <a:ln w="19050">
            <a:noFill/>
          </a:ln>
        </p:spPr>
        <p:txBody>
          <a:bodyPr wrap="none" lIns="108000" tIns="108000" rIns="108000" bIns="90000" rtlCol="0" anchor="ctr" anchorCtr="1">
            <a:spAutoFit/>
          </a:bodyPr>
          <a:lstStyle/>
          <a:p>
            <a:pPr algn="ctr"/>
            <a:r>
              <a:rPr lang="en-US" altLang="ja-JP" b="1" dirty="0">
                <a:latin typeface="+mn-ea"/>
              </a:rPr>
              <a:t>40</a:t>
            </a:r>
            <a:r>
              <a:rPr lang="ja-JP" altLang="en-US" b="1" dirty="0">
                <a:latin typeface="+mn-ea"/>
              </a:rPr>
              <a:t>代</a:t>
            </a:r>
            <a:endParaRPr lang="en-US" altLang="ja-JP" b="1" dirty="0">
              <a:latin typeface="+mn-ea"/>
            </a:endParaRPr>
          </a:p>
        </p:txBody>
      </p:sp>
      <p:sp>
        <p:nvSpPr>
          <p:cNvPr id="17" name="テキスト ボックス 16">
            <a:extLst>
              <a:ext uri="{FF2B5EF4-FFF2-40B4-BE49-F238E27FC236}">
                <a16:creationId xmlns:a16="http://schemas.microsoft.com/office/drawing/2014/main" id="{BADF1E88-F1C3-4507-9458-CB89A3B4A638}"/>
              </a:ext>
            </a:extLst>
          </p:cNvPr>
          <p:cNvSpPr txBox="1"/>
          <p:nvPr/>
        </p:nvSpPr>
        <p:spPr>
          <a:xfrm>
            <a:off x="3821653" y="4755569"/>
            <a:ext cx="759924" cy="476933"/>
          </a:xfrm>
          <a:prstGeom prst="rect">
            <a:avLst/>
          </a:prstGeom>
          <a:solidFill>
            <a:schemeClr val="bg1"/>
          </a:solidFill>
          <a:ln w="19050">
            <a:noFill/>
          </a:ln>
        </p:spPr>
        <p:txBody>
          <a:bodyPr wrap="none" lIns="108000" tIns="108000" rIns="108000" bIns="90000" rtlCol="0" anchor="ctr" anchorCtr="1">
            <a:spAutoFit/>
          </a:bodyPr>
          <a:lstStyle/>
          <a:p>
            <a:pPr algn="ctr"/>
            <a:r>
              <a:rPr lang="en-US" altLang="ja-JP" b="1" dirty="0">
                <a:latin typeface="+mn-ea"/>
              </a:rPr>
              <a:t>50</a:t>
            </a:r>
            <a:r>
              <a:rPr lang="ja-JP" altLang="en-US" b="1" dirty="0">
                <a:latin typeface="+mn-ea"/>
              </a:rPr>
              <a:t>代</a:t>
            </a:r>
            <a:endParaRPr lang="en-US" altLang="ja-JP" b="1" dirty="0">
              <a:latin typeface="+mn-ea"/>
            </a:endParaRPr>
          </a:p>
        </p:txBody>
      </p:sp>
      <p:sp>
        <p:nvSpPr>
          <p:cNvPr id="18" name="吹き出し: 折線 (枠なし) 17">
            <a:extLst>
              <a:ext uri="{FF2B5EF4-FFF2-40B4-BE49-F238E27FC236}">
                <a16:creationId xmlns:a16="http://schemas.microsoft.com/office/drawing/2014/main" id="{7B675A7B-4318-4B42-BF0B-02474C20D472}"/>
              </a:ext>
            </a:extLst>
          </p:cNvPr>
          <p:cNvSpPr/>
          <p:nvPr/>
        </p:nvSpPr>
        <p:spPr>
          <a:xfrm flipH="1">
            <a:off x="1435192" y="3378618"/>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en-US" altLang="ja-JP" sz="2400" b="1" dirty="0">
                <a:solidFill>
                  <a:schemeClr val="accent6"/>
                </a:solidFill>
                <a:latin typeface="+mn-ea"/>
              </a:rPr>
              <a:t>24</a:t>
            </a:r>
            <a:r>
              <a:rPr kumimoji="1" lang="en-US" altLang="ja-JP" sz="1600" b="1" dirty="0">
                <a:solidFill>
                  <a:schemeClr val="accent6"/>
                </a:solidFill>
                <a:latin typeface="+mn-ea"/>
              </a:rPr>
              <a:t> %</a:t>
            </a:r>
          </a:p>
        </p:txBody>
      </p:sp>
      <p:sp>
        <p:nvSpPr>
          <p:cNvPr id="20" name="テキスト ボックス 19">
            <a:extLst>
              <a:ext uri="{FF2B5EF4-FFF2-40B4-BE49-F238E27FC236}">
                <a16:creationId xmlns:a16="http://schemas.microsoft.com/office/drawing/2014/main" id="{4BE1CAAD-0188-4C62-8AF9-C8930113F021}"/>
              </a:ext>
            </a:extLst>
          </p:cNvPr>
          <p:cNvSpPr txBox="1"/>
          <p:nvPr/>
        </p:nvSpPr>
        <p:spPr>
          <a:xfrm>
            <a:off x="743079" y="2796736"/>
            <a:ext cx="1421089" cy="672492"/>
          </a:xfrm>
          <a:prstGeom prst="rect">
            <a:avLst/>
          </a:prstGeom>
          <a:noFill/>
        </p:spPr>
        <p:txBody>
          <a:bodyPr wrap="square">
            <a:spAutoFit/>
          </a:bodyPr>
          <a:lstStyle/>
          <a:p>
            <a:pPr>
              <a:lnSpc>
                <a:spcPct val="120000"/>
              </a:lnSpc>
            </a:pPr>
            <a:r>
              <a:rPr lang="ja-JP" altLang="en-US" sz="1800" b="1" dirty="0">
                <a:solidFill>
                  <a:schemeClr val="accent6"/>
                </a:solidFill>
                <a:latin typeface="+mn-ea"/>
              </a:rPr>
              <a:t>抗体価 陰性</a:t>
            </a:r>
            <a:endParaRPr lang="en-US" altLang="ja-JP" sz="1800" b="1" dirty="0">
              <a:solidFill>
                <a:schemeClr val="accent6"/>
              </a:solidFill>
              <a:latin typeface="+mn-ea"/>
            </a:endParaRPr>
          </a:p>
          <a:p>
            <a:pPr>
              <a:lnSpc>
                <a:spcPct val="120000"/>
              </a:lnSpc>
            </a:pPr>
            <a:r>
              <a:rPr lang="ja-JP" altLang="en-US" sz="1400" b="1" dirty="0">
                <a:solidFill>
                  <a:schemeClr val="accent6"/>
                </a:solidFill>
                <a:latin typeface="+mn-ea"/>
              </a:rPr>
              <a:t>（ </a:t>
            </a:r>
            <a:r>
              <a:rPr lang="en-US" altLang="ja-JP" sz="1400" b="1" dirty="0">
                <a:solidFill>
                  <a:schemeClr val="accent6"/>
                </a:solidFill>
                <a:latin typeface="+mn-ea"/>
              </a:rPr>
              <a:t>HI </a:t>
            </a:r>
            <a:r>
              <a:rPr lang="ja-JP" altLang="en-US" sz="1400" b="1" dirty="0">
                <a:solidFill>
                  <a:schemeClr val="accent6"/>
                </a:solidFill>
                <a:latin typeface="+mn-ea"/>
              </a:rPr>
              <a:t>≦ </a:t>
            </a:r>
            <a:r>
              <a:rPr lang="en-US" altLang="ja-JP" sz="1400" b="1" dirty="0">
                <a:solidFill>
                  <a:schemeClr val="accent6"/>
                </a:solidFill>
                <a:latin typeface="+mn-ea"/>
              </a:rPr>
              <a:t>8 </a:t>
            </a:r>
            <a:r>
              <a:rPr lang="ja-JP" altLang="en-US" sz="1400" b="1" dirty="0">
                <a:solidFill>
                  <a:schemeClr val="accent6"/>
                </a:solidFill>
                <a:latin typeface="+mn-ea"/>
              </a:rPr>
              <a:t>）</a:t>
            </a:r>
            <a:endParaRPr lang="en-US" altLang="ja-JP" sz="1800" b="1" dirty="0">
              <a:solidFill>
                <a:schemeClr val="accent6"/>
              </a:solidFill>
              <a:latin typeface="+mn-ea"/>
            </a:endParaRPr>
          </a:p>
        </p:txBody>
      </p:sp>
      <p:sp>
        <p:nvSpPr>
          <p:cNvPr id="21" name="吹き出し: 折線 (枠なし) 20">
            <a:extLst>
              <a:ext uri="{FF2B5EF4-FFF2-40B4-BE49-F238E27FC236}">
                <a16:creationId xmlns:a16="http://schemas.microsoft.com/office/drawing/2014/main" id="{68FE9B23-3659-4015-BBAD-B40E9B9A994E}"/>
              </a:ext>
            </a:extLst>
          </p:cNvPr>
          <p:cNvSpPr/>
          <p:nvPr/>
        </p:nvSpPr>
        <p:spPr>
          <a:xfrm>
            <a:off x="4812748" y="3378618"/>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en-US" altLang="ja-JP" sz="2400" b="1" dirty="0">
                <a:solidFill>
                  <a:schemeClr val="accent6"/>
                </a:solidFill>
                <a:latin typeface="+mn-ea"/>
              </a:rPr>
              <a:t>22</a:t>
            </a:r>
            <a:r>
              <a:rPr kumimoji="1" lang="en-US" altLang="ja-JP" sz="1600" b="1" dirty="0">
                <a:solidFill>
                  <a:schemeClr val="accent6"/>
                </a:solidFill>
                <a:latin typeface="+mn-ea"/>
              </a:rPr>
              <a:t> %</a:t>
            </a:r>
          </a:p>
        </p:txBody>
      </p:sp>
      <p:sp>
        <p:nvSpPr>
          <p:cNvPr id="22" name="テキスト ボックス 21">
            <a:extLst>
              <a:ext uri="{FF2B5EF4-FFF2-40B4-BE49-F238E27FC236}">
                <a16:creationId xmlns:a16="http://schemas.microsoft.com/office/drawing/2014/main" id="{358E1A5D-981A-4DC7-9448-787A3C0C51D1}"/>
              </a:ext>
            </a:extLst>
          </p:cNvPr>
          <p:cNvSpPr txBox="1"/>
          <p:nvPr/>
        </p:nvSpPr>
        <p:spPr>
          <a:xfrm>
            <a:off x="6266375" y="486413"/>
            <a:ext cx="3418738"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 に </a:t>
            </a:r>
            <a:r>
              <a:rPr lang="ja-JP" altLang="en-US" b="1" dirty="0">
                <a:solidFill>
                  <a:schemeClr val="accent6"/>
                </a:solidFill>
                <a:latin typeface="+mn-ea"/>
              </a:rPr>
              <a:t>健康診断 </a:t>
            </a:r>
            <a:r>
              <a:rPr lang="ja-JP" altLang="en-US" sz="1400" b="1" dirty="0">
                <a:latin typeface="+mn-ea"/>
              </a:rPr>
              <a:t>を利用した割合</a:t>
            </a:r>
            <a:endParaRPr lang="en-US" altLang="ja-JP" b="1" dirty="0">
              <a:latin typeface="+mn-ea"/>
            </a:endParaRPr>
          </a:p>
        </p:txBody>
      </p:sp>
      <p:sp>
        <p:nvSpPr>
          <p:cNvPr id="24" name="テキスト ボックス 23">
            <a:extLst>
              <a:ext uri="{FF2B5EF4-FFF2-40B4-BE49-F238E27FC236}">
                <a16:creationId xmlns:a16="http://schemas.microsoft.com/office/drawing/2014/main" id="{EC3C499F-5C4E-402A-ABBA-552BCE6EBB95}"/>
              </a:ext>
            </a:extLst>
          </p:cNvPr>
          <p:cNvSpPr txBox="1"/>
          <p:nvPr/>
        </p:nvSpPr>
        <p:spPr>
          <a:xfrm>
            <a:off x="9169500" y="1243135"/>
            <a:ext cx="1081324" cy="587853"/>
          </a:xfrm>
          <a:prstGeom prst="rect">
            <a:avLst/>
          </a:prstGeom>
          <a:noFill/>
        </p:spPr>
        <p:txBody>
          <a:bodyPr wrap="square">
            <a:spAutoFit/>
          </a:bodyPr>
          <a:lstStyle/>
          <a:p>
            <a:pPr>
              <a:lnSpc>
                <a:spcPct val="120000"/>
              </a:lnSpc>
            </a:pPr>
            <a:r>
              <a:rPr lang="en-US" altLang="ja-JP" sz="2800" b="1" dirty="0">
                <a:solidFill>
                  <a:schemeClr val="accent6"/>
                </a:solidFill>
                <a:latin typeface="+mn-ea"/>
              </a:rPr>
              <a:t>25</a:t>
            </a:r>
            <a:r>
              <a:rPr lang="ja-JP" altLang="en-US" b="1" dirty="0">
                <a:solidFill>
                  <a:schemeClr val="accent6"/>
                </a:solidFill>
                <a:latin typeface="+mn-ea"/>
              </a:rPr>
              <a:t> </a:t>
            </a:r>
            <a:r>
              <a:rPr lang="en-US" altLang="ja-JP" b="1" dirty="0">
                <a:solidFill>
                  <a:schemeClr val="accent6"/>
                </a:solidFill>
                <a:latin typeface="+mn-ea"/>
              </a:rPr>
              <a:t>%</a:t>
            </a:r>
            <a:endParaRPr lang="en-US" altLang="ja-JP" sz="1800" b="1" dirty="0">
              <a:solidFill>
                <a:schemeClr val="accent6"/>
              </a:solidFill>
              <a:latin typeface="+mn-ea"/>
            </a:endParaRPr>
          </a:p>
        </p:txBody>
      </p:sp>
      <p:graphicFrame>
        <p:nvGraphicFramePr>
          <p:cNvPr id="28" name="グラフ 27">
            <a:extLst>
              <a:ext uri="{FF2B5EF4-FFF2-40B4-BE49-F238E27FC236}">
                <a16:creationId xmlns:a16="http://schemas.microsoft.com/office/drawing/2014/main" id="{BDCB67E6-92E4-494F-90F2-4C73173A4174}"/>
              </a:ext>
            </a:extLst>
          </p:cNvPr>
          <p:cNvGraphicFramePr>
            <a:graphicFrameLocks/>
          </p:cNvGraphicFramePr>
          <p:nvPr/>
        </p:nvGraphicFramePr>
        <p:xfrm>
          <a:off x="7041244" y="915921"/>
          <a:ext cx="1440000" cy="1440000"/>
        </p:xfrm>
        <a:graphic>
          <a:graphicData uri="http://schemas.openxmlformats.org/drawingml/2006/chart">
            <c:chart xmlns:c="http://schemas.openxmlformats.org/drawingml/2006/chart" xmlns:r="http://schemas.openxmlformats.org/officeDocument/2006/relationships" r:id="rId6"/>
          </a:graphicData>
        </a:graphic>
      </p:graphicFrame>
      <p:sp>
        <p:nvSpPr>
          <p:cNvPr id="29" name="吹き出し: 折線 (枠なし) 28">
            <a:extLst>
              <a:ext uri="{FF2B5EF4-FFF2-40B4-BE49-F238E27FC236}">
                <a16:creationId xmlns:a16="http://schemas.microsoft.com/office/drawing/2014/main" id="{913607A7-948B-4F1D-8006-0F5EA39DA160}"/>
              </a:ext>
            </a:extLst>
          </p:cNvPr>
          <p:cNvSpPr/>
          <p:nvPr/>
        </p:nvSpPr>
        <p:spPr>
          <a:xfrm flipH="1">
            <a:off x="6352988" y="1428952"/>
            <a:ext cx="688256" cy="285069"/>
          </a:xfrm>
          <a:prstGeom prst="callout2">
            <a:avLst>
              <a:gd name="adj1" fmla="val 101278"/>
              <a:gd name="adj2" fmla="val 99834"/>
              <a:gd name="adj3" fmla="val 101277"/>
              <a:gd name="adj4" fmla="val 779"/>
              <a:gd name="adj5" fmla="val 186952"/>
              <a:gd name="adj6" fmla="val -68124"/>
            </a:avLst>
          </a:prstGeom>
          <a:noFill/>
          <a:ln w="38100">
            <a:solidFill>
              <a:schemeClr val="accent6">
                <a:lumMod val="40000"/>
                <a:lumOff val="60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ja-JP" altLang="en-US" sz="1200" b="1" dirty="0">
                <a:solidFill>
                  <a:schemeClr val="accent6">
                    <a:lumMod val="40000"/>
                    <a:lumOff val="60000"/>
                  </a:schemeClr>
                </a:solidFill>
                <a:latin typeface="+mn-ea"/>
              </a:rPr>
              <a:t>医療機関</a:t>
            </a:r>
            <a:endParaRPr kumimoji="1" lang="en-US" altLang="ja-JP" sz="1000" b="1" dirty="0">
              <a:solidFill>
                <a:schemeClr val="accent6">
                  <a:lumMod val="40000"/>
                  <a:lumOff val="60000"/>
                </a:schemeClr>
              </a:solidFill>
              <a:latin typeface="+mn-ea"/>
            </a:endParaRPr>
          </a:p>
        </p:txBody>
      </p:sp>
      <p:sp>
        <p:nvSpPr>
          <p:cNvPr id="30" name="吹き出し: 折線 (枠なし) 29">
            <a:extLst>
              <a:ext uri="{FF2B5EF4-FFF2-40B4-BE49-F238E27FC236}">
                <a16:creationId xmlns:a16="http://schemas.microsoft.com/office/drawing/2014/main" id="{DAE13C69-F195-4820-B2A6-5E836FE60DE1}"/>
              </a:ext>
            </a:extLst>
          </p:cNvPr>
          <p:cNvSpPr/>
          <p:nvPr/>
        </p:nvSpPr>
        <p:spPr>
          <a:xfrm>
            <a:off x="8410079" y="960060"/>
            <a:ext cx="688256" cy="285069"/>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ja-JP" altLang="en-US" sz="1200" b="1" dirty="0">
                <a:solidFill>
                  <a:schemeClr val="accent6"/>
                </a:solidFill>
                <a:latin typeface="+mn-ea"/>
              </a:rPr>
              <a:t>健康診断</a:t>
            </a:r>
            <a:endParaRPr kumimoji="1" lang="en-US" altLang="ja-JP" sz="1000" b="1" dirty="0">
              <a:solidFill>
                <a:schemeClr val="accent6"/>
              </a:solidFill>
              <a:latin typeface="+mn-ea"/>
            </a:endParaRPr>
          </a:p>
        </p:txBody>
      </p:sp>
      <p:sp>
        <p:nvSpPr>
          <p:cNvPr id="39" name="テキスト ボックス 38">
            <a:extLst>
              <a:ext uri="{FF2B5EF4-FFF2-40B4-BE49-F238E27FC236}">
                <a16:creationId xmlns:a16="http://schemas.microsoft.com/office/drawing/2014/main" id="{7E245246-EBFB-440A-BEC2-C8FECC9FD76D}"/>
              </a:ext>
            </a:extLst>
          </p:cNvPr>
          <p:cNvSpPr txBox="1"/>
          <p:nvPr/>
        </p:nvSpPr>
        <p:spPr>
          <a:xfrm>
            <a:off x="5918447" y="4444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 name="テキスト ボックス 1">
            <a:extLst>
              <a:ext uri="{FF2B5EF4-FFF2-40B4-BE49-F238E27FC236}">
                <a16:creationId xmlns:a16="http://schemas.microsoft.com/office/drawing/2014/main" id="{70F1806F-AD28-33E3-4528-8BF477885097}"/>
              </a:ext>
            </a:extLst>
          </p:cNvPr>
          <p:cNvSpPr txBox="1"/>
          <p:nvPr/>
        </p:nvSpPr>
        <p:spPr>
          <a:xfrm>
            <a:off x="4812748" y="5127748"/>
            <a:ext cx="4069557" cy="1301980"/>
          </a:xfrm>
          <a:prstGeom prst="rect">
            <a:avLst/>
          </a:prstGeom>
          <a:noFill/>
        </p:spPr>
        <p:txBody>
          <a:bodyPr wrap="none" lIns="72000" tIns="72000" rIns="72000" bIns="18000" rtlCol="0">
            <a:spAutoFit/>
          </a:bodyPr>
          <a:lstStyle/>
          <a:p>
            <a:pPr>
              <a:lnSpc>
                <a:spcPct val="120000"/>
              </a:lnSpc>
            </a:pPr>
            <a:r>
              <a:rPr lang="ja-JP" altLang="en-US" b="1" dirty="0">
                <a:latin typeface="+mn-ea"/>
              </a:rPr>
              <a:t>ワクチン接種</a:t>
            </a:r>
            <a:endParaRPr lang="en-US" altLang="ja-JP" b="1" dirty="0">
              <a:latin typeface="+mn-ea"/>
            </a:endParaRPr>
          </a:p>
          <a:p>
            <a:pPr>
              <a:lnSpc>
                <a:spcPct val="120000"/>
              </a:lnSpc>
            </a:pPr>
            <a:r>
              <a:rPr lang="ja-JP" altLang="en-US" b="1" dirty="0">
                <a:latin typeface="+mn-ea"/>
              </a:rPr>
              <a:t>あと </a:t>
            </a:r>
            <a:r>
              <a:rPr lang="en-US" altLang="ja-JP" sz="2800" b="1" dirty="0">
                <a:solidFill>
                  <a:schemeClr val="accent2"/>
                </a:solidFill>
                <a:latin typeface="+mn-ea"/>
              </a:rPr>
              <a:t>20,742</a:t>
            </a:r>
            <a:r>
              <a:rPr lang="en-US" altLang="ja-JP" b="1" dirty="0">
                <a:latin typeface="+mn-ea"/>
              </a:rPr>
              <a:t> </a:t>
            </a:r>
            <a:r>
              <a:rPr lang="ja-JP" altLang="en-US" b="1" dirty="0">
                <a:latin typeface="+mn-ea"/>
              </a:rPr>
              <a:t>人</a:t>
            </a:r>
            <a:endParaRPr lang="en-US" altLang="ja-JP" b="1" dirty="0">
              <a:latin typeface="+mn-ea"/>
            </a:endParaRPr>
          </a:p>
          <a:p>
            <a:pPr>
              <a:lnSpc>
                <a:spcPct val="120000"/>
              </a:lnSpc>
            </a:pPr>
            <a:r>
              <a:rPr lang="ja-JP" altLang="en-US" sz="1000" b="1" dirty="0">
                <a:latin typeface="+mn-ea"/>
              </a:rPr>
              <a:t>算出方法：クーポン未使用者 </a:t>
            </a:r>
            <a:r>
              <a:rPr lang="en-US" altLang="ja-JP" sz="1000" b="1" dirty="0">
                <a:solidFill>
                  <a:schemeClr val="accent2"/>
                </a:solidFill>
                <a:latin typeface="+mn-ea"/>
              </a:rPr>
              <a:t>90,184</a:t>
            </a:r>
            <a:r>
              <a:rPr lang="en-US" altLang="ja-JP" sz="1000" b="1" dirty="0">
                <a:latin typeface="+mn-ea"/>
              </a:rPr>
              <a:t> </a:t>
            </a:r>
            <a:r>
              <a:rPr lang="ja-JP" altLang="en-US" sz="1000" b="1" dirty="0">
                <a:latin typeface="+mn-ea"/>
              </a:rPr>
              <a:t>人 ✕ </a:t>
            </a:r>
            <a:r>
              <a:rPr lang="en-US" altLang="ja-JP" sz="1000" b="1" dirty="0">
                <a:solidFill>
                  <a:schemeClr val="accent2"/>
                </a:solidFill>
                <a:latin typeface="+mn-ea"/>
              </a:rPr>
              <a:t>0.23</a:t>
            </a:r>
            <a:r>
              <a:rPr lang="ja-JP" altLang="en-US" sz="1000" b="1" dirty="0">
                <a:latin typeface="+mn-ea"/>
              </a:rPr>
              <a:t>（抗体価 陰性率）</a:t>
            </a:r>
            <a:endParaRPr lang="en-US" altLang="ja-JP" sz="1000" b="1" dirty="0">
              <a:latin typeface="+mn-ea"/>
            </a:endParaRPr>
          </a:p>
          <a:p>
            <a:pPr>
              <a:lnSpc>
                <a:spcPct val="120000"/>
              </a:lnSpc>
            </a:pPr>
            <a:r>
              <a:rPr lang="ja-JP" altLang="en-US" sz="1000" b="1" dirty="0">
                <a:latin typeface="+mn-ea"/>
              </a:rPr>
              <a:t>現在の ワクチン接種 実績： </a:t>
            </a:r>
            <a:r>
              <a:rPr lang="en-US" altLang="ja-JP" sz="1000" b="1" dirty="0">
                <a:solidFill>
                  <a:schemeClr val="accent2"/>
                </a:solidFill>
                <a:latin typeface="+mn-ea"/>
              </a:rPr>
              <a:t>8,755</a:t>
            </a:r>
            <a:r>
              <a:rPr lang="en-US" altLang="ja-JP" sz="1000" b="1" dirty="0">
                <a:latin typeface="+mn-ea"/>
              </a:rPr>
              <a:t> </a:t>
            </a:r>
            <a:r>
              <a:rPr lang="ja-JP" altLang="en-US" sz="1000" b="1" dirty="0">
                <a:latin typeface="+mn-ea"/>
              </a:rPr>
              <a:t>人</a:t>
            </a:r>
            <a:endParaRPr lang="en-US" altLang="ja-JP" sz="1000" b="1" dirty="0">
              <a:latin typeface="+mn-ea"/>
            </a:endParaRPr>
          </a:p>
        </p:txBody>
      </p:sp>
    </p:spTree>
    <p:extLst>
      <p:ext uri="{BB962C8B-B14F-4D97-AF65-F5344CB8AC3E}">
        <p14:creationId xmlns:p14="http://schemas.microsoft.com/office/powerpoint/2010/main" val="3222793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吹き出し: 折線 (枠なし) 3">
            <a:extLst>
              <a:ext uri="{FF2B5EF4-FFF2-40B4-BE49-F238E27FC236}">
                <a16:creationId xmlns:a16="http://schemas.microsoft.com/office/drawing/2014/main" id="{26F7D8D4-DFB2-4F4E-A662-E6CA08AAAD9A}"/>
              </a:ext>
            </a:extLst>
          </p:cNvPr>
          <p:cNvSpPr/>
          <p:nvPr/>
        </p:nvSpPr>
        <p:spPr>
          <a:xfrm>
            <a:off x="359962" y="319705"/>
            <a:ext cx="1834971"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国事業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graphicFrame>
        <p:nvGraphicFramePr>
          <p:cNvPr id="5" name="グラフ 4">
            <a:extLst>
              <a:ext uri="{FF2B5EF4-FFF2-40B4-BE49-F238E27FC236}">
                <a16:creationId xmlns:a16="http://schemas.microsoft.com/office/drawing/2014/main" id="{B938B79D-7C6A-4907-9132-77E869329403}"/>
              </a:ext>
            </a:extLst>
          </p:cNvPr>
          <p:cNvGraphicFramePr>
            <a:graphicFrameLocks/>
          </p:cNvGraphicFramePr>
          <p:nvPr/>
        </p:nvGraphicFramePr>
        <p:xfrm>
          <a:off x="2099372" y="1990531"/>
          <a:ext cx="2880000" cy="4320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A6912397-27F3-43E9-8538-D2C59F9A91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8759" y="4870531"/>
            <a:ext cx="2148410" cy="1440000"/>
          </a:xfrm>
          <a:prstGeom prst="rect">
            <a:avLst/>
          </a:prstGeom>
        </p:spPr>
      </p:pic>
      <p:pic>
        <p:nvPicPr>
          <p:cNvPr id="9" name="図 8">
            <a:extLst>
              <a:ext uri="{FF2B5EF4-FFF2-40B4-BE49-F238E27FC236}">
                <a16:creationId xmlns:a16="http://schemas.microsoft.com/office/drawing/2014/main" id="{6BA322A0-FF2D-468E-81A2-35E2249F3C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2786" y="918035"/>
            <a:ext cx="913171" cy="1080000"/>
          </a:xfrm>
          <a:prstGeom prst="rect">
            <a:avLst/>
          </a:prstGeom>
        </p:spPr>
      </p:pic>
      <p:sp>
        <p:nvSpPr>
          <p:cNvPr id="14" name="テキスト ボックス 13">
            <a:extLst>
              <a:ext uri="{FF2B5EF4-FFF2-40B4-BE49-F238E27FC236}">
                <a16:creationId xmlns:a16="http://schemas.microsoft.com/office/drawing/2014/main" id="{BD16C6D7-198D-4374-A8C8-B051226EB4DF}"/>
              </a:ext>
            </a:extLst>
          </p:cNvPr>
          <p:cNvSpPr txBox="1"/>
          <p:nvPr/>
        </p:nvSpPr>
        <p:spPr>
          <a:xfrm>
            <a:off x="763936" y="2150511"/>
            <a:ext cx="1068736" cy="409428"/>
          </a:xfrm>
          <a:prstGeom prst="rect">
            <a:avLst/>
          </a:prstGeom>
          <a:noFill/>
        </p:spPr>
        <p:txBody>
          <a:bodyPr wrap="none" lIns="72000" tIns="72000" rIns="72000" bIns="18000" rtlCol="0">
            <a:spAutoFit/>
          </a:bodyPr>
          <a:lstStyle/>
          <a:p>
            <a:pPr>
              <a:lnSpc>
                <a:spcPct val="120000"/>
              </a:lnSpc>
            </a:pPr>
            <a:r>
              <a:rPr lang="ja-JP" altLang="en-US" b="1" dirty="0">
                <a:latin typeface="+mn-ea"/>
              </a:rPr>
              <a:t>抗体検査</a:t>
            </a:r>
            <a:endParaRPr lang="en-US" altLang="ja-JP" b="1" dirty="0">
              <a:latin typeface="+mn-ea"/>
            </a:endParaRPr>
          </a:p>
        </p:txBody>
      </p:sp>
      <p:sp>
        <p:nvSpPr>
          <p:cNvPr id="15" name="テキスト ボックス 14">
            <a:extLst>
              <a:ext uri="{FF2B5EF4-FFF2-40B4-BE49-F238E27FC236}">
                <a16:creationId xmlns:a16="http://schemas.microsoft.com/office/drawing/2014/main" id="{3CD0FBB2-8183-4874-B085-742A438C6F61}"/>
              </a:ext>
            </a:extLst>
          </p:cNvPr>
          <p:cNvSpPr txBox="1"/>
          <p:nvPr/>
        </p:nvSpPr>
        <p:spPr>
          <a:xfrm>
            <a:off x="775790" y="5152128"/>
            <a:ext cx="1530401" cy="409428"/>
          </a:xfrm>
          <a:prstGeom prst="rect">
            <a:avLst/>
          </a:prstGeom>
          <a:noFill/>
        </p:spPr>
        <p:txBody>
          <a:bodyPr wrap="none" lIns="72000" tIns="72000" rIns="72000" bIns="18000" rtlCol="0">
            <a:spAutoFit/>
          </a:bodyPr>
          <a:lstStyle/>
          <a:p>
            <a:pPr>
              <a:lnSpc>
                <a:spcPct val="120000"/>
              </a:lnSpc>
            </a:pPr>
            <a:r>
              <a:rPr lang="ja-JP" altLang="en-US" b="1" dirty="0">
                <a:latin typeface="+mn-ea"/>
              </a:rPr>
              <a:t>ワクチン接種</a:t>
            </a:r>
            <a:endParaRPr lang="en-US" altLang="ja-JP" b="1" dirty="0">
              <a:latin typeface="+mn-ea"/>
            </a:endParaRPr>
          </a:p>
        </p:txBody>
      </p:sp>
      <p:sp>
        <p:nvSpPr>
          <p:cNvPr id="16" name="テキスト ボックス 15">
            <a:extLst>
              <a:ext uri="{FF2B5EF4-FFF2-40B4-BE49-F238E27FC236}">
                <a16:creationId xmlns:a16="http://schemas.microsoft.com/office/drawing/2014/main" id="{D549A8FB-2EB6-445E-9A1A-3516AC067B42}"/>
              </a:ext>
            </a:extLst>
          </p:cNvPr>
          <p:cNvSpPr txBox="1"/>
          <p:nvPr/>
        </p:nvSpPr>
        <p:spPr>
          <a:xfrm>
            <a:off x="2511780" y="4755569"/>
            <a:ext cx="759924" cy="476933"/>
          </a:xfrm>
          <a:prstGeom prst="rect">
            <a:avLst/>
          </a:prstGeom>
          <a:solidFill>
            <a:schemeClr val="bg1"/>
          </a:solidFill>
          <a:ln w="19050">
            <a:noFill/>
          </a:ln>
        </p:spPr>
        <p:txBody>
          <a:bodyPr wrap="none" lIns="108000" tIns="108000" rIns="108000" bIns="90000" rtlCol="0" anchor="ctr" anchorCtr="1">
            <a:spAutoFit/>
          </a:bodyPr>
          <a:lstStyle/>
          <a:p>
            <a:pPr algn="ctr"/>
            <a:r>
              <a:rPr lang="en-US" altLang="ja-JP" b="1" dirty="0">
                <a:latin typeface="+mn-ea"/>
              </a:rPr>
              <a:t>40</a:t>
            </a:r>
            <a:r>
              <a:rPr lang="ja-JP" altLang="en-US" b="1" dirty="0">
                <a:latin typeface="+mn-ea"/>
              </a:rPr>
              <a:t>代</a:t>
            </a:r>
            <a:endParaRPr lang="en-US" altLang="ja-JP" b="1" dirty="0">
              <a:latin typeface="+mn-ea"/>
            </a:endParaRPr>
          </a:p>
        </p:txBody>
      </p:sp>
      <p:sp>
        <p:nvSpPr>
          <p:cNvPr id="17" name="テキスト ボックス 16">
            <a:extLst>
              <a:ext uri="{FF2B5EF4-FFF2-40B4-BE49-F238E27FC236}">
                <a16:creationId xmlns:a16="http://schemas.microsoft.com/office/drawing/2014/main" id="{BADF1E88-F1C3-4507-9458-CB89A3B4A638}"/>
              </a:ext>
            </a:extLst>
          </p:cNvPr>
          <p:cNvSpPr txBox="1"/>
          <p:nvPr/>
        </p:nvSpPr>
        <p:spPr>
          <a:xfrm>
            <a:off x="3821653" y="4755569"/>
            <a:ext cx="759924" cy="476933"/>
          </a:xfrm>
          <a:prstGeom prst="rect">
            <a:avLst/>
          </a:prstGeom>
          <a:solidFill>
            <a:schemeClr val="bg1"/>
          </a:solidFill>
          <a:ln w="19050">
            <a:noFill/>
          </a:ln>
        </p:spPr>
        <p:txBody>
          <a:bodyPr wrap="none" lIns="108000" tIns="108000" rIns="108000" bIns="90000" rtlCol="0" anchor="ctr" anchorCtr="1">
            <a:spAutoFit/>
          </a:bodyPr>
          <a:lstStyle/>
          <a:p>
            <a:pPr algn="ctr"/>
            <a:r>
              <a:rPr lang="en-US" altLang="ja-JP" b="1" dirty="0">
                <a:latin typeface="+mn-ea"/>
              </a:rPr>
              <a:t>50</a:t>
            </a:r>
            <a:r>
              <a:rPr lang="ja-JP" altLang="en-US" b="1" dirty="0">
                <a:latin typeface="+mn-ea"/>
              </a:rPr>
              <a:t>代</a:t>
            </a:r>
            <a:endParaRPr lang="en-US" altLang="ja-JP" b="1" dirty="0">
              <a:latin typeface="+mn-ea"/>
            </a:endParaRPr>
          </a:p>
        </p:txBody>
      </p:sp>
      <p:sp>
        <p:nvSpPr>
          <p:cNvPr id="18" name="吹き出し: 折線 (枠なし) 17">
            <a:extLst>
              <a:ext uri="{FF2B5EF4-FFF2-40B4-BE49-F238E27FC236}">
                <a16:creationId xmlns:a16="http://schemas.microsoft.com/office/drawing/2014/main" id="{7B675A7B-4318-4B42-BF0B-02474C20D472}"/>
              </a:ext>
            </a:extLst>
          </p:cNvPr>
          <p:cNvSpPr/>
          <p:nvPr/>
        </p:nvSpPr>
        <p:spPr>
          <a:xfrm flipH="1">
            <a:off x="1435192" y="3378618"/>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en-US" altLang="ja-JP" sz="2400" b="1" dirty="0">
                <a:solidFill>
                  <a:schemeClr val="accent6"/>
                </a:solidFill>
                <a:latin typeface="+mn-ea"/>
              </a:rPr>
              <a:t>24</a:t>
            </a:r>
            <a:r>
              <a:rPr kumimoji="1" lang="en-US" altLang="ja-JP" sz="1600" b="1" dirty="0">
                <a:solidFill>
                  <a:schemeClr val="accent6"/>
                </a:solidFill>
                <a:latin typeface="+mn-ea"/>
              </a:rPr>
              <a:t> %</a:t>
            </a:r>
          </a:p>
        </p:txBody>
      </p:sp>
      <p:sp>
        <p:nvSpPr>
          <p:cNvPr id="20" name="テキスト ボックス 19">
            <a:extLst>
              <a:ext uri="{FF2B5EF4-FFF2-40B4-BE49-F238E27FC236}">
                <a16:creationId xmlns:a16="http://schemas.microsoft.com/office/drawing/2014/main" id="{4BE1CAAD-0188-4C62-8AF9-C8930113F021}"/>
              </a:ext>
            </a:extLst>
          </p:cNvPr>
          <p:cNvSpPr txBox="1"/>
          <p:nvPr/>
        </p:nvSpPr>
        <p:spPr>
          <a:xfrm>
            <a:off x="743079" y="2796736"/>
            <a:ext cx="1421089" cy="672492"/>
          </a:xfrm>
          <a:prstGeom prst="rect">
            <a:avLst/>
          </a:prstGeom>
          <a:noFill/>
        </p:spPr>
        <p:txBody>
          <a:bodyPr wrap="square">
            <a:spAutoFit/>
          </a:bodyPr>
          <a:lstStyle/>
          <a:p>
            <a:pPr>
              <a:lnSpc>
                <a:spcPct val="120000"/>
              </a:lnSpc>
            </a:pPr>
            <a:r>
              <a:rPr lang="ja-JP" altLang="en-US" sz="1800" b="1" dirty="0">
                <a:solidFill>
                  <a:schemeClr val="accent6"/>
                </a:solidFill>
                <a:latin typeface="+mn-ea"/>
              </a:rPr>
              <a:t>抗体価 陰性</a:t>
            </a:r>
            <a:endParaRPr lang="en-US" altLang="ja-JP" sz="1800" b="1" dirty="0">
              <a:solidFill>
                <a:schemeClr val="accent6"/>
              </a:solidFill>
              <a:latin typeface="+mn-ea"/>
            </a:endParaRPr>
          </a:p>
          <a:p>
            <a:pPr>
              <a:lnSpc>
                <a:spcPct val="120000"/>
              </a:lnSpc>
            </a:pPr>
            <a:r>
              <a:rPr lang="ja-JP" altLang="en-US" sz="1400" b="1" dirty="0">
                <a:solidFill>
                  <a:schemeClr val="accent6"/>
                </a:solidFill>
                <a:latin typeface="+mn-ea"/>
              </a:rPr>
              <a:t>（ </a:t>
            </a:r>
            <a:r>
              <a:rPr lang="en-US" altLang="ja-JP" sz="1400" b="1" dirty="0">
                <a:solidFill>
                  <a:schemeClr val="accent6"/>
                </a:solidFill>
                <a:latin typeface="+mn-ea"/>
              </a:rPr>
              <a:t>HI </a:t>
            </a:r>
            <a:r>
              <a:rPr lang="ja-JP" altLang="en-US" sz="1400" b="1" dirty="0">
                <a:solidFill>
                  <a:schemeClr val="accent6"/>
                </a:solidFill>
                <a:latin typeface="+mn-ea"/>
              </a:rPr>
              <a:t>≦ </a:t>
            </a:r>
            <a:r>
              <a:rPr lang="en-US" altLang="ja-JP" sz="1400" b="1" dirty="0">
                <a:solidFill>
                  <a:schemeClr val="accent6"/>
                </a:solidFill>
                <a:latin typeface="+mn-ea"/>
              </a:rPr>
              <a:t>8 </a:t>
            </a:r>
            <a:r>
              <a:rPr lang="ja-JP" altLang="en-US" sz="1400" b="1" dirty="0">
                <a:solidFill>
                  <a:schemeClr val="accent6"/>
                </a:solidFill>
                <a:latin typeface="+mn-ea"/>
              </a:rPr>
              <a:t>）</a:t>
            </a:r>
            <a:endParaRPr lang="en-US" altLang="ja-JP" sz="1800" b="1" dirty="0">
              <a:solidFill>
                <a:schemeClr val="accent6"/>
              </a:solidFill>
              <a:latin typeface="+mn-ea"/>
            </a:endParaRPr>
          </a:p>
        </p:txBody>
      </p:sp>
      <p:sp>
        <p:nvSpPr>
          <p:cNvPr id="21" name="吹き出し: 折線 (枠なし) 20">
            <a:extLst>
              <a:ext uri="{FF2B5EF4-FFF2-40B4-BE49-F238E27FC236}">
                <a16:creationId xmlns:a16="http://schemas.microsoft.com/office/drawing/2014/main" id="{68FE9B23-3659-4015-BBAD-B40E9B9A994E}"/>
              </a:ext>
            </a:extLst>
          </p:cNvPr>
          <p:cNvSpPr/>
          <p:nvPr/>
        </p:nvSpPr>
        <p:spPr>
          <a:xfrm>
            <a:off x="4812748" y="3378618"/>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en-US" altLang="ja-JP" sz="2400" b="1" dirty="0">
                <a:solidFill>
                  <a:schemeClr val="accent6"/>
                </a:solidFill>
                <a:latin typeface="+mn-ea"/>
              </a:rPr>
              <a:t>22</a:t>
            </a:r>
            <a:r>
              <a:rPr kumimoji="1" lang="en-US" altLang="ja-JP" sz="1600" b="1" dirty="0">
                <a:solidFill>
                  <a:schemeClr val="accent6"/>
                </a:solidFill>
                <a:latin typeface="+mn-ea"/>
              </a:rPr>
              <a:t> %</a:t>
            </a:r>
          </a:p>
        </p:txBody>
      </p:sp>
      <p:sp>
        <p:nvSpPr>
          <p:cNvPr id="22" name="テキスト ボックス 21">
            <a:extLst>
              <a:ext uri="{FF2B5EF4-FFF2-40B4-BE49-F238E27FC236}">
                <a16:creationId xmlns:a16="http://schemas.microsoft.com/office/drawing/2014/main" id="{358E1A5D-981A-4DC7-9448-787A3C0C51D1}"/>
              </a:ext>
            </a:extLst>
          </p:cNvPr>
          <p:cNvSpPr txBox="1"/>
          <p:nvPr/>
        </p:nvSpPr>
        <p:spPr>
          <a:xfrm>
            <a:off x="6266375" y="486413"/>
            <a:ext cx="3418738"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 に </a:t>
            </a:r>
            <a:r>
              <a:rPr lang="ja-JP" altLang="en-US" b="1" dirty="0">
                <a:solidFill>
                  <a:schemeClr val="accent6"/>
                </a:solidFill>
                <a:latin typeface="+mn-ea"/>
              </a:rPr>
              <a:t>健康診断 </a:t>
            </a:r>
            <a:r>
              <a:rPr lang="ja-JP" altLang="en-US" sz="1400" b="1" dirty="0">
                <a:latin typeface="+mn-ea"/>
              </a:rPr>
              <a:t>を利用した割合</a:t>
            </a:r>
            <a:endParaRPr lang="en-US" altLang="ja-JP" b="1" dirty="0">
              <a:latin typeface="+mn-ea"/>
            </a:endParaRPr>
          </a:p>
        </p:txBody>
      </p:sp>
      <p:sp>
        <p:nvSpPr>
          <p:cNvPr id="24" name="テキスト ボックス 23">
            <a:extLst>
              <a:ext uri="{FF2B5EF4-FFF2-40B4-BE49-F238E27FC236}">
                <a16:creationId xmlns:a16="http://schemas.microsoft.com/office/drawing/2014/main" id="{EC3C499F-5C4E-402A-ABBA-552BCE6EBB95}"/>
              </a:ext>
            </a:extLst>
          </p:cNvPr>
          <p:cNvSpPr txBox="1"/>
          <p:nvPr/>
        </p:nvSpPr>
        <p:spPr>
          <a:xfrm>
            <a:off x="9169500" y="1243135"/>
            <a:ext cx="1081324" cy="587853"/>
          </a:xfrm>
          <a:prstGeom prst="rect">
            <a:avLst/>
          </a:prstGeom>
          <a:noFill/>
        </p:spPr>
        <p:txBody>
          <a:bodyPr wrap="square">
            <a:spAutoFit/>
          </a:bodyPr>
          <a:lstStyle/>
          <a:p>
            <a:pPr>
              <a:lnSpc>
                <a:spcPct val="120000"/>
              </a:lnSpc>
            </a:pPr>
            <a:r>
              <a:rPr lang="en-US" altLang="ja-JP" sz="2800" b="1" dirty="0">
                <a:solidFill>
                  <a:schemeClr val="accent6"/>
                </a:solidFill>
                <a:latin typeface="+mn-ea"/>
              </a:rPr>
              <a:t>25</a:t>
            </a:r>
            <a:r>
              <a:rPr lang="ja-JP" altLang="en-US" b="1" dirty="0">
                <a:solidFill>
                  <a:schemeClr val="accent6"/>
                </a:solidFill>
                <a:latin typeface="+mn-ea"/>
              </a:rPr>
              <a:t> </a:t>
            </a:r>
            <a:r>
              <a:rPr lang="en-US" altLang="ja-JP" b="1" dirty="0">
                <a:solidFill>
                  <a:schemeClr val="accent6"/>
                </a:solidFill>
                <a:latin typeface="+mn-ea"/>
              </a:rPr>
              <a:t>%</a:t>
            </a:r>
            <a:endParaRPr lang="en-US" altLang="ja-JP" sz="1800" b="1" dirty="0">
              <a:solidFill>
                <a:schemeClr val="accent6"/>
              </a:solidFill>
              <a:latin typeface="+mn-ea"/>
            </a:endParaRPr>
          </a:p>
        </p:txBody>
      </p:sp>
      <p:sp>
        <p:nvSpPr>
          <p:cNvPr id="26" name="テキスト ボックス 25">
            <a:extLst>
              <a:ext uri="{FF2B5EF4-FFF2-40B4-BE49-F238E27FC236}">
                <a16:creationId xmlns:a16="http://schemas.microsoft.com/office/drawing/2014/main" id="{8833DE79-D8F5-4AB5-87FF-8FF5FC11938F}"/>
              </a:ext>
            </a:extLst>
          </p:cNvPr>
          <p:cNvSpPr txBox="1"/>
          <p:nvPr/>
        </p:nvSpPr>
        <p:spPr>
          <a:xfrm>
            <a:off x="6305719" y="2342424"/>
            <a:ext cx="2230914"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土曜日</a:t>
            </a:r>
            <a:r>
              <a:rPr lang="ja-JP" altLang="en-US" b="1" dirty="0">
                <a:latin typeface="+mn-ea"/>
              </a:rPr>
              <a:t> </a:t>
            </a:r>
            <a:r>
              <a:rPr lang="ja-JP" altLang="en-US" sz="1400" b="1" dirty="0">
                <a:latin typeface="+mn-ea"/>
              </a:rPr>
              <a:t>に受診した割合</a:t>
            </a:r>
            <a:endParaRPr lang="en-US" altLang="ja-JP" b="1" dirty="0">
              <a:latin typeface="+mn-ea"/>
            </a:endParaRPr>
          </a:p>
        </p:txBody>
      </p:sp>
      <p:sp>
        <p:nvSpPr>
          <p:cNvPr id="27" name="テキスト ボックス 26">
            <a:extLst>
              <a:ext uri="{FF2B5EF4-FFF2-40B4-BE49-F238E27FC236}">
                <a16:creationId xmlns:a16="http://schemas.microsoft.com/office/drawing/2014/main" id="{8BD842CC-45B3-4C7D-9633-C448271B294A}"/>
              </a:ext>
            </a:extLst>
          </p:cNvPr>
          <p:cNvSpPr txBox="1"/>
          <p:nvPr/>
        </p:nvSpPr>
        <p:spPr>
          <a:xfrm>
            <a:off x="9962855" y="2714224"/>
            <a:ext cx="1081324" cy="587853"/>
          </a:xfrm>
          <a:prstGeom prst="rect">
            <a:avLst/>
          </a:prstGeom>
          <a:noFill/>
        </p:spPr>
        <p:txBody>
          <a:bodyPr wrap="square">
            <a:spAutoFit/>
          </a:bodyPr>
          <a:lstStyle/>
          <a:p>
            <a:pPr>
              <a:lnSpc>
                <a:spcPct val="120000"/>
              </a:lnSpc>
            </a:pPr>
            <a:r>
              <a:rPr lang="en-US" altLang="ja-JP" sz="2800" b="1" dirty="0">
                <a:solidFill>
                  <a:schemeClr val="accent6"/>
                </a:solidFill>
                <a:latin typeface="+mn-ea"/>
              </a:rPr>
              <a:t>23</a:t>
            </a:r>
            <a:r>
              <a:rPr lang="ja-JP" altLang="en-US" b="1" dirty="0">
                <a:solidFill>
                  <a:schemeClr val="accent6"/>
                </a:solidFill>
                <a:latin typeface="+mn-ea"/>
              </a:rPr>
              <a:t> </a:t>
            </a:r>
            <a:r>
              <a:rPr lang="en-US" altLang="ja-JP" b="1" dirty="0">
                <a:solidFill>
                  <a:schemeClr val="accent6"/>
                </a:solidFill>
                <a:latin typeface="+mn-ea"/>
              </a:rPr>
              <a:t>%</a:t>
            </a:r>
            <a:endParaRPr lang="en-US" altLang="ja-JP" sz="1800" b="1" dirty="0">
              <a:solidFill>
                <a:schemeClr val="accent6"/>
              </a:solidFill>
              <a:latin typeface="+mn-ea"/>
            </a:endParaRPr>
          </a:p>
        </p:txBody>
      </p:sp>
      <p:graphicFrame>
        <p:nvGraphicFramePr>
          <p:cNvPr id="28" name="グラフ 27">
            <a:extLst>
              <a:ext uri="{FF2B5EF4-FFF2-40B4-BE49-F238E27FC236}">
                <a16:creationId xmlns:a16="http://schemas.microsoft.com/office/drawing/2014/main" id="{BDCB67E6-92E4-494F-90F2-4C73173A4174}"/>
              </a:ext>
            </a:extLst>
          </p:cNvPr>
          <p:cNvGraphicFramePr>
            <a:graphicFrameLocks/>
          </p:cNvGraphicFramePr>
          <p:nvPr/>
        </p:nvGraphicFramePr>
        <p:xfrm>
          <a:off x="7041244" y="915921"/>
          <a:ext cx="1440000" cy="1440000"/>
        </p:xfrm>
        <a:graphic>
          <a:graphicData uri="http://schemas.openxmlformats.org/drawingml/2006/chart">
            <c:chart xmlns:c="http://schemas.openxmlformats.org/drawingml/2006/chart" xmlns:r="http://schemas.openxmlformats.org/officeDocument/2006/relationships" r:id="rId6"/>
          </a:graphicData>
        </a:graphic>
      </p:graphicFrame>
      <p:sp>
        <p:nvSpPr>
          <p:cNvPr id="29" name="吹き出し: 折線 (枠なし) 28">
            <a:extLst>
              <a:ext uri="{FF2B5EF4-FFF2-40B4-BE49-F238E27FC236}">
                <a16:creationId xmlns:a16="http://schemas.microsoft.com/office/drawing/2014/main" id="{913607A7-948B-4F1D-8006-0F5EA39DA160}"/>
              </a:ext>
            </a:extLst>
          </p:cNvPr>
          <p:cNvSpPr/>
          <p:nvPr/>
        </p:nvSpPr>
        <p:spPr>
          <a:xfrm flipH="1">
            <a:off x="6352988" y="1428952"/>
            <a:ext cx="688256" cy="285069"/>
          </a:xfrm>
          <a:prstGeom prst="callout2">
            <a:avLst>
              <a:gd name="adj1" fmla="val 101278"/>
              <a:gd name="adj2" fmla="val 99834"/>
              <a:gd name="adj3" fmla="val 101277"/>
              <a:gd name="adj4" fmla="val 779"/>
              <a:gd name="adj5" fmla="val 186952"/>
              <a:gd name="adj6" fmla="val -68124"/>
            </a:avLst>
          </a:prstGeom>
          <a:noFill/>
          <a:ln w="38100">
            <a:solidFill>
              <a:schemeClr val="accent6">
                <a:lumMod val="40000"/>
                <a:lumOff val="60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ja-JP" altLang="en-US" sz="1200" b="1" dirty="0">
                <a:solidFill>
                  <a:schemeClr val="accent6">
                    <a:lumMod val="40000"/>
                    <a:lumOff val="60000"/>
                  </a:schemeClr>
                </a:solidFill>
                <a:latin typeface="+mn-ea"/>
              </a:rPr>
              <a:t>医療機関</a:t>
            </a:r>
            <a:endParaRPr kumimoji="1" lang="en-US" altLang="ja-JP" sz="1000" b="1" dirty="0">
              <a:solidFill>
                <a:schemeClr val="accent6">
                  <a:lumMod val="40000"/>
                  <a:lumOff val="60000"/>
                </a:schemeClr>
              </a:solidFill>
              <a:latin typeface="+mn-ea"/>
            </a:endParaRPr>
          </a:p>
        </p:txBody>
      </p:sp>
      <p:sp>
        <p:nvSpPr>
          <p:cNvPr id="30" name="吹き出し: 折線 (枠なし) 29">
            <a:extLst>
              <a:ext uri="{FF2B5EF4-FFF2-40B4-BE49-F238E27FC236}">
                <a16:creationId xmlns:a16="http://schemas.microsoft.com/office/drawing/2014/main" id="{DAE13C69-F195-4820-B2A6-5E836FE60DE1}"/>
              </a:ext>
            </a:extLst>
          </p:cNvPr>
          <p:cNvSpPr/>
          <p:nvPr/>
        </p:nvSpPr>
        <p:spPr>
          <a:xfrm>
            <a:off x="8410079" y="960060"/>
            <a:ext cx="688256" cy="285069"/>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ja-JP" altLang="en-US" sz="1200" b="1" dirty="0">
                <a:solidFill>
                  <a:schemeClr val="accent6"/>
                </a:solidFill>
                <a:latin typeface="+mn-ea"/>
              </a:rPr>
              <a:t>健康診断</a:t>
            </a:r>
            <a:endParaRPr kumimoji="1" lang="en-US" altLang="ja-JP" sz="1000" b="1" dirty="0">
              <a:solidFill>
                <a:schemeClr val="accent6"/>
              </a:solidFill>
              <a:latin typeface="+mn-ea"/>
            </a:endParaRPr>
          </a:p>
        </p:txBody>
      </p:sp>
      <p:graphicFrame>
        <p:nvGraphicFramePr>
          <p:cNvPr id="31" name="グラフ 30">
            <a:extLst>
              <a:ext uri="{FF2B5EF4-FFF2-40B4-BE49-F238E27FC236}">
                <a16:creationId xmlns:a16="http://schemas.microsoft.com/office/drawing/2014/main" id="{44A62EB2-3CB1-4A63-A409-B919F78A1FBE}"/>
              </a:ext>
            </a:extLst>
          </p:cNvPr>
          <p:cNvGraphicFramePr>
            <a:graphicFrameLocks/>
          </p:cNvGraphicFramePr>
          <p:nvPr/>
        </p:nvGraphicFramePr>
        <p:xfrm>
          <a:off x="6251629" y="2577219"/>
          <a:ext cx="4107656" cy="1502568"/>
        </p:xfrm>
        <a:graphic>
          <a:graphicData uri="http://schemas.openxmlformats.org/drawingml/2006/chart">
            <c:chart xmlns:c="http://schemas.openxmlformats.org/drawingml/2006/chart" xmlns:r="http://schemas.openxmlformats.org/officeDocument/2006/relationships" r:id="rId7"/>
          </a:graphicData>
        </a:graphic>
      </p:graphicFrame>
      <p:sp>
        <p:nvSpPr>
          <p:cNvPr id="32" name="テキスト ボックス 31">
            <a:extLst>
              <a:ext uri="{FF2B5EF4-FFF2-40B4-BE49-F238E27FC236}">
                <a16:creationId xmlns:a16="http://schemas.microsoft.com/office/drawing/2014/main" id="{E5143FDF-482C-4F94-835D-41CAEC634306}"/>
              </a:ext>
            </a:extLst>
          </p:cNvPr>
          <p:cNvSpPr txBox="1"/>
          <p:nvPr/>
        </p:nvSpPr>
        <p:spPr>
          <a:xfrm>
            <a:off x="6454696"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月</a:t>
            </a:r>
            <a:endParaRPr lang="en-US" altLang="ja-JP" sz="1200" b="1" dirty="0">
              <a:solidFill>
                <a:schemeClr val="accent6">
                  <a:lumMod val="40000"/>
                  <a:lumOff val="60000"/>
                </a:schemeClr>
              </a:solidFill>
              <a:latin typeface="+mn-ea"/>
            </a:endParaRPr>
          </a:p>
        </p:txBody>
      </p:sp>
      <p:sp>
        <p:nvSpPr>
          <p:cNvPr id="33" name="テキスト ボックス 32">
            <a:extLst>
              <a:ext uri="{FF2B5EF4-FFF2-40B4-BE49-F238E27FC236}">
                <a16:creationId xmlns:a16="http://schemas.microsoft.com/office/drawing/2014/main" id="{07D5B366-D8E7-4BF2-A0AC-BD83C532C4E7}"/>
              </a:ext>
            </a:extLst>
          </p:cNvPr>
          <p:cNvSpPr txBox="1"/>
          <p:nvPr/>
        </p:nvSpPr>
        <p:spPr>
          <a:xfrm>
            <a:off x="6927480"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火</a:t>
            </a:r>
            <a:endParaRPr lang="en-US" altLang="ja-JP" sz="1200" b="1" dirty="0">
              <a:solidFill>
                <a:schemeClr val="accent6">
                  <a:lumMod val="40000"/>
                  <a:lumOff val="60000"/>
                </a:schemeClr>
              </a:solidFill>
              <a:latin typeface="+mn-ea"/>
            </a:endParaRPr>
          </a:p>
        </p:txBody>
      </p:sp>
      <p:sp>
        <p:nvSpPr>
          <p:cNvPr id="34" name="テキスト ボックス 33">
            <a:extLst>
              <a:ext uri="{FF2B5EF4-FFF2-40B4-BE49-F238E27FC236}">
                <a16:creationId xmlns:a16="http://schemas.microsoft.com/office/drawing/2014/main" id="{042BDD57-5717-4F47-A9F9-8C3D7A94BAA2}"/>
              </a:ext>
            </a:extLst>
          </p:cNvPr>
          <p:cNvSpPr txBox="1"/>
          <p:nvPr/>
        </p:nvSpPr>
        <p:spPr>
          <a:xfrm>
            <a:off x="7394653"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水</a:t>
            </a:r>
            <a:endParaRPr lang="en-US" altLang="ja-JP" sz="1200" b="1" dirty="0">
              <a:solidFill>
                <a:schemeClr val="accent6">
                  <a:lumMod val="40000"/>
                  <a:lumOff val="60000"/>
                </a:schemeClr>
              </a:solidFill>
              <a:latin typeface="+mn-ea"/>
            </a:endParaRPr>
          </a:p>
        </p:txBody>
      </p:sp>
      <p:sp>
        <p:nvSpPr>
          <p:cNvPr id="35" name="テキスト ボックス 34">
            <a:extLst>
              <a:ext uri="{FF2B5EF4-FFF2-40B4-BE49-F238E27FC236}">
                <a16:creationId xmlns:a16="http://schemas.microsoft.com/office/drawing/2014/main" id="{F08AD14A-3B90-41E3-B1EC-84A7B2A3B29A}"/>
              </a:ext>
            </a:extLst>
          </p:cNvPr>
          <p:cNvSpPr txBox="1"/>
          <p:nvPr/>
        </p:nvSpPr>
        <p:spPr>
          <a:xfrm>
            <a:off x="7845315"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木</a:t>
            </a:r>
            <a:endParaRPr lang="en-US" altLang="ja-JP" sz="1200" b="1" dirty="0">
              <a:solidFill>
                <a:schemeClr val="accent6">
                  <a:lumMod val="40000"/>
                  <a:lumOff val="60000"/>
                </a:schemeClr>
              </a:solidFill>
              <a:latin typeface="+mn-ea"/>
            </a:endParaRPr>
          </a:p>
        </p:txBody>
      </p:sp>
      <p:sp>
        <p:nvSpPr>
          <p:cNvPr id="36" name="テキスト ボックス 35">
            <a:extLst>
              <a:ext uri="{FF2B5EF4-FFF2-40B4-BE49-F238E27FC236}">
                <a16:creationId xmlns:a16="http://schemas.microsoft.com/office/drawing/2014/main" id="{25B98A6C-1843-42B9-A7CE-F640D42A171F}"/>
              </a:ext>
            </a:extLst>
          </p:cNvPr>
          <p:cNvSpPr txBox="1"/>
          <p:nvPr/>
        </p:nvSpPr>
        <p:spPr>
          <a:xfrm>
            <a:off x="8349358"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金</a:t>
            </a:r>
            <a:endParaRPr lang="en-US" altLang="ja-JP" sz="1200" b="1" dirty="0">
              <a:solidFill>
                <a:schemeClr val="accent6">
                  <a:lumMod val="40000"/>
                  <a:lumOff val="60000"/>
                </a:schemeClr>
              </a:solidFill>
              <a:latin typeface="+mn-ea"/>
            </a:endParaRPr>
          </a:p>
        </p:txBody>
      </p:sp>
      <p:sp>
        <p:nvSpPr>
          <p:cNvPr id="37" name="テキスト ボックス 36">
            <a:extLst>
              <a:ext uri="{FF2B5EF4-FFF2-40B4-BE49-F238E27FC236}">
                <a16:creationId xmlns:a16="http://schemas.microsoft.com/office/drawing/2014/main" id="{EEA483FF-9410-4B2C-8335-4EB46E6B89B5}"/>
              </a:ext>
            </a:extLst>
          </p:cNvPr>
          <p:cNvSpPr txBox="1"/>
          <p:nvPr/>
        </p:nvSpPr>
        <p:spPr>
          <a:xfrm>
            <a:off x="9342122"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日･祝</a:t>
            </a:r>
            <a:endParaRPr lang="en-US" altLang="ja-JP" sz="1200" b="1" dirty="0">
              <a:solidFill>
                <a:schemeClr val="accent6">
                  <a:lumMod val="40000"/>
                  <a:lumOff val="60000"/>
                </a:schemeClr>
              </a:solidFill>
              <a:latin typeface="+mn-ea"/>
            </a:endParaRPr>
          </a:p>
        </p:txBody>
      </p:sp>
      <p:sp>
        <p:nvSpPr>
          <p:cNvPr id="38" name="吹き出し: 折線 (枠なし) 37">
            <a:extLst>
              <a:ext uri="{FF2B5EF4-FFF2-40B4-BE49-F238E27FC236}">
                <a16:creationId xmlns:a16="http://schemas.microsoft.com/office/drawing/2014/main" id="{A8ACB5AE-C4FA-4C87-898E-B68A6AF4CFD0}"/>
              </a:ext>
            </a:extLst>
          </p:cNvPr>
          <p:cNvSpPr/>
          <p:nvPr/>
        </p:nvSpPr>
        <p:spPr>
          <a:xfrm>
            <a:off x="9387250" y="2449409"/>
            <a:ext cx="534368" cy="285069"/>
          </a:xfrm>
          <a:prstGeom prst="callout2">
            <a:avLst>
              <a:gd name="adj1" fmla="val 101278"/>
              <a:gd name="adj2" fmla="val 99834"/>
              <a:gd name="adj3" fmla="val 101277"/>
              <a:gd name="adj4" fmla="val 779"/>
              <a:gd name="adj5" fmla="val 288246"/>
              <a:gd name="adj6" fmla="val -42485"/>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ja-JP" altLang="en-US" sz="1200" b="1" dirty="0">
                <a:solidFill>
                  <a:schemeClr val="accent6"/>
                </a:solidFill>
                <a:latin typeface="+mn-ea"/>
              </a:rPr>
              <a:t>土曜日</a:t>
            </a:r>
            <a:endParaRPr kumimoji="1" lang="en-US" altLang="ja-JP" sz="1000" b="1" dirty="0">
              <a:solidFill>
                <a:schemeClr val="accent6"/>
              </a:solidFill>
              <a:latin typeface="+mn-ea"/>
            </a:endParaRPr>
          </a:p>
        </p:txBody>
      </p:sp>
      <p:sp>
        <p:nvSpPr>
          <p:cNvPr id="39" name="テキスト ボックス 38">
            <a:extLst>
              <a:ext uri="{FF2B5EF4-FFF2-40B4-BE49-F238E27FC236}">
                <a16:creationId xmlns:a16="http://schemas.microsoft.com/office/drawing/2014/main" id="{7E245246-EBFB-440A-BEC2-C8FECC9FD76D}"/>
              </a:ext>
            </a:extLst>
          </p:cNvPr>
          <p:cNvSpPr txBox="1"/>
          <p:nvPr/>
        </p:nvSpPr>
        <p:spPr>
          <a:xfrm>
            <a:off x="5918447" y="4444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40" name="テキスト ボックス 39">
            <a:extLst>
              <a:ext uri="{FF2B5EF4-FFF2-40B4-BE49-F238E27FC236}">
                <a16:creationId xmlns:a16="http://schemas.microsoft.com/office/drawing/2014/main" id="{E7434DF0-5A32-4797-BFDD-A2592ABDD9DC}"/>
              </a:ext>
            </a:extLst>
          </p:cNvPr>
          <p:cNvSpPr txBox="1"/>
          <p:nvPr/>
        </p:nvSpPr>
        <p:spPr>
          <a:xfrm>
            <a:off x="5918447" y="2303320"/>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 name="テキスト ボックス 1">
            <a:extLst>
              <a:ext uri="{FF2B5EF4-FFF2-40B4-BE49-F238E27FC236}">
                <a16:creationId xmlns:a16="http://schemas.microsoft.com/office/drawing/2014/main" id="{0F3CFFC3-4143-C3AB-366E-EBED6EBC0861}"/>
              </a:ext>
            </a:extLst>
          </p:cNvPr>
          <p:cNvSpPr txBox="1"/>
          <p:nvPr/>
        </p:nvSpPr>
        <p:spPr>
          <a:xfrm>
            <a:off x="4812748" y="5127748"/>
            <a:ext cx="4069557" cy="1301980"/>
          </a:xfrm>
          <a:prstGeom prst="rect">
            <a:avLst/>
          </a:prstGeom>
          <a:noFill/>
        </p:spPr>
        <p:txBody>
          <a:bodyPr wrap="none" lIns="72000" tIns="72000" rIns="72000" bIns="18000" rtlCol="0">
            <a:spAutoFit/>
          </a:bodyPr>
          <a:lstStyle/>
          <a:p>
            <a:pPr>
              <a:lnSpc>
                <a:spcPct val="120000"/>
              </a:lnSpc>
            </a:pPr>
            <a:r>
              <a:rPr lang="ja-JP" altLang="en-US" b="1" dirty="0">
                <a:latin typeface="+mn-ea"/>
              </a:rPr>
              <a:t>ワクチン接種</a:t>
            </a:r>
            <a:endParaRPr lang="en-US" altLang="ja-JP" b="1" dirty="0">
              <a:latin typeface="+mn-ea"/>
            </a:endParaRPr>
          </a:p>
          <a:p>
            <a:pPr>
              <a:lnSpc>
                <a:spcPct val="120000"/>
              </a:lnSpc>
            </a:pPr>
            <a:r>
              <a:rPr lang="ja-JP" altLang="en-US" b="1" dirty="0">
                <a:latin typeface="+mn-ea"/>
              </a:rPr>
              <a:t>あと </a:t>
            </a:r>
            <a:r>
              <a:rPr lang="en-US" altLang="ja-JP" sz="2800" b="1" dirty="0">
                <a:solidFill>
                  <a:schemeClr val="accent2"/>
                </a:solidFill>
                <a:latin typeface="+mn-ea"/>
              </a:rPr>
              <a:t>20,742</a:t>
            </a:r>
            <a:r>
              <a:rPr lang="en-US" altLang="ja-JP" b="1" dirty="0">
                <a:latin typeface="+mn-ea"/>
              </a:rPr>
              <a:t> </a:t>
            </a:r>
            <a:r>
              <a:rPr lang="ja-JP" altLang="en-US" b="1" dirty="0">
                <a:latin typeface="+mn-ea"/>
              </a:rPr>
              <a:t>人</a:t>
            </a:r>
            <a:endParaRPr lang="en-US" altLang="ja-JP" b="1" dirty="0">
              <a:latin typeface="+mn-ea"/>
            </a:endParaRPr>
          </a:p>
          <a:p>
            <a:pPr>
              <a:lnSpc>
                <a:spcPct val="120000"/>
              </a:lnSpc>
            </a:pPr>
            <a:r>
              <a:rPr lang="ja-JP" altLang="en-US" sz="1000" b="1" dirty="0">
                <a:latin typeface="+mn-ea"/>
              </a:rPr>
              <a:t>算出方法：クーポン未使用者 </a:t>
            </a:r>
            <a:r>
              <a:rPr lang="en-US" altLang="ja-JP" sz="1000" b="1" dirty="0">
                <a:solidFill>
                  <a:schemeClr val="accent2"/>
                </a:solidFill>
                <a:latin typeface="+mn-ea"/>
              </a:rPr>
              <a:t>90,184</a:t>
            </a:r>
            <a:r>
              <a:rPr lang="en-US" altLang="ja-JP" sz="1000" b="1" dirty="0">
                <a:latin typeface="+mn-ea"/>
              </a:rPr>
              <a:t> </a:t>
            </a:r>
            <a:r>
              <a:rPr lang="ja-JP" altLang="en-US" sz="1000" b="1" dirty="0">
                <a:latin typeface="+mn-ea"/>
              </a:rPr>
              <a:t>人 ✕ </a:t>
            </a:r>
            <a:r>
              <a:rPr lang="en-US" altLang="ja-JP" sz="1000" b="1" dirty="0">
                <a:solidFill>
                  <a:schemeClr val="accent2"/>
                </a:solidFill>
                <a:latin typeface="+mn-ea"/>
              </a:rPr>
              <a:t>0.23</a:t>
            </a:r>
            <a:r>
              <a:rPr lang="ja-JP" altLang="en-US" sz="1000" b="1" dirty="0">
                <a:latin typeface="+mn-ea"/>
              </a:rPr>
              <a:t>（抗体価 陰性率）</a:t>
            </a:r>
            <a:endParaRPr lang="en-US" altLang="ja-JP" sz="1000" b="1" dirty="0">
              <a:latin typeface="+mn-ea"/>
            </a:endParaRPr>
          </a:p>
          <a:p>
            <a:pPr>
              <a:lnSpc>
                <a:spcPct val="120000"/>
              </a:lnSpc>
            </a:pPr>
            <a:r>
              <a:rPr lang="ja-JP" altLang="en-US" sz="1000" b="1" dirty="0">
                <a:latin typeface="+mn-ea"/>
              </a:rPr>
              <a:t>現在の ワクチン接種 実績： </a:t>
            </a:r>
            <a:r>
              <a:rPr lang="en-US" altLang="ja-JP" sz="1000" b="1" dirty="0">
                <a:solidFill>
                  <a:schemeClr val="accent2"/>
                </a:solidFill>
                <a:latin typeface="+mn-ea"/>
              </a:rPr>
              <a:t>8,755</a:t>
            </a:r>
            <a:r>
              <a:rPr lang="en-US" altLang="ja-JP" sz="1000" b="1" dirty="0">
                <a:latin typeface="+mn-ea"/>
              </a:rPr>
              <a:t> </a:t>
            </a:r>
            <a:r>
              <a:rPr lang="ja-JP" altLang="en-US" sz="1000" b="1" dirty="0">
                <a:latin typeface="+mn-ea"/>
              </a:rPr>
              <a:t>人</a:t>
            </a:r>
            <a:endParaRPr lang="en-US" altLang="ja-JP" sz="1000" b="1" dirty="0">
              <a:latin typeface="+mn-ea"/>
            </a:endParaRPr>
          </a:p>
        </p:txBody>
      </p:sp>
    </p:spTree>
    <p:extLst>
      <p:ext uri="{BB962C8B-B14F-4D97-AF65-F5344CB8AC3E}">
        <p14:creationId xmlns:p14="http://schemas.microsoft.com/office/powerpoint/2010/main" val="244153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吹き出し: 折線 (枠なし) 3">
            <a:extLst>
              <a:ext uri="{FF2B5EF4-FFF2-40B4-BE49-F238E27FC236}">
                <a16:creationId xmlns:a16="http://schemas.microsoft.com/office/drawing/2014/main" id="{26F7D8D4-DFB2-4F4E-A662-E6CA08AAAD9A}"/>
              </a:ext>
            </a:extLst>
          </p:cNvPr>
          <p:cNvSpPr/>
          <p:nvPr/>
        </p:nvSpPr>
        <p:spPr>
          <a:xfrm>
            <a:off x="359962" y="319705"/>
            <a:ext cx="1834971"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国事業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graphicFrame>
        <p:nvGraphicFramePr>
          <p:cNvPr id="5" name="グラフ 4">
            <a:extLst>
              <a:ext uri="{FF2B5EF4-FFF2-40B4-BE49-F238E27FC236}">
                <a16:creationId xmlns:a16="http://schemas.microsoft.com/office/drawing/2014/main" id="{B938B79D-7C6A-4907-9132-77E869329403}"/>
              </a:ext>
            </a:extLst>
          </p:cNvPr>
          <p:cNvGraphicFramePr>
            <a:graphicFrameLocks/>
          </p:cNvGraphicFramePr>
          <p:nvPr/>
        </p:nvGraphicFramePr>
        <p:xfrm>
          <a:off x="2099372" y="1990531"/>
          <a:ext cx="2880000" cy="43200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図 5">
            <a:extLst>
              <a:ext uri="{FF2B5EF4-FFF2-40B4-BE49-F238E27FC236}">
                <a16:creationId xmlns:a16="http://schemas.microsoft.com/office/drawing/2014/main" id="{A6912397-27F3-43E9-8538-D2C59F9A91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8759" y="4870531"/>
            <a:ext cx="2148410" cy="1440000"/>
          </a:xfrm>
          <a:prstGeom prst="rect">
            <a:avLst/>
          </a:prstGeom>
        </p:spPr>
      </p:pic>
      <p:pic>
        <p:nvPicPr>
          <p:cNvPr id="9" name="図 8">
            <a:extLst>
              <a:ext uri="{FF2B5EF4-FFF2-40B4-BE49-F238E27FC236}">
                <a16:creationId xmlns:a16="http://schemas.microsoft.com/office/drawing/2014/main" id="{6BA322A0-FF2D-468E-81A2-35E2249F3CF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2786" y="918035"/>
            <a:ext cx="913171" cy="1080000"/>
          </a:xfrm>
          <a:prstGeom prst="rect">
            <a:avLst/>
          </a:prstGeom>
        </p:spPr>
      </p:pic>
      <p:sp>
        <p:nvSpPr>
          <p:cNvPr id="14" name="テキスト ボックス 13">
            <a:extLst>
              <a:ext uri="{FF2B5EF4-FFF2-40B4-BE49-F238E27FC236}">
                <a16:creationId xmlns:a16="http://schemas.microsoft.com/office/drawing/2014/main" id="{BD16C6D7-198D-4374-A8C8-B051226EB4DF}"/>
              </a:ext>
            </a:extLst>
          </p:cNvPr>
          <p:cNvSpPr txBox="1"/>
          <p:nvPr/>
        </p:nvSpPr>
        <p:spPr>
          <a:xfrm>
            <a:off x="763936" y="2150511"/>
            <a:ext cx="1068736" cy="409428"/>
          </a:xfrm>
          <a:prstGeom prst="rect">
            <a:avLst/>
          </a:prstGeom>
          <a:noFill/>
        </p:spPr>
        <p:txBody>
          <a:bodyPr wrap="none" lIns="72000" tIns="72000" rIns="72000" bIns="18000" rtlCol="0">
            <a:spAutoFit/>
          </a:bodyPr>
          <a:lstStyle/>
          <a:p>
            <a:pPr>
              <a:lnSpc>
                <a:spcPct val="120000"/>
              </a:lnSpc>
            </a:pPr>
            <a:r>
              <a:rPr lang="ja-JP" altLang="en-US" b="1" dirty="0">
                <a:latin typeface="+mn-ea"/>
              </a:rPr>
              <a:t>抗体検査</a:t>
            </a:r>
            <a:endParaRPr lang="en-US" altLang="ja-JP" b="1" dirty="0">
              <a:latin typeface="+mn-ea"/>
            </a:endParaRPr>
          </a:p>
        </p:txBody>
      </p:sp>
      <p:sp>
        <p:nvSpPr>
          <p:cNvPr id="15" name="テキスト ボックス 14">
            <a:extLst>
              <a:ext uri="{FF2B5EF4-FFF2-40B4-BE49-F238E27FC236}">
                <a16:creationId xmlns:a16="http://schemas.microsoft.com/office/drawing/2014/main" id="{3CD0FBB2-8183-4874-B085-742A438C6F61}"/>
              </a:ext>
            </a:extLst>
          </p:cNvPr>
          <p:cNvSpPr txBox="1"/>
          <p:nvPr/>
        </p:nvSpPr>
        <p:spPr>
          <a:xfrm>
            <a:off x="775790" y="5152128"/>
            <a:ext cx="1530401" cy="409428"/>
          </a:xfrm>
          <a:prstGeom prst="rect">
            <a:avLst/>
          </a:prstGeom>
          <a:noFill/>
        </p:spPr>
        <p:txBody>
          <a:bodyPr wrap="none" lIns="72000" tIns="72000" rIns="72000" bIns="18000" rtlCol="0">
            <a:spAutoFit/>
          </a:bodyPr>
          <a:lstStyle/>
          <a:p>
            <a:pPr>
              <a:lnSpc>
                <a:spcPct val="120000"/>
              </a:lnSpc>
            </a:pPr>
            <a:r>
              <a:rPr lang="ja-JP" altLang="en-US" b="1" dirty="0">
                <a:latin typeface="+mn-ea"/>
              </a:rPr>
              <a:t>ワクチン接種</a:t>
            </a:r>
            <a:endParaRPr lang="en-US" altLang="ja-JP" b="1" dirty="0">
              <a:latin typeface="+mn-ea"/>
            </a:endParaRPr>
          </a:p>
        </p:txBody>
      </p:sp>
      <p:sp>
        <p:nvSpPr>
          <p:cNvPr id="16" name="テキスト ボックス 15">
            <a:extLst>
              <a:ext uri="{FF2B5EF4-FFF2-40B4-BE49-F238E27FC236}">
                <a16:creationId xmlns:a16="http://schemas.microsoft.com/office/drawing/2014/main" id="{D549A8FB-2EB6-445E-9A1A-3516AC067B42}"/>
              </a:ext>
            </a:extLst>
          </p:cNvPr>
          <p:cNvSpPr txBox="1"/>
          <p:nvPr/>
        </p:nvSpPr>
        <p:spPr>
          <a:xfrm>
            <a:off x="2511780" y="4755569"/>
            <a:ext cx="759924" cy="476933"/>
          </a:xfrm>
          <a:prstGeom prst="rect">
            <a:avLst/>
          </a:prstGeom>
          <a:solidFill>
            <a:schemeClr val="bg1"/>
          </a:solidFill>
          <a:ln w="19050">
            <a:noFill/>
          </a:ln>
        </p:spPr>
        <p:txBody>
          <a:bodyPr wrap="none" lIns="108000" tIns="108000" rIns="108000" bIns="90000" rtlCol="0" anchor="ctr" anchorCtr="1">
            <a:spAutoFit/>
          </a:bodyPr>
          <a:lstStyle/>
          <a:p>
            <a:pPr algn="ctr"/>
            <a:r>
              <a:rPr lang="en-US" altLang="ja-JP" b="1" dirty="0">
                <a:latin typeface="+mn-ea"/>
              </a:rPr>
              <a:t>40</a:t>
            </a:r>
            <a:r>
              <a:rPr lang="ja-JP" altLang="en-US" b="1" dirty="0">
                <a:latin typeface="+mn-ea"/>
              </a:rPr>
              <a:t>代</a:t>
            </a:r>
            <a:endParaRPr lang="en-US" altLang="ja-JP" b="1" dirty="0">
              <a:latin typeface="+mn-ea"/>
            </a:endParaRPr>
          </a:p>
        </p:txBody>
      </p:sp>
      <p:sp>
        <p:nvSpPr>
          <p:cNvPr id="17" name="テキスト ボックス 16">
            <a:extLst>
              <a:ext uri="{FF2B5EF4-FFF2-40B4-BE49-F238E27FC236}">
                <a16:creationId xmlns:a16="http://schemas.microsoft.com/office/drawing/2014/main" id="{BADF1E88-F1C3-4507-9458-CB89A3B4A638}"/>
              </a:ext>
            </a:extLst>
          </p:cNvPr>
          <p:cNvSpPr txBox="1"/>
          <p:nvPr/>
        </p:nvSpPr>
        <p:spPr>
          <a:xfrm>
            <a:off x="3821653" y="4755569"/>
            <a:ext cx="759924" cy="476933"/>
          </a:xfrm>
          <a:prstGeom prst="rect">
            <a:avLst/>
          </a:prstGeom>
          <a:solidFill>
            <a:schemeClr val="bg1"/>
          </a:solidFill>
          <a:ln w="19050">
            <a:noFill/>
          </a:ln>
        </p:spPr>
        <p:txBody>
          <a:bodyPr wrap="none" lIns="108000" tIns="108000" rIns="108000" bIns="90000" rtlCol="0" anchor="ctr" anchorCtr="1">
            <a:spAutoFit/>
          </a:bodyPr>
          <a:lstStyle/>
          <a:p>
            <a:pPr algn="ctr"/>
            <a:r>
              <a:rPr lang="en-US" altLang="ja-JP" b="1" dirty="0">
                <a:latin typeface="+mn-ea"/>
              </a:rPr>
              <a:t>50</a:t>
            </a:r>
            <a:r>
              <a:rPr lang="ja-JP" altLang="en-US" b="1" dirty="0">
                <a:latin typeface="+mn-ea"/>
              </a:rPr>
              <a:t>代</a:t>
            </a:r>
            <a:endParaRPr lang="en-US" altLang="ja-JP" b="1" dirty="0">
              <a:latin typeface="+mn-ea"/>
            </a:endParaRPr>
          </a:p>
        </p:txBody>
      </p:sp>
      <p:sp>
        <p:nvSpPr>
          <p:cNvPr id="18" name="吹き出し: 折線 (枠なし) 17">
            <a:extLst>
              <a:ext uri="{FF2B5EF4-FFF2-40B4-BE49-F238E27FC236}">
                <a16:creationId xmlns:a16="http://schemas.microsoft.com/office/drawing/2014/main" id="{7B675A7B-4318-4B42-BF0B-02474C20D472}"/>
              </a:ext>
            </a:extLst>
          </p:cNvPr>
          <p:cNvSpPr/>
          <p:nvPr/>
        </p:nvSpPr>
        <p:spPr>
          <a:xfrm flipH="1">
            <a:off x="1435192" y="3378618"/>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en-US" altLang="ja-JP" sz="2400" b="1" dirty="0">
                <a:solidFill>
                  <a:schemeClr val="accent6"/>
                </a:solidFill>
                <a:latin typeface="+mn-ea"/>
              </a:rPr>
              <a:t>24</a:t>
            </a:r>
            <a:r>
              <a:rPr kumimoji="1" lang="en-US" altLang="ja-JP" sz="1600" b="1" dirty="0">
                <a:solidFill>
                  <a:schemeClr val="accent6"/>
                </a:solidFill>
                <a:latin typeface="+mn-ea"/>
              </a:rPr>
              <a:t> %</a:t>
            </a:r>
          </a:p>
        </p:txBody>
      </p:sp>
      <p:sp>
        <p:nvSpPr>
          <p:cNvPr id="20" name="テキスト ボックス 19">
            <a:extLst>
              <a:ext uri="{FF2B5EF4-FFF2-40B4-BE49-F238E27FC236}">
                <a16:creationId xmlns:a16="http://schemas.microsoft.com/office/drawing/2014/main" id="{4BE1CAAD-0188-4C62-8AF9-C8930113F021}"/>
              </a:ext>
            </a:extLst>
          </p:cNvPr>
          <p:cNvSpPr txBox="1"/>
          <p:nvPr/>
        </p:nvSpPr>
        <p:spPr>
          <a:xfrm>
            <a:off x="743079" y="2796736"/>
            <a:ext cx="1421089" cy="672492"/>
          </a:xfrm>
          <a:prstGeom prst="rect">
            <a:avLst/>
          </a:prstGeom>
          <a:noFill/>
        </p:spPr>
        <p:txBody>
          <a:bodyPr wrap="square">
            <a:spAutoFit/>
          </a:bodyPr>
          <a:lstStyle/>
          <a:p>
            <a:pPr>
              <a:lnSpc>
                <a:spcPct val="120000"/>
              </a:lnSpc>
            </a:pPr>
            <a:r>
              <a:rPr lang="ja-JP" altLang="en-US" sz="1800" b="1" dirty="0">
                <a:solidFill>
                  <a:schemeClr val="accent6"/>
                </a:solidFill>
                <a:latin typeface="+mn-ea"/>
              </a:rPr>
              <a:t>抗体価 陰性</a:t>
            </a:r>
            <a:endParaRPr lang="en-US" altLang="ja-JP" sz="1800" b="1" dirty="0">
              <a:solidFill>
                <a:schemeClr val="accent6"/>
              </a:solidFill>
              <a:latin typeface="+mn-ea"/>
            </a:endParaRPr>
          </a:p>
          <a:p>
            <a:pPr>
              <a:lnSpc>
                <a:spcPct val="120000"/>
              </a:lnSpc>
            </a:pPr>
            <a:r>
              <a:rPr lang="ja-JP" altLang="en-US" sz="1400" b="1" dirty="0">
                <a:solidFill>
                  <a:schemeClr val="accent6"/>
                </a:solidFill>
                <a:latin typeface="+mn-ea"/>
              </a:rPr>
              <a:t>（ </a:t>
            </a:r>
            <a:r>
              <a:rPr lang="en-US" altLang="ja-JP" sz="1400" b="1" dirty="0">
                <a:solidFill>
                  <a:schemeClr val="accent6"/>
                </a:solidFill>
                <a:latin typeface="+mn-ea"/>
              </a:rPr>
              <a:t>HI </a:t>
            </a:r>
            <a:r>
              <a:rPr lang="ja-JP" altLang="en-US" sz="1400" b="1" dirty="0">
                <a:solidFill>
                  <a:schemeClr val="accent6"/>
                </a:solidFill>
                <a:latin typeface="+mn-ea"/>
              </a:rPr>
              <a:t>≦ </a:t>
            </a:r>
            <a:r>
              <a:rPr lang="en-US" altLang="ja-JP" sz="1400" b="1" dirty="0">
                <a:solidFill>
                  <a:schemeClr val="accent6"/>
                </a:solidFill>
                <a:latin typeface="+mn-ea"/>
              </a:rPr>
              <a:t>8 </a:t>
            </a:r>
            <a:r>
              <a:rPr lang="ja-JP" altLang="en-US" sz="1400" b="1" dirty="0">
                <a:solidFill>
                  <a:schemeClr val="accent6"/>
                </a:solidFill>
                <a:latin typeface="+mn-ea"/>
              </a:rPr>
              <a:t>）</a:t>
            </a:r>
            <a:endParaRPr lang="en-US" altLang="ja-JP" sz="1800" b="1" dirty="0">
              <a:solidFill>
                <a:schemeClr val="accent6"/>
              </a:solidFill>
              <a:latin typeface="+mn-ea"/>
            </a:endParaRPr>
          </a:p>
        </p:txBody>
      </p:sp>
      <p:sp>
        <p:nvSpPr>
          <p:cNvPr id="21" name="吹き出し: 折線 (枠なし) 20">
            <a:extLst>
              <a:ext uri="{FF2B5EF4-FFF2-40B4-BE49-F238E27FC236}">
                <a16:creationId xmlns:a16="http://schemas.microsoft.com/office/drawing/2014/main" id="{68FE9B23-3659-4015-BBAD-B40E9B9A994E}"/>
              </a:ext>
            </a:extLst>
          </p:cNvPr>
          <p:cNvSpPr/>
          <p:nvPr/>
        </p:nvSpPr>
        <p:spPr>
          <a:xfrm>
            <a:off x="4812748" y="3378618"/>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en-US" altLang="ja-JP" sz="2400" b="1" dirty="0">
                <a:solidFill>
                  <a:schemeClr val="accent6"/>
                </a:solidFill>
                <a:latin typeface="+mn-ea"/>
              </a:rPr>
              <a:t>22</a:t>
            </a:r>
            <a:r>
              <a:rPr kumimoji="1" lang="en-US" altLang="ja-JP" sz="1600" b="1" dirty="0">
                <a:solidFill>
                  <a:schemeClr val="accent6"/>
                </a:solidFill>
                <a:latin typeface="+mn-ea"/>
              </a:rPr>
              <a:t> %</a:t>
            </a:r>
          </a:p>
        </p:txBody>
      </p:sp>
      <p:sp>
        <p:nvSpPr>
          <p:cNvPr id="22" name="テキスト ボックス 21">
            <a:extLst>
              <a:ext uri="{FF2B5EF4-FFF2-40B4-BE49-F238E27FC236}">
                <a16:creationId xmlns:a16="http://schemas.microsoft.com/office/drawing/2014/main" id="{358E1A5D-981A-4DC7-9448-787A3C0C51D1}"/>
              </a:ext>
            </a:extLst>
          </p:cNvPr>
          <p:cNvSpPr txBox="1"/>
          <p:nvPr/>
        </p:nvSpPr>
        <p:spPr>
          <a:xfrm>
            <a:off x="6266375" y="486413"/>
            <a:ext cx="3418738"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 に </a:t>
            </a:r>
            <a:r>
              <a:rPr lang="ja-JP" altLang="en-US" b="1" dirty="0">
                <a:solidFill>
                  <a:schemeClr val="accent6"/>
                </a:solidFill>
                <a:latin typeface="+mn-ea"/>
              </a:rPr>
              <a:t>健康診断 </a:t>
            </a:r>
            <a:r>
              <a:rPr lang="ja-JP" altLang="en-US" sz="1400" b="1" dirty="0">
                <a:latin typeface="+mn-ea"/>
              </a:rPr>
              <a:t>を利用した割合</a:t>
            </a:r>
            <a:endParaRPr lang="en-US" altLang="ja-JP" b="1" dirty="0">
              <a:latin typeface="+mn-ea"/>
            </a:endParaRPr>
          </a:p>
        </p:txBody>
      </p:sp>
      <p:sp>
        <p:nvSpPr>
          <p:cNvPr id="24" name="テキスト ボックス 23">
            <a:extLst>
              <a:ext uri="{FF2B5EF4-FFF2-40B4-BE49-F238E27FC236}">
                <a16:creationId xmlns:a16="http://schemas.microsoft.com/office/drawing/2014/main" id="{EC3C499F-5C4E-402A-ABBA-552BCE6EBB95}"/>
              </a:ext>
            </a:extLst>
          </p:cNvPr>
          <p:cNvSpPr txBox="1"/>
          <p:nvPr/>
        </p:nvSpPr>
        <p:spPr>
          <a:xfrm>
            <a:off x="9169500" y="1243135"/>
            <a:ext cx="1081324" cy="587853"/>
          </a:xfrm>
          <a:prstGeom prst="rect">
            <a:avLst/>
          </a:prstGeom>
          <a:noFill/>
        </p:spPr>
        <p:txBody>
          <a:bodyPr wrap="square">
            <a:spAutoFit/>
          </a:bodyPr>
          <a:lstStyle/>
          <a:p>
            <a:pPr>
              <a:lnSpc>
                <a:spcPct val="120000"/>
              </a:lnSpc>
            </a:pPr>
            <a:r>
              <a:rPr lang="en-US" altLang="ja-JP" sz="2800" b="1" dirty="0">
                <a:solidFill>
                  <a:schemeClr val="accent6"/>
                </a:solidFill>
                <a:latin typeface="+mn-ea"/>
              </a:rPr>
              <a:t>25</a:t>
            </a:r>
            <a:r>
              <a:rPr lang="ja-JP" altLang="en-US" b="1" dirty="0">
                <a:solidFill>
                  <a:schemeClr val="accent6"/>
                </a:solidFill>
                <a:latin typeface="+mn-ea"/>
              </a:rPr>
              <a:t> </a:t>
            </a:r>
            <a:r>
              <a:rPr lang="en-US" altLang="ja-JP" b="1" dirty="0">
                <a:solidFill>
                  <a:schemeClr val="accent6"/>
                </a:solidFill>
                <a:latin typeface="+mn-ea"/>
              </a:rPr>
              <a:t>%</a:t>
            </a:r>
            <a:endParaRPr lang="en-US" altLang="ja-JP" sz="1800" b="1" dirty="0">
              <a:solidFill>
                <a:schemeClr val="accent6"/>
              </a:solidFill>
              <a:latin typeface="+mn-ea"/>
            </a:endParaRPr>
          </a:p>
        </p:txBody>
      </p:sp>
      <p:sp>
        <p:nvSpPr>
          <p:cNvPr id="26" name="テキスト ボックス 25">
            <a:extLst>
              <a:ext uri="{FF2B5EF4-FFF2-40B4-BE49-F238E27FC236}">
                <a16:creationId xmlns:a16="http://schemas.microsoft.com/office/drawing/2014/main" id="{8833DE79-D8F5-4AB5-87FF-8FF5FC11938F}"/>
              </a:ext>
            </a:extLst>
          </p:cNvPr>
          <p:cNvSpPr txBox="1"/>
          <p:nvPr/>
        </p:nvSpPr>
        <p:spPr>
          <a:xfrm>
            <a:off x="6305719" y="2342424"/>
            <a:ext cx="2230914"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土曜日</a:t>
            </a:r>
            <a:r>
              <a:rPr lang="ja-JP" altLang="en-US" b="1" dirty="0">
                <a:latin typeface="+mn-ea"/>
              </a:rPr>
              <a:t> </a:t>
            </a:r>
            <a:r>
              <a:rPr lang="ja-JP" altLang="en-US" sz="1400" b="1" dirty="0">
                <a:latin typeface="+mn-ea"/>
              </a:rPr>
              <a:t>に受診した割合</a:t>
            </a:r>
            <a:endParaRPr lang="en-US" altLang="ja-JP" b="1" dirty="0">
              <a:latin typeface="+mn-ea"/>
            </a:endParaRPr>
          </a:p>
        </p:txBody>
      </p:sp>
      <p:sp>
        <p:nvSpPr>
          <p:cNvPr id="27" name="テキスト ボックス 26">
            <a:extLst>
              <a:ext uri="{FF2B5EF4-FFF2-40B4-BE49-F238E27FC236}">
                <a16:creationId xmlns:a16="http://schemas.microsoft.com/office/drawing/2014/main" id="{8BD842CC-45B3-4C7D-9633-C448271B294A}"/>
              </a:ext>
            </a:extLst>
          </p:cNvPr>
          <p:cNvSpPr txBox="1"/>
          <p:nvPr/>
        </p:nvSpPr>
        <p:spPr>
          <a:xfrm>
            <a:off x="9962855" y="2714224"/>
            <a:ext cx="1081324" cy="587853"/>
          </a:xfrm>
          <a:prstGeom prst="rect">
            <a:avLst/>
          </a:prstGeom>
          <a:noFill/>
        </p:spPr>
        <p:txBody>
          <a:bodyPr wrap="square">
            <a:spAutoFit/>
          </a:bodyPr>
          <a:lstStyle/>
          <a:p>
            <a:pPr>
              <a:lnSpc>
                <a:spcPct val="120000"/>
              </a:lnSpc>
            </a:pPr>
            <a:r>
              <a:rPr lang="en-US" altLang="ja-JP" sz="2800" b="1" dirty="0">
                <a:solidFill>
                  <a:schemeClr val="accent6"/>
                </a:solidFill>
                <a:latin typeface="+mn-ea"/>
              </a:rPr>
              <a:t>23</a:t>
            </a:r>
            <a:r>
              <a:rPr lang="ja-JP" altLang="en-US" b="1" dirty="0">
                <a:solidFill>
                  <a:schemeClr val="accent6"/>
                </a:solidFill>
                <a:latin typeface="+mn-ea"/>
              </a:rPr>
              <a:t> </a:t>
            </a:r>
            <a:r>
              <a:rPr lang="en-US" altLang="ja-JP" b="1" dirty="0">
                <a:solidFill>
                  <a:schemeClr val="accent6"/>
                </a:solidFill>
                <a:latin typeface="+mn-ea"/>
              </a:rPr>
              <a:t>%</a:t>
            </a:r>
            <a:endParaRPr lang="en-US" altLang="ja-JP" sz="1800" b="1" dirty="0">
              <a:solidFill>
                <a:schemeClr val="accent6"/>
              </a:solidFill>
              <a:latin typeface="+mn-ea"/>
            </a:endParaRPr>
          </a:p>
        </p:txBody>
      </p:sp>
      <p:graphicFrame>
        <p:nvGraphicFramePr>
          <p:cNvPr id="28" name="グラフ 27">
            <a:extLst>
              <a:ext uri="{FF2B5EF4-FFF2-40B4-BE49-F238E27FC236}">
                <a16:creationId xmlns:a16="http://schemas.microsoft.com/office/drawing/2014/main" id="{BDCB67E6-92E4-494F-90F2-4C73173A4174}"/>
              </a:ext>
            </a:extLst>
          </p:cNvPr>
          <p:cNvGraphicFramePr>
            <a:graphicFrameLocks/>
          </p:cNvGraphicFramePr>
          <p:nvPr/>
        </p:nvGraphicFramePr>
        <p:xfrm>
          <a:off x="7041244" y="915921"/>
          <a:ext cx="1440000" cy="1440000"/>
        </p:xfrm>
        <a:graphic>
          <a:graphicData uri="http://schemas.openxmlformats.org/drawingml/2006/chart">
            <c:chart xmlns:c="http://schemas.openxmlformats.org/drawingml/2006/chart" xmlns:r="http://schemas.openxmlformats.org/officeDocument/2006/relationships" r:id="rId6"/>
          </a:graphicData>
        </a:graphic>
      </p:graphicFrame>
      <p:sp>
        <p:nvSpPr>
          <p:cNvPr id="29" name="吹き出し: 折線 (枠なし) 28">
            <a:extLst>
              <a:ext uri="{FF2B5EF4-FFF2-40B4-BE49-F238E27FC236}">
                <a16:creationId xmlns:a16="http://schemas.microsoft.com/office/drawing/2014/main" id="{913607A7-948B-4F1D-8006-0F5EA39DA160}"/>
              </a:ext>
            </a:extLst>
          </p:cNvPr>
          <p:cNvSpPr/>
          <p:nvPr/>
        </p:nvSpPr>
        <p:spPr>
          <a:xfrm flipH="1">
            <a:off x="6352988" y="1428952"/>
            <a:ext cx="688256" cy="285069"/>
          </a:xfrm>
          <a:prstGeom prst="callout2">
            <a:avLst>
              <a:gd name="adj1" fmla="val 101278"/>
              <a:gd name="adj2" fmla="val 99834"/>
              <a:gd name="adj3" fmla="val 101277"/>
              <a:gd name="adj4" fmla="val 779"/>
              <a:gd name="adj5" fmla="val 186952"/>
              <a:gd name="adj6" fmla="val -68124"/>
            </a:avLst>
          </a:prstGeom>
          <a:noFill/>
          <a:ln w="38100">
            <a:solidFill>
              <a:schemeClr val="accent6">
                <a:lumMod val="40000"/>
                <a:lumOff val="60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ja-JP" altLang="en-US" sz="1200" b="1" dirty="0">
                <a:solidFill>
                  <a:schemeClr val="accent6">
                    <a:lumMod val="40000"/>
                    <a:lumOff val="60000"/>
                  </a:schemeClr>
                </a:solidFill>
                <a:latin typeface="+mn-ea"/>
              </a:rPr>
              <a:t>医療機関</a:t>
            </a:r>
            <a:endParaRPr kumimoji="1" lang="en-US" altLang="ja-JP" sz="1000" b="1" dirty="0">
              <a:solidFill>
                <a:schemeClr val="accent6">
                  <a:lumMod val="40000"/>
                  <a:lumOff val="60000"/>
                </a:schemeClr>
              </a:solidFill>
              <a:latin typeface="+mn-ea"/>
            </a:endParaRPr>
          </a:p>
        </p:txBody>
      </p:sp>
      <p:sp>
        <p:nvSpPr>
          <p:cNvPr id="30" name="吹き出し: 折線 (枠なし) 29">
            <a:extLst>
              <a:ext uri="{FF2B5EF4-FFF2-40B4-BE49-F238E27FC236}">
                <a16:creationId xmlns:a16="http://schemas.microsoft.com/office/drawing/2014/main" id="{DAE13C69-F195-4820-B2A6-5E836FE60DE1}"/>
              </a:ext>
            </a:extLst>
          </p:cNvPr>
          <p:cNvSpPr/>
          <p:nvPr/>
        </p:nvSpPr>
        <p:spPr>
          <a:xfrm>
            <a:off x="8410079" y="960060"/>
            <a:ext cx="688256" cy="285069"/>
          </a:xfrm>
          <a:prstGeom prst="callout2">
            <a:avLst>
              <a:gd name="adj1" fmla="val 101278"/>
              <a:gd name="adj2" fmla="val 99834"/>
              <a:gd name="adj3" fmla="val 101277"/>
              <a:gd name="adj4" fmla="val 779"/>
              <a:gd name="adj5" fmla="val 186952"/>
              <a:gd name="adj6" fmla="val -68124"/>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kumimoji="1" lang="ja-JP" altLang="en-US" sz="1200" b="1" dirty="0">
                <a:solidFill>
                  <a:schemeClr val="accent6"/>
                </a:solidFill>
                <a:latin typeface="+mn-ea"/>
              </a:rPr>
              <a:t>健康診断</a:t>
            </a:r>
            <a:endParaRPr kumimoji="1" lang="en-US" altLang="ja-JP" sz="1000" b="1" dirty="0">
              <a:solidFill>
                <a:schemeClr val="accent6"/>
              </a:solidFill>
              <a:latin typeface="+mn-ea"/>
            </a:endParaRPr>
          </a:p>
        </p:txBody>
      </p:sp>
      <p:graphicFrame>
        <p:nvGraphicFramePr>
          <p:cNvPr id="31" name="グラフ 30">
            <a:extLst>
              <a:ext uri="{FF2B5EF4-FFF2-40B4-BE49-F238E27FC236}">
                <a16:creationId xmlns:a16="http://schemas.microsoft.com/office/drawing/2014/main" id="{44A62EB2-3CB1-4A63-A409-B919F78A1FBE}"/>
              </a:ext>
            </a:extLst>
          </p:cNvPr>
          <p:cNvGraphicFramePr>
            <a:graphicFrameLocks/>
          </p:cNvGraphicFramePr>
          <p:nvPr/>
        </p:nvGraphicFramePr>
        <p:xfrm>
          <a:off x="6251629" y="2577219"/>
          <a:ext cx="4107656" cy="1502568"/>
        </p:xfrm>
        <a:graphic>
          <a:graphicData uri="http://schemas.openxmlformats.org/drawingml/2006/chart">
            <c:chart xmlns:c="http://schemas.openxmlformats.org/drawingml/2006/chart" xmlns:r="http://schemas.openxmlformats.org/officeDocument/2006/relationships" r:id="rId7"/>
          </a:graphicData>
        </a:graphic>
      </p:graphicFrame>
      <p:sp>
        <p:nvSpPr>
          <p:cNvPr id="32" name="テキスト ボックス 31">
            <a:extLst>
              <a:ext uri="{FF2B5EF4-FFF2-40B4-BE49-F238E27FC236}">
                <a16:creationId xmlns:a16="http://schemas.microsoft.com/office/drawing/2014/main" id="{E5143FDF-482C-4F94-835D-41CAEC634306}"/>
              </a:ext>
            </a:extLst>
          </p:cNvPr>
          <p:cNvSpPr txBox="1"/>
          <p:nvPr/>
        </p:nvSpPr>
        <p:spPr>
          <a:xfrm>
            <a:off x="6454696"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月</a:t>
            </a:r>
            <a:endParaRPr lang="en-US" altLang="ja-JP" sz="1200" b="1" dirty="0">
              <a:solidFill>
                <a:schemeClr val="accent6">
                  <a:lumMod val="40000"/>
                  <a:lumOff val="60000"/>
                </a:schemeClr>
              </a:solidFill>
              <a:latin typeface="+mn-ea"/>
            </a:endParaRPr>
          </a:p>
        </p:txBody>
      </p:sp>
      <p:sp>
        <p:nvSpPr>
          <p:cNvPr id="33" name="テキスト ボックス 32">
            <a:extLst>
              <a:ext uri="{FF2B5EF4-FFF2-40B4-BE49-F238E27FC236}">
                <a16:creationId xmlns:a16="http://schemas.microsoft.com/office/drawing/2014/main" id="{07D5B366-D8E7-4BF2-A0AC-BD83C532C4E7}"/>
              </a:ext>
            </a:extLst>
          </p:cNvPr>
          <p:cNvSpPr txBox="1"/>
          <p:nvPr/>
        </p:nvSpPr>
        <p:spPr>
          <a:xfrm>
            <a:off x="6927480"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火</a:t>
            </a:r>
            <a:endParaRPr lang="en-US" altLang="ja-JP" sz="1200" b="1" dirty="0">
              <a:solidFill>
                <a:schemeClr val="accent6">
                  <a:lumMod val="40000"/>
                  <a:lumOff val="60000"/>
                </a:schemeClr>
              </a:solidFill>
              <a:latin typeface="+mn-ea"/>
            </a:endParaRPr>
          </a:p>
        </p:txBody>
      </p:sp>
      <p:sp>
        <p:nvSpPr>
          <p:cNvPr id="34" name="テキスト ボックス 33">
            <a:extLst>
              <a:ext uri="{FF2B5EF4-FFF2-40B4-BE49-F238E27FC236}">
                <a16:creationId xmlns:a16="http://schemas.microsoft.com/office/drawing/2014/main" id="{042BDD57-5717-4F47-A9F9-8C3D7A94BAA2}"/>
              </a:ext>
            </a:extLst>
          </p:cNvPr>
          <p:cNvSpPr txBox="1"/>
          <p:nvPr/>
        </p:nvSpPr>
        <p:spPr>
          <a:xfrm>
            <a:off x="7394653"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水</a:t>
            </a:r>
            <a:endParaRPr lang="en-US" altLang="ja-JP" sz="1200" b="1" dirty="0">
              <a:solidFill>
                <a:schemeClr val="accent6">
                  <a:lumMod val="40000"/>
                  <a:lumOff val="60000"/>
                </a:schemeClr>
              </a:solidFill>
              <a:latin typeface="+mn-ea"/>
            </a:endParaRPr>
          </a:p>
        </p:txBody>
      </p:sp>
      <p:sp>
        <p:nvSpPr>
          <p:cNvPr id="35" name="テキスト ボックス 34">
            <a:extLst>
              <a:ext uri="{FF2B5EF4-FFF2-40B4-BE49-F238E27FC236}">
                <a16:creationId xmlns:a16="http://schemas.microsoft.com/office/drawing/2014/main" id="{F08AD14A-3B90-41E3-B1EC-84A7B2A3B29A}"/>
              </a:ext>
            </a:extLst>
          </p:cNvPr>
          <p:cNvSpPr txBox="1"/>
          <p:nvPr/>
        </p:nvSpPr>
        <p:spPr>
          <a:xfrm>
            <a:off x="7845315"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木</a:t>
            </a:r>
            <a:endParaRPr lang="en-US" altLang="ja-JP" sz="1200" b="1" dirty="0">
              <a:solidFill>
                <a:schemeClr val="accent6">
                  <a:lumMod val="40000"/>
                  <a:lumOff val="60000"/>
                </a:schemeClr>
              </a:solidFill>
              <a:latin typeface="+mn-ea"/>
            </a:endParaRPr>
          </a:p>
        </p:txBody>
      </p:sp>
      <p:sp>
        <p:nvSpPr>
          <p:cNvPr id="36" name="テキスト ボックス 35">
            <a:extLst>
              <a:ext uri="{FF2B5EF4-FFF2-40B4-BE49-F238E27FC236}">
                <a16:creationId xmlns:a16="http://schemas.microsoft.com/office/drawing/2014/main" id="{25B98A6C-1843-42B9-A7CE-F640D42A171F}"/>
              </a:ext>
            </a:extLst>
          </p:cNvPr>
          <p:cNvSpPr txBox="1"/>
          <p:nvPr/>
        </p:nvSpPr>
        <p:spPr>
          <a:xfrm>
            <a:off x="8349358"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金</a:t>
            </a:r>
            <a:endParaRPr lang="en-US" altLang="ja-JP" sz="1200" b="1" dirty="0">
              <a:solidFill>
                <a:schemeClr val="accent6">
                  <a:lumMod val="40000"/>
                  <a:lumOff val="60000"/>
                </a:schemeClr>
              </a:solidFill>
              <a:latin typeface="+mn-ea"/>
            </a:endParaRPr>
          </a:p>
        </p:txBody>
      </p:sp>
      <p:sp>
        <p:nvSpPr>
          <p:cNvPr id="37" name="テキスト ボックス 36">
            <a:extLst>
              <a:ext uri="{FF2B5EF4-FFF2-40B4-BE49-F238E27FC236}">
                <a16:creationId xmlns:a16="http://schemas.microsoft.com/office/drawing/2014/main" id="{EEA483FF-9410-4B2C-8335-4EB46E6B89B5}"/>
              </a:ext>
            </a:extLst>
          </p:cNvPr>
          <p:cNvSpPr txBox="1"/>
          <p:nvPr/>
        </p:nvSpPr>
        <p:spPr>
          <a:xfrm>
            <a:off x="9342122" y="2809176"/>
            <a:ext cx="581091" cy="304699"/>
          </a:xfrm>
          <a:prstGeom prst="rect">
            <a:avLst/>
          </a:prstGeom>
          <a:noFill/>
        </p:spPr>
        <p:txBody>
          <a:bodyPr wrap="square">
            <a:spAutoFit/>
          </a:bodyPr>
          <a:lstStyle/>
          <a:p>
            <a:pPr>
              <a:lnSpc>
                <a:spcPct val="120000"/>
              </a:lnSpc>
            </a:pPr>
            <a:r>
              <a:rPr lang="ja-JP" altLang="en-US" sz="1200" b="1" dirty="0">
                <a:solidFill>
                  <a:schemeClr val="accent6">
                    <a:lumMod val="40000"/>
                    <a:lumOff val="60000"/>
                  </a:schemeClr>
                </a:solidFill>
                <a:latin typeface="+mn-ea"/>
              </a:rPr>
              <a:t>日･祝</a:t>
            </a:r>
            <a:endParaRPr lang="en-US" altLang="ja-JP" sz="1200" b="1" dirty="0">
              <a:solidFill>
                <a:schemeClr val="accent6">
                  <a:lumMod val="40000"/>
                  <a:lumOff val="60000"/>
                </a:schemeClr>
              </a:solidFill>
              <a:latin typeface="+mn-ea"/>
            </a:endParaRPr>
          </a:p>
        </p:txBody>
      </p:sp>
      <p:sp>
        <p:nvSpPr>
          <p:cNvPr id="38" name="吹き出し: 折線 (枠なし) 37">
            <a:extLst>
              <a:ext uri="{FF2B5EF4-FFF2-40B4-BE49-F238E27FC236}">
                <a16:creationId xmlns:a16="http://schemas.microsoft.com/office/drawing/2014/main" id="{A8ACB5AE-C4FA-4C87-898E-B68A6AF4CFD0}"/>
              </a:ext>
            </a:extLst>
          </p:cNvPr>
          <p:cNvSpPr/>
          <p:nvPr/>
        </p:nvSpPr>
        <p:spPr>
          <a:xfrm>
            <a:off x="9387250" y="2449409"/>
            <a:ext cx="534368" cy="285069"/>
          </a:xfrm>
          <a:prstGeom prst="callout2">
            <a:avLst>
              <a:gd name="adj1" fmla="val 101278"/>
              <a:gd name="adj2" fmla="val 99834"/>
              <a:gd name="adj3" fmla="val 101277"/>
              <a:gd name="adj4" fmla="val 779"/>
              <a:gd name="adj5" fmla="val 288246"/>
              <a:gd name="adj6" fmla="val -42485"/>
            </a:avLst>
          </a:prstGeom>
          <a:noFill/>
          <a:ln w="38100">
            <a:solidFill>
              <a:schemeClr val="accent6"/>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ja-JP" altLang="en-US" sz="1200" b="1" dirty="0">
                <a:solidFill>
                  <a:schemeClr val="accent6"/>
                </a:solidFill>
                <a:latin typeface="+mn-ea"/>
              </a:rPr>
              <a:t>土曜日</a:t>
            </a:r>
            <a:endParaRPr kumimoji="1" lang="en-US" altLang="ja-JP" sz="1000" b="1" dirty="0">
              <a:solidFill>
                <a:schemeClr val="accent6"/>
              </a:solidFill>
              <a:latin typeface="+mn-ea"/>
            </a:endParaRPr>
          </a:p>
        </p:txBody>
      </p:sp>
      <p:sp>
        <p:nvSpPr>
          <p:cNvPr id="39" name="テキスト ボックス 38">
            <a:extLst>
              <a:ext uri="{FF2B5EF4-FFF2-40B4-BE49-F238E27FC236}">
                <a16:creationId xmlns:a16="http://schemas.microsoft.com/office/drawing/2014/main" id="{7E245246-EBFB-440A-BEC2-C8FECC9FD76D}"/>
              </a:ext>
            </a:extLst>
          </p:cNvPr>
          <p:cNvSpPr txBox="1"/>
          <p:nvPr/>
        </p:nvSpPr>
        <p:spPr>
          <a:xfrm>
            <a:off x="5918447" y="4444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40" name="テキスト ボックス 39">
            <a:extLst>
              <a:ext uri="{FF2B5EF4-FFF2-40B4-BE49-F238E27FC236}">
                <a16:creationId xmlns:a16="http://schemas.microsoft.com/office/drawing/2014/main" id="{E7434DF0-5A32-4797-BFDD-A2592ABDD9DC}"/>
              </a:ext>
            </a:extLst>
          </p:cNvPr>
          <p:cNvSpPr txBox="1"/>
          <p:nvPr/>
        </p:nvSpPr>
        <p:spPr>
          <a:xfrm>
            <a:off x="5918447" y="2303320"/>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41" name="テキスト ボックス 40">
            <a:extLst>
              <a:ext uri="{FF2B5EF4-FFF2-40B4-BE49-F238E27FC236}">
                <a16:creationId xmlns:a16="http://schemas.microsoft.com/office/drawing/2014/main" id="{04C367CC-1EC3-47F5-82EB-3438D674FDFA}"/>
              </a:ext>
            </a:extLst>
          </p:cNvPr>
          <p:cNvSpPr txBox="1"/>
          <p:nvPr/>
        </p:nvSpPr>
        <p:spPr>
          <a:xfrm>
            <a:off x="6305719" y="3768626"/>
            <a:ext cx="4197798"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千葉市事業</a:t>
            </a:r>
            <a:r>
              <a:rPr lang="ja-JP" altLang="en-US" sz="1400" b="1" dirty="0">
                <a:solidFill>
                  <a:schemeClr val="accent6"/>
                </a:solidFill>
                <a:latin typeface="+mn-ea"/>
              </a:rPr>
              <a:t>の</a:t>
            </a:r>
            <a:r>
              <a:rPr lang="ja-JP" altLang="en-US" b="1" dirty="0">
                <a:solidFill>
                  <a:schemeClr val="accent6"/>
                </a:solidFill>
                <a:latin typeface="+mn-ea"/>
              </a:rPr>
              <a:t>協力医療機関</a:t>
            </a:r>
            <a:r>
              <a:rPr lang="ja-JP" altLang="en-US" b="1" dirty="0">
                <a:latin typeface="+mn-ea"/>
              </a:rPr>
              <a:t> </a:t>
            </a:r>
            <a:r>
              <a:rPr lang="ja-JP" altLang="en-US" sz="1400" b="1" dirty="0">
                <a:latin typeface="+mn-ea"/>
              </a:rPr>
              <a:t>を受診した割合</a:t>
            </a:r>
            <a:endParaRPr lang="en-US" altLang="ja-JP" b="1" dirty="0">
              <a:latin typeface="+mn-ea"/>
            </a:endParaRPr>
          </a:p>
        </p:txBody>
      </p:sp>
      <p:sp>
        <p:nvSpPr>
          <p:cNvPr id="42" name="テキスト ボックス 41">
            <a:extLst>
              <a:ext uri="{FF2B5EF4-FFF2-40B4-BE49-F238E27FC236}">
                <a16:creationId xmlns:a16="http://schemas.microsoft.com/office/drawing/2014/main" id="{6B870E45-D42D-426B-B046-C680D636B86A}"/>
              </a:ext>
            </a:extLst>
          </p:cNvPr>
          <p:cNvSpPr txBox="1"/>
          <p:nvPr/>
        </p:nvSpPr>
        <p:spPr>
          <a:xfrm>
            <a:off x="5918447" y="3715534"/>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graphicFrame>
        <p:nvGraphicFramePr>
          <p:cNvPr id="43" name="グラフ 42">
            <a:extLst>
              <a:ext uri="{FF2B5EF4-FFF2-40B4-BE49-F238E27FC236}">
                <a16:creationId xmlns:a16="http://schemas.microsoft.com/office/drawing/2014/main" id="{799DBCE6-81E5-4C68-99FA-3AAFE19C4A64}"/>
              </a:ext>
            </a:extLst>
          </p:cNvPr>
          <p:cNvGraphicFramePr>
            <a:graphicFrameLocks/>
          </p:cNvGraphicFramePr>
          <p:nvPr/>
        </p:nvGraphicFramePr>
        <p:xfrm>
          <a:off x="7041168" y="4149410"/>
          <a:ext cx="1440000" cy="1440000"/>
        </p:xfrm>
        <a:graphic>
          <a:graphicData uri="http://schemas.openxmlformats.org/drawingml/2006/chart">
            <c:chart xmlns:c="http://schemas.openxmlformats.org/drawingml/2006/chart" xmlns:r="http://schemas.openxmlformats.org/officeDocument/2006/relationships" r:id="rId8"/>
          </a:graphicData>
        </a:graphic>
      </p:graphicFrame>
      <p:sp>
        <p:nvSpPr>
          <p:cNvPr id="44" name="テキスト ボックス 43">
            <a:extLst>
              <a:ext uri="{FF2B5EF4-FFF2-40B4-BE49-F238E27FC236}">
                <a16:creationId xmlns:a16="http://schemas.microsoft.com/office/drawing/2014/main" id="{D489F3AF-3EC0-45D2-A4C4-2B98ED718D4D}"/>
              </a:ext>
            </a:extLst>
          </p:cNvPr>
          <p:cNvSpPr txBox="1"/>
          <p:nvPr/>
        </p:nvSpPr>
        <p:spPr>
          <a:xfrm>
            <a:off x="8516255" y="4529773"/>
            <a:ext cx="1081324" cy="587853"/>
          </a:xfrm>
          <a:prstGeom prst="rect">
            <a:avLst/>
          </a:prstGeom>
          <a:noFill/>
        </p:spPr>
        <p:txBody>
          <a:bodyPr wrap="square">
            <a:spAutoFit/>
          </a:bodyPr>
          <a:lstStyle/>
          <a:p>
            <a:pPr>
              <a:lnSpc>
                <a:spcPct val="120000"/>
              </a:lnSpc>
            </a:pPr>
            <a:r>
              <a:rPr lang="en-US" altLang="ja-JP" sz="2800" b="1" dirty="0">
                <a:solidFill>
                  <a:schemeClr val="accent6"/>
                </a:solidFill>
                <a:latin typeface="+mn-ea"/>
              </a:rPr>
              <a:t>81</a:t>
            </a:r>
            <a:r>
              <a:rPr lang="ja-JP" altLang="en-US" b="1" dirty="0">
                <a:solidFill>
                  <a:schemeClr val="accent6"/>
                </a:solidFill>
                <a:latin typeface="+mn-ea"/>
              </a:rPr>
              <a:t> </a:t>
            </a:r>
            <a:r>
              <a:rPr lang="en-US" altLang="ja-JP" b="1" dirty="0">
                <a:solidFill>
                  <a:schemeClr val="accent6"/>
                </a:solidFill>
                <a:latin typeface="+mn-ea"/>
              </a:rPr>
              <a:t>%</a:t>
            </a:r>
            <a:endParaRPr lang="en-US" altLang="ja-JP" sz="1800" b="1" dirty="0">
              <a:solidFill>
                <a:schemeClr val="accent6"/>
              </a:solidFill>
              <a:latin typeface="+mn-ea"/>
            </a:endParaRPr>
          </a:p>
        </p:txBody>
      </p:sp>
      <p:sp>
        <p:nvSpPr>
          <p:cNvPr id="2" name="テキスト ボックス 1">
            <a:extLst>
              <a:ext uri="{FF2B5EF4-FFF2-40B4-BE49-F238E27FC236}">
                <a16:creationId xmlns:a16="http://schemas.microsoft.com/office/drawing/2014/main" id="{2E743AC5-B5A1-D7CA-7261-98939AB6A280}"/>
              </a:ext>
            </a:extLst>
          </p:cNvPr>
          <p:cNvSpPr txBox="1"/>
          <p:nvPr/>
        </p:nvSpPr>
        <p:spPr>
          <a:xfrm>
            <a:off x="4812748" y="5127748"/>
            <a:ext cx="4069557" cy="1301980"/>
          </a:xfrm>
          <a:prstGeom prst="rect">
            <a:avLst/>
          </a:prstGeom>
          <a:noFill/>
        </p:spPr>
        <p:txBody>
          <a:bodyPr wrap="none" lIns="72000" tIns="72000" rIns="72000" bIns="18000" rtlCol="0">
            <a:spAutoFit/>
          </a:bodyPr>
          <a:lstStyle/>
          <a:p>
            <a:pPr>
              <a:lnSpc>
                <a:spcPct val="120000"/>
              </a:lnSpc>
            </a:pPr>
            <a:r>
              <a:rPr lang="ja-JP" altLang="en-US" b="1" dirty="0">
                <a:latin typeface="+mn-ea"/>
              </a:rPr>
              <a:t>ワクチン接種</a:t>
            </a:r>
            <a:endParaRPr lang="en-US" altLang="ja-JP" b="1" dirty="0">
              <a:latin typeface="+mn-ea"/>
            </a:endParaRPr>
          </a:p>
          <a:p>
            <a:pPr>
              <a:lnSpc>
                <a:spcPct val="120000"/>
              </a:lnSpc>
            </a:pPr>
            <a:r>
              <a:rPr lang="ja-JP" altLang="en-US" b="1" dirty="0">
                <a:latin typeface="+mn-ea"/>
              </a:rPr>
              <a:t>あと </a:t>
            </a:r>
            <a:r>
              <a:rPr lang="en-US" altLang="ja-JP" sz="2800" b="1" dirty="0">
                <a:solidFill>
                  <a:schemeClr val="accent2"/>
                </a:solidFill>
                <a:latin typeface="+mn-ea"/>
              </a:rPr>
              <a:t>20,742</a:t>
            </a:r>
            <a:r>
              <a:rPr lang="en-US" altLang="ja-JP" b="1" dirty="0">
                <a:latin typeface="+mn-ea"/>
              </a:rPr>
              <a:t> </a:t>
            </a:r>
            <a:r>
              <a:rPr lang="ja-JP" altLang="en-US" b="1" dirty="0">
                <a:latin typeface="+mn-ea"/>
              </a:rPr>
              <a:t>人</a:t>
            </a:r>
            <a:endParaRPr lang="en-US" altLang="ja-JP" b="1" dirty="0">
              <a:latin typeface="+mn-ea"/>
            </a:endParaRPr>
          </a:p>
          <a:p>
            <a:pPr>
              <a:lnSpc>
                <a:spcPct val="120000"/>
              </a:lnSpc>
            </a:pPr>
            <a:r>
              <a:rPr lang="ja-JP" altLang="en-US" sz="1000" b="1" dirty="0">
                <a:latin typeface="+mn-ea"/>
              </a:rPr>
              <a:t>算出方法：クーポン未使用者 </a:t>
            </a:r>
            <a:r>
              <a:rPr lang="en-US" altLang="ja-JP" sz="1000" b="1" dirty="0">
                <a:solidFill>
                  <a:schemeClr val="accent2"/>
                </a:solidFill>
                <a:latin typeface="+mn-ea"/>
              </a:rPr>
              <a:t>90,184</a:t>
            </a:r>
            <a:r>
              <a:rPr lang="en-US" altLang="ja-JP" sz="1000" b="1" dirty="0">
                <a:latin typeface="+mn-ea"/>
              </a:rPr>
              <a:t> </a:t>
            </a:r>
            <a:r>
              <a:rPr lang="ja-JP" altLang="en-US" sz="1000" b="1" dirty="0">
                <a:latin typeface="+mn-ea"/>
              </a:rPr>
              <a:t>人 ✕ </a:t>
            </a:r>
            <a:r>
              <a:rPr lang="en-US" altLang="ja-JP" sz="1000" b="1" dirty="0">
                <a:solidFill>
                  <a:schemeClr val="accent2"/>
                </a:solidFill>
                <a:latin typeface="+mn-ea"/>
              </a:rPr>
              <a:t>0.23</a:t>
            </a:r>
            <a:r>
              <a:rPr lang="ja-JP" altLang="en-US" sz="1000" b="1" dirty="0">
                <a:latin typeface="+mn-ea"/>
              </a:rPr>
              <a:t>（抗体価 陰性率）</a:t>
            </a:r>
            <a:endParaRPr lang="en-US" altLang="ja-JP" sz="1000" b="1" dirty="0">
              <a:latin typeface="+mn-ea"/>
            </a:endParaRPr>
          </a:p>
          <a:p>
            <a:pPr>
              <a:lnSpc>
                <a:spcPct val="120000"/>
              </a:lnSpc>
            </a:pPr>
            <a:r>
              <a:rPr lang="ja-JP" altLang="en-US" sz="1000" b="1" dirty="0">
                <a:latin typeface="+mn-ea"/>
              </a:rPr>
              <a:t>現在の ワクチン接種 実績： </a:t>
            </a:r>
            <a:r>
              <a:rPr lang="en-US" altLang="ja-JP" sz="1000" b="1" dirty="0">
                <a:solidFill>
                  <a:schemeClr val="accent2"/>
                </a:solidFill>
                <a:latin typeface="+mn-ea"/>
              </a:rPr>
              <a:t>8,755</a:t>
            </a:r>
            <a:r>
              <a:rPr lang="en-US" altLang="ja-JP" sz="1000" b="1" dirty="0">
                <a:latin typeface="+mn-ea"/>
              </a:rPr>
              <a:t> </a:t>
            </a:r>
            <a:r>
              <a:rPr lang="ja-JP" altLang="en-US" sz="1000" b="1" dirty="0">
                <a:latin typeface="+mn-ea"/>
              </a:rPr>
              <a:t>人</a:t>
            </a:r>
            <a:endParaRPr lang="en-US" altLang="ja-JP" sz="1000" b="1" dirty="0">
              <a:latin typeface="+mn-ea"/>
            </a:endParaRPr>
          </a:p>
        </p:txBody>
      </p:sp>
    </p:spTree>
    <p:extLst>
      <p:ext uri="{BB962C8B-B14F-4D97-AF65-F5344CB8AC3E}">
        <p14:creationId xmlns:p14="http://schemas.microsoft.com/office/powerpoint/2010/main" val="1719123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3F952C6-C025-390A-4A8F-C886E386925B}"/>
              </a:ext>
            </a:extLst>
          </p:cNvPr>
          <p:cNvSpPr/>
          <p:nvPr/>
        </p:nvSpPr>
        <p:spPr>
          <a:xfrm>
            <a:off x="2600886" y="988095"/>
            <a:ext cx="6990229" cy="1460485"/>
          </a:xfrm>
          <a:prstGeom prst="rect">
            <a:avLst/>
          </a:prstGeom>
        </p:spPr>
        <p:txBody>
          <a:bodyPr wrap="none" lIns="72000" tIns="72000" rIns="72000" bIns="18000">
            <a:spAutoFit/>
          </a:bodyPr>
          <a:lstStyle/>
          <a:p>
            <a:pPr algn="ctr">
              <a:lnSpc>
                <a:spcPct val="120000"/>
              </a:lnSpc>
            </a:pPr>
            <a:r>
              <a:rPr lang="ja-JP" altLang="en-US" sz="3200" b="1" dirty="0">
                <a:latin typeface="+mn-ea"/>
              </a:rPr>
              <a:t>第 </a:t>
            </a:r>
            <a:r>
              <a:rPr lang="en-US" altLang="ja-JP" sz="3200" b="1" dirty="0">
                <a:latin typeface="+mn-ea"/>
              </a:rPr>
              <a:t>26 </a:t>
            </a:r>
            <a:r>
              <a:rPr lang="ja-JP" altLang="en-US" sz="3200" b="1" dirty="0">
                <a:latin typeface="+mn-ea"/>
              </a:rPr>
              <a:t>回 日本ワクチン学会 学術集会</a:t>
            </a:r>
            <a:endParaRPr lang="en-US" altLang="ja-JP" sz="3200" b="1" dirty="0">
              <a:latin typeface="+mn-ea"/>
            </a:endParaRPr>
          </a:p>
          <a:p>
            <a:pPr algn="ctr">
              <a:lnSpc>
                <a:spcPct val="120000"/>
              </a:lnSpc>
            </a:pPr>
            <a:r>
              <a:rPr lang="en-US" altLang="ja-JP" sz="4400" b="1" dirty="0">
                <a:latin typeface="+mn-ea"/>
              </a:rPr>
              <a:t>COI </a:t>
            </a:r>
            <a:r>
              <a:rPr lang="ja-JP" altLang="en-US" sz="4400" b="1" dirty="0">
                <a:latin typeface="+mn-ea"/>
              </a:rPr>
              <a:t>開示</a:t>
            </a:r>
          </a:p>
        </p:txBody>
      </p:sp>
      <p:sp>
        <p:nvSpPr>
          <p:cNvPr id="3" name="テキスト ボックス 2">
            <a:extLst>
              <a:ext uri="{FF2B5EF4-FFF2-40B4-BE49-F238E27FC236}">
                <a16:creationId xmlns:a16="http://schemas.microsoft.com/office/drawing/2014/main" id="{444E31F5-566B-45CD-BE5D-F6F28EC05F79}"/>
              </a:ext>
            </a:extLst>
          </p:cNvPr>
          <p:cNvSpPr txBox="1"/>
          <p:nvPr/>
        </p:nvSpPr>
        <p:spPr>
          <a:xfrm>
            <a:off x="748692" y="3075057"/>
            <a:ext cx="10540065" cy="707886"/>
          </a:xfrm>
          <a:prstGeom prst="rect">
            <a:avLst/>
          </a:prstGeom>
          <a:noFill/>
        </p:spPr>
        <p:txBody>
          <a:bodyPr wrap="none" rtlCol="0">
            <a:spAutoFit/>
          </a:bodyPr>
          <a:lstStyle/>
          <a:p>
            <a:pPr defTabSz="180000"/>
            <a:r>
              <a:rPr lang="ja-JP" altLang="en-US" sz="2000" dirty="0">
                <a:latin typeface="+mn-ea"/>
              </a:rPr>
              <a:t>発表者名</a:t>
            </a:r>
            <a:r>
              <a:rPr lang="en-US" altLang="ja-JP" sz="2000" dirty="0">
                <a:latin typeface="+mn-ea"/>
              </a:rPr>
              <a:t>	</a:t>
            </a:r>
            <a:r>
              <a:rPr lang="ja-JP" altLang="en-US" sz="2000" dirty="0">
                <a:latin typeface="+mn-ea"/>
              </a:rPr>
              <a:t>：</a:t>
            </a:r>
            <a:r>
              <a:rPr lang="en-US" altLang="ja-JP" sz="2000" dirty="0">
                <a:latin typeface="+mn-ea"/>
              </a:rPr>
              <a:t>	</a:t>
            </a:r>
            <a:r>
              <a:rPr lang="ja-JP" altLang="en-US" sz="2000" dirty="0">
                <a:latin typeface="+mn-ea"/>
              </a:rPr>
              <a:t>竹下 健一</a:t>
            </a:r>
            <a:r>
              <a:rPr lang="en-US" altLang="ja-JP" sz="2000" dirty="0">
                <a:latin typeface="+mn-ea"/>
              </a:rPr>
              <a:t>		</a:t>
            </a:r>
            <a:r>
              <a:rPr lang="ja-JP" altLang="en-US" sz="2000" dirty="0">
                <a:latin typeface="+mn-ea"/>
              </a:rPr>
              <a:t>竹内 典子</a:t>
            </a:r>
            <a:r>
              <a:rPr lang="en-US" altLang="ja-JP" sz="2000" dirty="0">
                <a:latin typeface="+mn-ea"/>
              </a:rPr>
              <a:t>		</a:t>
            </a:r>
            <a:r>
              <a:rPr lang="ja-JP" altLang="en-US" sz="2000" dirty="0">
                <a:latin typeface="+mn-ea"/>
              </a:rPr>
              <a:t>大畑美穂子</a:t>
            </a:r>
            <a:r>
              <a:rPr lang="en-US" altLang="ja-JP" sz="2000" dirty="0">
                <a:latin typeface="+mn-ea"/>
              </a:rPr>
              <a:t>		</a:t>
            </a:r>
            <a:r>
              <a:rPr lang="ja-JP" altLang="en-US" sz="2000" dirty="0">
                <a:latin typeface="+mn-ea"/>
              </a:rPr>
              <a:t>大楠美佐子</a:t>
            </a:r>
            <a:r>
              <a:rPr lang="en-US" altLang="ja-JP" sz="2000" dirty="0">
                <a:latin typeface="+mn-ea"/>
              </a:rPr>
              <a:t>		</a:t>
            </a:r>
            <a:r>
              <a:rPr lang="zh-CN" altLang="en-US" sz="2000" dirty="0">
                <a:latin typeface="+mn-ea"/>
              </a:rPr>
              <a:t>落合 弘章</a:t>
            </a:r>
            <a:r>
              <a:rPr lang="en-US" altLang="zh-CN" sz="2000" dirty="0">
                <a:latin typeface="+mn-ea"/>
              </a:rPr>
              <a:t>		</a:t>
            </a:r>
            <a:r>
              <a:rPr lang="zh-CN" altLang="en-US" sz="2000" dirty="0">
                <a:latin typeface="+mn-ea"/>
              </a:rPr>
              <a:t>玉木　智彦</a:t>
            </a:r>
            <a:endParaRPr lang="en-US" altLang="ja-JP" sz="2000" dirty="0">
              <a:latin typeface="+mn-ea"/>
            </a:endParaRPr>
          </a:p>
          <a:p>
            <a:pPr defTabSz="180000"/>
            <a:r>
              <a:rPr lang="en-US" altLang="ja-JP" sz="2000" dirty="0">
                <a:latin typeface="+mn-ea"/>
              </a:rPr>
              <a:t>								</a:t>
            </a:r>
            <a:r>
              <a:rPr lang="ja-JP" altLang="en-US" sz="2000" dirty="0">
                <a:latin typeface="+mn-ea"/>
              </a:rPr>
              <a:t>阿部 博紀</a:t>
            </a:r>
            <a:r>
              <a:rPr lang="en-US" altLang="ja-JP" sz="2000" dirty="0">
                <a:latin typeface="+mn-ea"/>
              </a:rPr>
              <a:t>		</a:t>
            </a:r>
            <a:r>
              <a:rPr lang="ja-JP" altLang="en-US" sz="2000" dirty="0">
                <a:latin typeface="+mn-ea"/>
              </a:rPr>
              <a:t>太田 文夫</a:t>
            </a:r>
            <a:r>
              <a:rPr lang="en-US" altLang="ja-JP" sz="2000" dirty="0">
                <a:latin typeface="+mn-ea"/>
              </a:rPr>
              <a:t>		</a:t>
            </a:r>
            <a:r>
              <a:rPr lang="ja-JP" altLang="en-US" sz="2000" dirty="0">
                <a:latin typeface="+mn-ea"/>
              </a:rPr>
              <a:t>大濱　洋一</a:t>
            </a:r>
            <a:r>
              <a:rPr lang="en-US" altLang="ja-JP" sz="2000" dirty="0">
                <a:latin typeface="+mn-ea"/>
              </a:rPr>
              <a:t>		</a:t>
            </a:r>
            <a:r>
              <a:rPr lang="ja-JP" altLang="en-US" sz="2000" dirty="0">
                <a:latin typeface="+mn-ea"/>
              </a:rPr>
              <a:t>玉井　和人</a:t>
            </a:r>
            <a:r>
              <a:rPr lang="en-US" altLang="ja-JP" sz="2000" dirty="0">
                <a:latin typeface="+mn-ea"/>
              </a:rPr>
              <a:t>		</a:t>
            </a:r>
            <a:r>
              <a:rPr lang="ja-JP" altLang="en-US" sz="2000" dirty="0">
                <a:latin typeface="+mn-ea"/>
              </a:rPr>
              <a:t>原木 真名</a:t>
            </a:r>
            <a:r>
              <a:rPr lang="en-US" altLang="ja-JP" sz="2000" dirty="0">
                <a:latin typeface="+mn-ea"/>
              </a:rPr>
              <a:t>		</a:t>
            </a:r>
            <a:r>
              <a:rPr lang="ja-JP" altLang="en-US" sz="2000" dirty="0">
                <a:latin typeface="+mn-ea"/>
              </a:rPr>
              <a:t>石和田稔彦</a:t>
            </a:r>
          </a:p>
        </p:txBody>
      </p:sp>
      <p:sp>
        <p:nvSpPr>
          <p:cNvPr id="4" name="Text Box 3">
            <a:extLst>
              <a:ext uri="{FF2B5EF4-FFF2-40B4-BE49-F238E27FC236}">
                <a16:creationId xmlns:a16="http://schemas.microsoft.com/office/drawing/2014/main" id="{8869A77C-D632-BF59-D9B0-E973442F87A8}"/>
              </a:ext>
            </a:extLst>
          </p:cNvPr>
          <p:cNvSpPr txBox="1">
            <a:spLocks noChangeArrowheads="1"/>
          </p:cNvSpPr>
          <p:nvPr/>
        </p:nvSpPr>
        <p:spPr bwMode="auto">
          <a:xfrm>
            <a:off x="2265569" y="4621786"/>
            <a:ext cx="7660862" cy="1248119"/>
          </a:xfrm>
          <a:prstGeom prst="rect">
            <a:avLst/>
          </a:prstGeom>
        </p:spPr>
        <p:txBody>
          <a:bodyPr wrap="none" lIns="72000" tIns="72000" rIns="72000" bIns="18000">
            <a:spAutoFit/>
          </a:bodyPr>
          <a:lstStyle>
            <a:defPPr>
              <a:defRPr lang="ja-JP"/>
            </a:defPPr>
            <a:lvl1pPr algn="ctr">
              <a:lnSpc>
                <a:spcPct val="120000"/>
              </a:lnSpc>
              <a:defRPr sz="3200" b="1">
                <a:latin typeface="+mn-ea"/>
              </a:defRPr>
            </a:lvl1pPr>
          </a:lstStyle>
          <a:p>
            <a:r>
              <a:rPr lang="ja-JP" altLang="en-US" dirty="0"/>
              <a:t>演題発表に関連し、開示すべき</a:t>
            </a:r>
          </a:p>
          <a:p>
            <a:r>
              <a:rPr lang="en-US" altLang="ja-JP" dirty="0"/>
              <a:t>COI </a:t>
            </a:r>
            <a:r>
              <a:rPr lang="ja-JP" altLang="en-US" dirty="0"/>
              <a:t>関係にある企業などはありません。</a:t>
            </a:r>
          </a:p>
        </p:txBody>
      </p:sp>
    </p:spTree>
    <p:extLst>
      <p:ext uri="{BB962C8B-B14F-4D97-AF65-F5344CB8AC3E}">
        <p14:creationId xmlns:p14="http://schemas.microsoft.com/office/powerpoint/2010/main" val="2057952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AEDD9D4F-C80F-45FE-88AF-8422F3E516DC}"/>
              </a:ext>
            </a:extLst>
          </p:cNvPr>
          <p:cNvSpPr/>
          <p:nvPr/>
        </p:nvSpPr>
        <p:spPr>
          <a:xfrm>
            <a:off x="10072889" y="1934999"/>
            <a:ext cx="1338136" cy="385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9D83028-F41B-4339-A722-EECE70E254E5}"/>
              </a:ext>
            </a:extLst>
          </p:cNvPr>
          <p:cNvSpPr/>
          <p:nvPr/>
        </p:nvSpPr>
        <p:spPr>
          <a:xfrm>
            <a:off x="1071576" y="1934999"/>
            <a:ext cx="1620669" cy="385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E88CD29-C82D-48FC-BECA-799BDDEFA0F4}"/>
              </a:ext>
            </a:extLst>
          </p:cNvPr>
          <p:cNvSpPr/>
          <p:nvPr/>
        </p:nvSpPr>
        <p:spPr>
          <a:xfrm>
            <a:off x="2729462" y="1934999"/>
            <a:ext cx="2412000" cy="385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1BDEA6A-C695-4A17-BB0C-0BB6361ED187}"/>
              </a:ext>
            </a:extLst>
          </p:cNvPr>
          <p:cNvSpPr/>
          <p:nvPr/>
        </p:nvSpPr>
        <p:spPr>
          <a:xfrm>
            <a:off x="5180446" y="1934999"/>
            <a:ext cx="2412000" cy="385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75ECDE5-8689-48F0-B104-3107C593F4F9}"/>
              </a:ext>
            </a:extLst>
          </p:cNvPr>
          <p:cNvSpPr/>
          <p:nvPr/>
        </p:nvSpPr>
        <p:spPr>
          <a:xfrm>
            <a:off x="7631430" y="1934999"/>
            <a:ext cx="2412000" cy="385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グラフ 15">
            <a:extLst>
              <a:ext uri="{FF2B5EF4-FFF2-40B4-BE49-F238E27FC236}">
                <a16:creationId xmlns:a16="http://schemas.microsoft.com/office/drawing/2014/main" id="{EF0E82EF-55DC-4AF3-B8AD-2D19B0A4CB10}"/>
              </a:ext>
            </a:extLst>
          </p:cNvPr>
          <p:cNvGraphicFramePr>
            <a:graphicFrameLocks/>
          </p:cNvGraphicFramePr>
          <p:nvPr/>
        </p:nvGraphicFramePr>
        <p:xfrm>
          <a:off x="625501" y="2161887"/>
          <a:ext cx="108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吹き出し: 折線 (枠なし) 5">
            <a:extLst>
              <a:ext uri="{FF2B5EF4-FFF2-40B4-BE49-F238E27FC236}">
                <a16:creationId xmlns:a16="http://schemas.microsoft.com/office/drawing/2014/main" id="{014A72A0-A7D6-4D15-A9FD-BCF1A83223E5}"/>
              </a:ext>
            </a:extLst>
          </p:cNvPr>
          <p:cNvSpPr/>
          <p:nvPr/>
        </p:nvSpPr>
        <p:spPr>
          <a:xfrm>
            <a:off x="359962" y="319705"/>
            <a:ext cx="2553117"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千葉市事業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sp>
        <p:nvSpPr>
          <p:cNvPr id="10" name="正方形/長方形 9">
            <a:extLst>
              <a:ext uri="{FF2B5EF4-FFF2-40B4-BE49-F238E27FC236}">
                <a16:creationId xmlns:a16="http://schemas.microsoft.com/office/drawing/2014/main" id="{3021D024-AC96-4D41-B7DB-BEDD16A86043}"/>
              </a:ext>
            </a:extLst>
          </p:cNvPr>
          <p:cNvSpPr/>
          <p:nvPr/>
        </p:nvSpPr>
        <p:spPr>
          <a:xfrm>
            <a:off x="1123743" y="5767950"/>
            <a:ext cx="10296807"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F89DE8D-52FC-4E52-84A3-8C16D88CAAC9}"/>
              </a:ext>
            </a:extLst>
          </p:cNvPr>
          <p:cNvSpPr/>
          <p:nvPr/>
        </p:nvSpPr>
        <p:spPr>
          <a:xfrm>
            <a:off x="590550" y="1915950"/>
            <a:ext cx="461977"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55958760-EDB7-4B55-9556-9CD3B6D6EEEA}"/>
              </a:ext>
            </a:extLst>
          </p:cNvPr>
          <p:cNvCxnSpPr>
            <a:cxnSpLocks/>
          </p:cNvCxnSpPr>
          <p:nvPr/>
        </p:nvCxnSpPr>
        <p:spPr>
          <a:xfrm>
            <a:off x="938227" y="4354350"/>
            <a:ext cx="110101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5291918-747B-4A1B-8B61-17CE57E2E16D}"/>
              </a:ext>
            </a:extLst>
          </p:cNvPr>
          <p:cNvSpPr txBox="1"/>
          <p:nvPr/>
        </p:nvSpPr>
        <p:spPr>
          <a:xfrm>
            <a:off x="404827" y="1681143"/>
            <a:ext cx="1244031"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抗体検査</a:t>
            </a:r>
            <a:endParaRPr lang="en-US" altLang="ja-JP" sz="2000" b="1" dirty="0">
              <a:solidFill>
                <a:schemeClr val="bg1"/>
              </a:solidFill>
            </a:endParaRPr>
          </a:p>
        </p:txBody>
      </p:sp>
      <p:sp>
        <p:nvSpPr>
          <p:cNvPr id="18" name="テキスト ボックス 17">
            <a:extLst>
              <a:ext uri="{FF2B5EF4-FFF2-40B4-BE49-F238E27FC236}">
                <a16:creationId xmlns:a16="http://schemas.microsoft.com/office/drawing/2014/main" id="{22C56968-10E4-435F-86FF-7915316200D4}"/>
              </a:ext>
            </a:extLst>
          </p:cNvPr>
          <p:cNvSpPr txBox="1"/>
          <p:nvPr/>
        </p:nvSpPr>
        <p:spPr>
          <a:xfrm>
            <a:off x="385777" y="5548644"/>
            <a:ext cx="1756992"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ワクチン接種</a:t>
            </a:r>
            <a:endParaRPr lang="en-US" altLang="ja-JP" sz="2000" b="1" dirty="0">
              <a:solidFill>
                <a:schemeClr val="bg1"/>
              </a:solidFill>
            </a:endParaRPr>
          </a:p>
        </p:txBody>
      </p:sp>
      <p:sp>
        <p:nvSpPr>
          <p:cNvPr id="19" name="テキスト ボックス 18">
            <a:extLst>
              <a:ext uri="{FF2B5EF4-FFF2-40B4-BE49-F238E27FC236}">
                <a16:creationId xmlns:a16="http://schemas.microsoft.com/office/drawing/2014/main" id="{7453AB0C-F096-4372-BA60-D86464EE44F7}"/>
              </a:ext>
            </a:extLst>
          </p:cNvPr>
          <p:cNvSpPr txBox="1"/>
          <p:nvPr/>
        </p:nvSpPr>
        <p:spPr>
          <a:xfrm>
            <a:off x="1090627" y="4043721"/>
            <a:ext cx="1013419" cy="307777"/>
          </a:xfrm>
          <a:prstGeom prst="rect">
            <a:avLst/>
          </a:prstGeom>
          <a:noFill/>
        </p:spPr>
        <p:txBody>
          <a:bodyPr wrap="none" rtlCol="0">
            <a:spAutoFit/>
          </a:bodyPr>
          <a:lstStyle/>
          <a:p>
            <a:r>
              <a:rPr kumimoji="1" lang="en-US" altLang="ja-JP" sz="1400" b="1" dirty="0">
                <a:latin typeface="+mn-ea"/>
              </a:rPr>
              <a:t>2018 </a:t>
            </a:r>
            <a:r>
              <a:rPr kumimoji="1" lang="ja-JP" altLang="en-US" sz="1100" b="1" dirty="0">
                <a:latin typeface="+mn-ea"/>
              </a:rPr>
              <a:t>年度</a:t>
            </a:r>
            <a:endParaRPr kumimoji="1" lang="ja-JP" altLang="en-US" sz="1400" b="1" dirty="0">
              <a:latin typeface="+mn-ea"/>
            </a:endParaRPr>
          </a:p>
        </p:txBody>
      </p:sp>
      <p:sp>
        <p:nvSpPr>
          <p:cNvPr id="20" name="テキスト ボックス 19">
            <a:extLst>
              <a:ext uri="{FF2B5EF4-FFF2-40B4-BE49-F238E27FC236}">
                <a16:creationId xmlns:a16="http://schemas.microsoft.com/office/drawing/2014/main" id="{ED670DE1-A800-4AB2-804B-764F967EFAA1}"/>
              </a:ext>
            </a:extLst>
          </p:cNvPr>
          <p:cNvSpPr txBox="1"/>
          <p:nvPr/>
        </p:nvSpPr>
        <p:spPr>
          <a:xfrm>
            <a:off x="2726488" y="4043721"/>
            <a:ext cx="1013419" cy="307777"/>
          </a:xfrm>
          <a:prstGeom prst="rect">
            <a:avLst/>
          </a:prstGeom>
          <a:noFill/>
        </p:spPr>
        <p:txBody>
          <a:bodyPr wrap="none" rtlCol="0">
            <a:spAutoFit/>
          </a:bodyPr>
          <a:lstStyle/>
          <a:p>
            <a:r>
              <a:rPr kumimoji="1" lang="en-US" altLang="ja-JP" sz="1400" b="1" dirty="0">
                <a:latin typeface="+mn-ea"/>
              </a:rPr>
              <a:t>2019 </a:t>
            </a:r>
            <a:r>
              <a:rPr kumimoji="1" lang="ja-JP" altLang="en-US" sz="1100" b="1" dirty="0">
                <a:latin typeface="+mn-ea"/>
              </a:rPr>
              <a:t>年度</a:t>
            </a:r>
            <a:endParaRPr kumimoji="1" lang="ja-JP" altLang="en-US" sz="1400" b="1" dirty="0">
              <a:latin typeface="+mn-ea"/>
            </a:endParaRPr>
          </a:p>
        </p:txBody>
      </p:sp>
      <p:sp>
        <p:nvSpPr>
          <p:cNvPr id="21" name="テキスト ボックス 20">
            <a:extLst>
              <a:ext uri="{FF2B5EF4-FFF2-40B4-BE49-F238E27FC236}">
                <a16:creationId xmlns:a16="http://schemas.microsoft.com/office/drawing/2014/main" id="{EF81781F-EE8E-4E8F-9C71-463AFE46845F}"/>
              </a:ext>
            </a:extLst>
          </p:cNvPr>
          <p:cNvSpPr txBox="1"/>
          <p:nvPr/>
        </p:nvSpPr>
        <p:spPr>
          <a:xfrm>
            <a:off x="5188040" y="4043721"/>
            <a:ext cx="1013419" cy="307777"/>
          </a:xfrm>
          <a:prstGeom prst="rect">
            <a:avLst/>
          </a:prstGeom>
          <a:noFill/>
        </p:spPr>
        <p:txBody>
          <a:bodyPr wrap="none" rtlCol="0">
            <a:spAutoFit/>
          </a:bodyPr>
          <a:lstStyle/>
          <a:p>
            <a:r>
              <a:rPr kumimoji="1" lang="en-US" altLang="ja-JP" sz="1400" b="1" dirty="0">
                <a:latin typeface="+mn-ea"/>
              </a:rPr>
              <a:t>2020 </a:t>
            </a:r>
            <a:r>
              <a:rPr kumimoji="1" lang="ja-JP" altLang="en-US" sz="1100" b="1" dirty="0">
                <a:latin typeface="+mn-ea"/>
              </a:rPr>
              <a:t>年度</a:t>
            </a:r>
            <a:endParaRPr kumimoji="1" lang="ja-JP" altLang="en-US" sz="1400" b="1" dirty="0">
              <a:latin typeface="+mn-ea"/>
            </a:endParaRPr>
          </a:p>
        </p:txBody>
      </p:sp>
      <p:sp>
        <p:nvSpPr>
          <p:cNvPr id="22" name="テキスト ボックス 21">
            <a:extLst>
              <a:ext uri="{FF2B5EF4-FFF2-40B4-BE49-F238E27FC236}">
                <a16:creationId xmlns:a16="http://schemas.microsoft.com/office/drawing/2014/main" id="{F55C391B-8A3B-4506-B7A4-158BFAD29077}"/>
              </a:ext>
            </a:extLst>
          </p:cNvPr>
          <p:cNvSpPr txBox="1"/>
          <p:nvPr/>
        </p:nvSpPr>
        <p:spPr>
          <a:xfrm>
            <a:off x="7627397" y="4043721"/>
            <a:ext cx="1013419" cy="307777"/>
          </a:xfrm>
          <a:prstGeom prst="rect">
            <a:avLst/>
          </a:prstGeom>
          <a:noFill/>
        </p:spPr>
        <p:txBody>
          <a:bodyPr wrap="none" rtlCol="0">
            <a:spAutoFit/>
          </a:bodyPr>
          <a:lstStyle/>
          <a:p>
            <a:r>
              <a:rPr kumimoji="1" lang="en-US" altLang="ja-JP" sz="1400" b="1" dirty="0">
                <a:latin typeface="+mn-ea"/>
              </a:rPr>
              <a:t>2021 </a:t>
            </a:r>
            <a:r>
              <a:rPr kumimoji="1" lang="ja-JP" altLang="en-US" sz="1100" b="1" dirty="0">
                <a:latin typeface="+mn-ea"/>
              </a:rPr>
              <a:t>年度</a:t>
            </a:r>
            <a:endParaRPr kumimoji="1" lang="ja-JP" altLang="en-US" sz="1400" b="1" dirty="0">
              <a:latin typeface="+mn-ea"/>
            </a:endParaRPr>
          </a:p>
        </p:txBody>
      </p:sp>
      <p:sp>
        <p:nvSpPr>
          <p:cNvPr id="23" name="テキスト ボックス 22">
            <a:extLst>
              <a:ext uri="{FF2B5EF4-FFF2-40B4-BE49-F238E27FC236}">
                <a16:creationId xmlns:a16="http://schemas.microsoft.com/office/drawing/2014/main" id="{FB253DCE-0081-472F-89FE-25C21218EBF2}"/>
              </a:ext>
            </a:extLst>
          </p:cNvPr>
          <p:cNvSpPr txBox="1"/>
          <p:nvPr/>
        </p:nvSpPr>
        <p:spPr>
          <a:xfrm>
            <a:off x="10082414" y="4043721"/>
            <a:ext cx="1013419" cy="307777"/>
          </a:xfrm>
          <a:prstGeom prst="rect">
            <a:avLst/>
          </a:prstGeom>
          <a:noFill/>
        </p:spPr>
        <p:txBody>
          <a:bodyPr wrap="none" rtlCol="0">
            <a:spAutoFit/>
          </a:bodyPr>
          <a:lstStyle/>
          <a:p>
            <a:r>
              <a:rPr kumimoji="1" lang="en-US" altLang="ja-JP" sz="1400" b="1" dirty="0">
                <a:latin typeface="+mn-ea"/>
              </a:rPr>
              <a:t>2022 </a:t>
            </a:r>
            <a:r>
              <a:rPr kumimoji="1" lang="ja-JP" altLang="en-US" sz="1100" b="1" dirty="0">
                <a:latin typeface="+mn-ea"/>
              </a:rPr>
              <a:t>年度</a:t>
            </a:r>
            <a:endParaRPr kumimoji="1" lang="ja-JP" altLang="en-US" sz="1400" b="1" dirty="0">
              <a:latin typeface="+mn-ea"/>
            </a:endParaRPr>
          </a:p>
        </p:txBody>
      </p:sp>
      <p:sp>
        <p:nvSpPr>
          <p:cNvPr id="24" name="吹き出し: 折線 (枠なし) 23">
            <a:extLst>
              <a:ext uri="{FF2B5EF4-FFF2-40B4-BE49-F238E27FC236}">
                <a16:creationId xmlns:a16="http://schemas.microsoft.com/office/drawing/2014/main" id="{063002B0-0AA5-48AC-8E3A-18B076200D89}"/>
              </a:ext>
            </a:extLst>
          </p:cNvPr>
          <p:cNvSpPr/>
          <p:nvPr/>
        </p:nvSpPr>
        <p:spPr>
          <a:xfrm>
            <a:off x="2864556" y="1823657"/>
            <a:ext cx="2262405" cy="872922"/>
          </a:xfrm>
          <a:prstGeom prst="callout2">
            <a:avLst>
              <a:gd name="adj1" fmla="val 101278"/>
              <a:gd name="adj2" fmla="val 99834"/>
              <a:gd name="adj3" fmla="val 101277"/>
              <a:gd name="adj4" fmla="val 779"/>
              <a:gd name="adj5" fmla="val 288479"/>
              <a:gd name="adj6" fmla="val -56249"/>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2018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10 </a:t>
            </a:r>
            <a:r>
              <a:rPr lang="ja-JP" altLang="en-US" sz="1200" b="1" dirty="0">
                <a:solidFill>
                  <a:schemeClr val="tx1">
                    <a:lumMod val="95000"/>
                    <a:lumOff val="5000"/>
                  </a:schemeClr>
                </a:solidFill>
                <a:latin typeface="+mn-ea"/>
              </a:rPr>
              <a:t>月 対象拡大</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妊娠希望女性 </a:t>
            </a:r>
            <a:r>
              <a:rPr lang="ja-JP" altLang="en-US" sz="1200" b="1" dirty="0">
                <a:solidFill>
                  <a:schemeClr val="tx1">
                    <a:lumMod val="95000"/>
                    <a:lumOff val="5000"/>
                  </a:schemeClr>
                </a:solidFill>
                <a:latin typeface="+mn-ea"/>
              </a:rPr>
              <a:t>と</a:t>
            </a:r>
            <a:r>
              <a:rPr lang="ja-JP" altLang="en-US" sz="1600" b="1" dirty="0">
                <a:solidFill>
                  <a:schemeClr val="tx1">
                    <a:lumMod val="95000"/>
                    <a:lumOff val="5000"/>
                  </a:schemeClr>
                </a:solidFill>
                <a:latin typeface="+mn-ea"/>
              </a:rPr>
              <a:t> 配偶者</a:t>
            </a:r>
            <a:endParaRPr kumimoji="1" lang="en-US" altLang="ja-JP" sz="1600" b="1" dirty="0">
              <a:solidFill>
                <a:schemeClr val="tx1">
                  <a:lumMod val="95000"/>
                  <a:lumOff val="5000"/>
                </a:schemeClr>
              </a:solidFill>
              <a:latin typeface="+mn-ea"/>
            </a:endParaRPr>
          </a:p>
          <a:p>
            <a:pPr>
              <a:lnSpc>
                <a:spcPct val="120000"/>
              </a:lnSpc>
            </a:pPr>
            <a:r>
              <a:rPr kumimoji="1" lang="ja-JP" altLang="en-US" sz="1600" b="1" dirty="0">
                <a:solidFill>
                  <a:schemeClr val="tx1">
                    <a:lumMod val="95000"/>
                    <a:lumOff val="5000"/>
                  </a:schemeClr>
                </a:solidFill>
                <a:latin typeface="+mn-ea"/>
              </a:rPr>
              <a:t>低抗体価妊婦 </a:t>
            </a:r>
            <a:r>
              <a:rPr kumimoji="1" lang="ja-JP" altLang="en-US" sz="1200" b="1" dirty="0">
                <a:solidFill>
                  <a:schemeClr val="tx1">
                    <a:lumMod val="95000"/>
                    <a:lumOff val="5000"/>
                  </a:schemeClr>
                </a:solidFill>
                <a:latin typeface="+mn-ea"/>
              </a:rPr>
              <a:t>の</a:t>
            </a:r>
            <a:r>
              <a:rPr kumimoji="1" lang="ja-JP" altLang="en-US" sz="1600" b="1" dirty="0">
                <a:solidFill>
                  <a:schemeClr val="tx1">
                    <a:lumMod val="95000"/>
                    <a:lumOff val="5000"/>
                  </a:schemeClr>
                </a:solidFill>
                <a:latin typeface="+mn-ea"/>
              </a:rPr>
              <a:t> 配偶者</a:t>
            </a:r>
          </a:p>
        </p:txBody>
      </p:sp>
      <p:sp>
        <p:nvSpPr>
          <p:cNvPr id="25" name="テキスト ボックス 24">
            <a:extLst>
              <a:ext uri="{FF2B5EF4-FFF2-40B4-BE49-F238E27FC236}">
                <a16:creationId xmlns:a16="http://schemas.microsoft.com/office/drawing/2014/main" id="{03F982AF-C2D8-4893-BA9B-BB44F90280BD}"/>
              </a:ext>
            </a:extLst>
          </p:cNvPr>
          <p:cNvSpPr txBox="1"/>
          <p:nvPr/>
        </p:nvSpPr>
        <p:spPr>
          <a:xfrm>
            <a:off x="286238" y="2401613"/>
            <a:ext cx="1598515" cy="895630"/>
          </a:xfrm>
          <a:prstGeom prst="rect">
            <a:avLst/>
          </a:prstGeom>
          <a:noFill/>
        </p:spPr>
        <p:txBody>
          <a:bodyPr wrap="none" rtlCol="0">
            <a:spAutoFit/>
          </a:bodyPr>
          <a:lstStyle/>
          <a:p>
            <a:pPr>
              <a:lnSpc>
                <a:spcPct val="120000"/>
              </a:lnSpc>
            </a:pPr>
            <a:r>
              <a:rPr kumimoji="1" lang="en-US" altLang="ja-JP" sz="1600" b="1" dirty="0">
                <a:latin typeface="+mn-ea"/>
              </a:rPr>
              <a:t>2014</a:t>
            </a:r>
            <a:r>
              <a:rPr kumimoji="1" lang="en-US" altLang="ja-JP" sz="1400" b="1" dirty="0">
                <a:latin typeface="+mn-ea"/>
              </a:rPr>
              <a:t> </a:t>
            </a:r>
            <a:r>
              <a:rPr kumimoji="1" lang="ja-JP" altLang="en-US" sz="1100" b="1" dirty="0">
                <a:latin typeface="+mn-ea"/>
              </a:rPr>
              <a:t>年 </a:t>
            </a:r>
            <a:r>
              <a:rPr kumimoji="1" lang="en-US" altLang="ja-JP" sz="1600" b="1" dirty="0">
                <a:latin typeface="+mn-ea"/>
              </a:rPr>
              <a:t>4</a:t>
            </a:r>
            <a:r>
              <a:rPr kumimoji="1" lang="en-US" altLang="ja-JP" sz="1100" b="1" dirty="0">
                <a:latin typeface="+mn-ea"/>
              </a:rPr>
              <a:t> </a:t>
            </a:r>
            <a:r>
              <a:rPr kumimoji="1" lang="ja-JP" altLang="en-US" sz="1100" b="1" dirty="0">
                <a:latin typeface="+mn-ea"/>
              </a:rPr>
              <a:t>月から</a:t>
            </a:r>
            <a:endParaRPr kumimoji="1" lang="en-US" altLang="ja-JP" sz="1100" b="1" dirty="0">
              <a:latin typeface="+mn-ea"/>
            </a:endParaRPr>
          </a:p>
          <a:p>
            <a:pPr>
              <a:lnSpc>
                <a:spcPct val="120000"/>
              </a:lnSpc>
            </a:pPr>
            <a:r>
              <a:rPr lang="ja-JP" altLang="en-US" sz="1600" b="1" dirty="0">
                <a:latin typeface="+mn-ea"/>
              </a:rPr>
              <a:t>妊娠希望女性</a:t>
            </a:r>
            <a:endParaRPr lang="en-US" altLang="ja-JP" sz="1600" b="1" dirty="0">
              <a:latin typeface="+mn-ea"/>
            </a:endParaRPr>
          </a:p>
          <a:p>
            <a:pPr>
              <a:lnSpc>
                <a:spcPct val="120000"/>
              </a:lnSpc>
            </a:pPr>
            <a:r>
              <a:rPr kumimoji="1" lang="ja-JP" altLang="en-US" sz="1200" b="1" dirty="0">
                <a:latin typeface="+mn-ea"/>
              </a:rPr>
              <a:t>を対象に事業開始</a:t>
            </a:r>
            <a:endParaRPr kumimoji="1" lang="ja-JP" altLang="en-US" sz="1400" b="1" dirty="0">
              <a:latin typeface="+mn-ea"/>
            </a:endParaRPr>
          </a:p>
        </p:txBody>
      </p:sp>
      <p:sp>
        <p:nvSpPr>
          <p:cNvPr id="26" name="吹き出し: 折線 (枠なし) 25">
            <a:extLst>
              <a:ext uri="{FF2B5EF4-FFF2-40B4-BE49-F238E27FC236}">
                <a16:creationId xmlns:a16="http://schemas.microsoft.com/office/drawing/2014/main" id="{1EB5E6FD-C49F-425A-BBF4-71A5E5C8CA4A}"/>
              </a:ext>
            </a:extLst>
          </p:cNvPr>
          <p:cNvSpPr/>
          <p:nvPr/>
        </p:nvSpPr>
        <p:spPr>
          <a:xfrm>
            <a:off x="3311617" y="2880764"/>
            <a:ext cx="3341227" cy="872922"/>
          </a:xfrm>
          <a:prstGeom prst="callout2">
            <a:avLst>
              <a:gd name="adj1" fmla="val 101278"/>
              <a:gd name="adj2" fmla="val 99834"/>
              <a:gd name="adj3" fmla="val 101277"/>
              <a:gd name="adj4" fmla="val 779"/>
              <a:gd name="adj5" fmla="val 168451"/>
              <a:gd name="adj6" fmla="val -14665"/>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2019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4 </a:t>
            </a:r>
            <a:r>
              <a:rPr lang="ja-JP" altLang="en-US" sz="1200" b="1" dirty="0">
                <a:solidFill>
                  <a:schemeClr val="tx1">
                    <a:lumMod val="95000"/>
                    <a:lumOff val="5000"/>
                  </a:schemeClr>
                </a:solidFill>
                <a:latin typeface="+mn-ea"/>
              </a:rPr>
              <a:t>月 対象拡大</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妊娠希望女性 </a:t>
            </a:r>
            <a:r>
              <a:rPr lang="ja-JP" altLang="en-US" sz="1200" b="1" dirty="0">
                <a:solidFill>
                  <a:schemeClr val="tx1">
                    <a:lumMod val="95000"/>
                    <a:lumOff val="5000"/>
                  </a:schemeClr>
                </a:solidFill>
                <a:latin typeface="+mn-ea"/>
              </a:rPr>
              <a:t>と</a:t>
            </a:r>
            <a:r>
              <a:rPr lang="ja-JP" altLang="en-US" sz="1600" b="1" dirty="0">
                <a:solidFill>
                  <a:schemeClr val="tx1">
                    <a:lumMod val="95000"/>
                    <a:lumOff val="5000"/>
                  </a:schemeClr>
                </a:solidFill>
                <a:latin typeface="+mn-ea"/>
              </a:rPr>
              <a:t> 配偶者 </a:t>
            </a:r>
            <a:r>
              <a:rPr lang="en-US" altLang="ja-JP" sz="1600" b="1" dirty="0">
                <a:solidFill>
                  <a:schemeClr val="tx1">
                    <a:lumMod val="95000"/>
                    <a:lumOff val="5000"/>
                  </a:schemeClr>
                </a:solidFill>
                <a:latin typeface="+mn-ea"/>
              </a:rPr>
              <a:t>+ </a:t>
            </a:r>
            <a:r>
              <a:rPr lang="ja-JP" altLang="en-US" sz="1600" b="1" dirty="0">
                <a:solidFill>
                  <a:schemeClr val="tx1">
                    <a:lumMod val="95000"/>
                    <a:lumOff val="5000"/>
                  </a:schemeClr>
                </a:solidFill>
                <a:latin typeface="+mn-ea"/>
              </a:rPr>
              <a:t>同居家族</a:t>
            </a:r>
            <a:endParaRPr kumimoji="1" lang="en-US" altLang="ja-JP" sz="1600" b="1" dirty="0">
              <a:solidFill>
                <a:schemeClr val="tx1">
                  <a:lumMod val="95000"/>
                  <a:lumOff val="5000"/>
                </a:schemeClr>
              </a:solidFill>
              <a:latin typeface="+mn-ea"/>
            </a:endParaRPr>
          </a:p>
          <a:p>
            <a:pPr>
              <a:lnSpc>
                <a:spcPct val="120000"/>
              </a:lnSpc>
            </a:pPr>
            <a:r>
              <a:rPr kumimoji="1" lang="ja-JP" altLang="en-US" sz="1600" b="1" dirty="0">
                <a:solidFill>
                  <a:schemeClr val="tx1">
                    <a:lumMod val="95000"/>
                    <a:lumOff val="5000"/>
                  </a:schemeClr>
                </a:solidFill>
                <a:latin typeface="+mn-ea"/>
              </a:rPr>
              <a:t>低抗体価妊婦 </a:t>
            </a:r>
            <a:r>
              <a:rPr kumimoji="1" lang="ja-JP" altLang="en-US" sz="1200" b="1" dirty="0">
                <a:solidFill>
                  <a:schemeClr val="tx1">
                    <a:lumMod val="95000"/>
                    <a:lumOff val="5000"/>
                  </a:schemeClr>
                </a:solidFill>
                <a:latin typeface="+mn-ea"/>
              </a:rPr>
              <a:t>の</a:t>
            </a:r>
            <a:r>
              <a:rPr kumimoji="1" lang="ja-JP" altLang="en-US" sz="1600" b="1" dirty="0">
                <a:solidFill>
                  <a:schemeClr val="tx1">
                    <a:lumMod val="95000"/>
                    <a:lumOff val="5000"/>
                  </a:schemeClr>
                </a:solidFill>
                <a:latin typeface="+mn-ea"/>
              </a:rPr>
              <a:t> 配偶者 </a:t>
            </a:r>
            <a:r>
              <a:rPr kumimoji="1" lang="en-US" altLang="ja-JP" sz="1600" b="1" dirty="0">
                <a:solidFill>
                  <a:schemeClr val="tx1">
                    <a:lumMod val="95000"/>
                    <a:lumOff val="5000"/>
                  </a:schemeClr>
                </a:solidFill>
                <a:latin typeface="+mn-ea"/>
              </a:rPr>
              <a:t>+ </a:t>
            </a:r>
            <a:r>
              <a:rPr kumimoji="1" lang="ja-JP" altLang="en-US" sz="1600" b="1" dirty="0">
                <a:solidFill>
                  <a:schemeClr val="tx1">
                    <a:lumMod val="95000"/>
                    <a:lumOff val="5000"/>
                  </a:schemeClr>
                </a:solidFill>
                <a:latin typeface="+mn-ea"/>
              </a:rPr>
              <a:t>同居家族</a:t>
            </a:r>
          </a:p>
        </p:txBody>
      </p:sp>
      <p:sp>
        <p:nvSpPr>
          <p:cNvPr id="27" name="吹き出し: 折線 (枠なし) 26">
            <a:extLst>
              <a:ext uri="{FF2B5EF4-FFF2-40B4-BE49-F238E27FC236}">
                <a16:creationId xmlns:a16="http://schemas.microsoft.com/office/drawing/2014/main" id="{8E58CCCA-A585-4A46-A629-E438DB1F5F0C}"/>
              </a:ext>
            </a:extLst>
          </p:cNvPr>
          <p:cNvSpPr/>
          <p:nvPr/>
        </p:nvSpPr>
        <p:spPr>
          <a:xfrm>
            <a:off x="2322907" y="4724451"/>
            <a:ext cx="5016364" cy="577457"/>
          </a:xfrm>
          <a:prstGeom prst="callout2">
            <a:avLst>
              <a:gd name="adj1" fmla="val 101278"/>
              <a:gd name="adj2" fmla="val 99834"/>
              <a:gd name="adj3" fmla="val 101277"/>
              <a:gd name="adj4" fmla="val 779"/>
              <a:gd name="adj5" fmla="val -70292"/>
              <a:gd name="adj6" fmla="val -10516"/>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2018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11 </a:t>
            </a:r>
            <a:r>
              <a:rPr lang="ja-JP" altLang="en-US" sz="1200" b="1" dirty="0">
                <a:solidFill>
                  <a:schemeClr val="tx1">
                    <a:lumMod val="95000"/>
                    <a:lumOff val="5000"/>
                  </a:schemeClr>
                </a:solidFill>
                <a:latin typeface="+mn-ea"/>
              </a:rPr>
              <a:t>月から</a:t>
            </a:r>
            <a:endParaRPr lang="en-US" altLang="ja-JP" sz="1200" b="1" dirty="0">
              <a:solidFill>
                <a:schemeClr val="tx1">
                  <a:lumMod val="95000"/>
                  <a:lumOff val="5000"/>
                </a:schemeClr>
              </a:solidFill>
              <a:latin typeface="+mn-ea"/>
            </a:endParaRPr>
          </a:p>
          <a:p>
            <a:pPr>
              <a:lnSpc>
                <a:spcPct val="120000"/>
              </a:lnSpc>
            </a:pPr>
            <a:r>
              <a:rPr kumimoji="1" lang="ja-JP" altLang="en-US" sz="1600" b="1" dirty="0">
                <a:solidFill>
                  <a:schemeClr val="tx1">
                    <a:lumMod val="95000"/>
                    <a:lumOff val="5000"/>
                  </a:schemeClr>
                </a:solidFill>
                <a:latin typeface="+mn-ea"/>
              </a:rPr>
              <a:t>低抗体価（</a:t>
            </a:r>
            <a:r>
              <a:rPr kumimoji="1" lang="en-US" altLang="ja-JP" sz="1600" b="1" dirty="0">
                <a:solidFill>
                  <a:schemeClr val="tx1">
                    <a:lumMod val="95000"/>
                    <a:lumOff val="5000"/>
                  </a:schemeClr>
                </a:solidFill>
                <a:latin typeface="+mn-ea"/>
              </a:rPr>
              <a:t>HI</a:t>
            </a:r>
            <a:r>
              <a:rPr kumimoji="1" lang="ja-JP" altLang="en-US" sz="1600" b="1" dirty="0">
                <a:solidFill>
                  <a:schemeClr val="tx1">
                    <a:lumMod val="95000"/>
                    <a:lumOff val="5000"/>
                  </a:schemeClr>
                </a:solidFill>
                <a:latin typeface="+mn-ea"/>
              </a:rPr>
              <a:t>法で </a:t>
            </a:r>
            <a:r>
              <a:rPr kumimoji="1" lang="en-US" altLang="ja-JP" sz="1600" b="1" dirty="0">
                <a:solidFill>
                  <a:schemeClr val="tx1">
                    <a:lumMod val="95000"/>
                    <a:lumOff val="5000"/>
                  </a:schemeClr>
                </a:solidFill>
                <a:latin typeface="+mn-ea"/>
              </a:rPr>
              <a:t>16 </a:t>
            </a:r>
            <a:r>
              <a:rPr kumimoji="1" lang="ja-JP" altLang="en-US" sz="1600" b="1" dirty="0">
                <a:solidFill>
                  <a:schemeClr val="tx1">
                    <a:lumMod val="95000"/>
                    <a:lumOff val="5000"/>
                  </a:schemeClr>
                </a:solidFill>
                <a:latin typeface="+mn-ea"/>
              </a:rPr>
              <a:t>倍以下）</a:t>
            </a:r>
            <a:r>
              <a:rPr kumimoji="1" lang="ja-JP" altLang="en-US" sz="1200" b="1" dirty="0">
                <a:solidFill>
                  <a:schemeClr val="tx1">
                    <a:lumMod val="95000"/>
                    <a:lumOff val="5000"/>
                  </a:schemeClr>
                </a:solidFill>
                <a:latin typeface="+mn-ea"/>
              </a:rPr>
              <a:t>の人すべてを対象に事業開始</a:t>
            </a:r>
            <a:endParaRPr kumimoji="1" lang="ja-JP" altLang="en-US" sz="1600" b="1" dirty="0">
              <a:solidFill>
                <a:schemeClr val="tx1">
                  <a:lumMod val="95000"/>
                  <a:lumOff val="5000"/>
                </a:schemeClr>
              </a:solidFill>
              <a:latin typeface="+mn-ea"/>
            </a:endParaRPr>
          </a:p>
        </p:txBody>
      </p:sp>
    </p:spTree>
    <p:extLst>
      <p:ext uri="{BB962C8B-B14F-4D97-AF65-F5344CB8AC3E}">
        <p14:creationId xmlns:p14="http://schemas.microsoft.com/office/powerpoint/2010/main" val="323389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AEDD9D4F-C80F-45FE-88AF-8422F3E516DC}"/>
              </a:ext>
            </a:extLst>
          </p:cNvPr>
          <p:cNvSpPr/>
          <p:nvPr/>
        </p:nvSpPr>
        <p:spPr>
          <a:xfrm>
            <a:off x="10072889" y="1934999"/>
            <a:ext cx="1338136" cy="385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9D83028-F41B-4339-A722-EECE70E254E5}"/>
              </a:ext>
            </a:extLst>
          </p:cNvPr>
          <p:cNvSpPr/>
          <p:nvPr/>
        </p:nvSpPr>
        <p:spPr>
          <a:xfrm>
            <a:off x="1071576" y="1934999"/>
            <a:ext cx="1620669" cy="385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E88CD29-C82D-48FC-BECA-799BDDEFA0F4}"/>
              </a:ext>
            </a:extLst>
          </p:cNvPr>
          <p:cNvSpPr/>
          <p:nvPr/>
        </p:nvSpPr>
        <p:spPr>
          <a:xfrm>
            <a:off x="2729462" y="1934999"/>
            <a:ext cx="2412000" cy="385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1BDEA6A-C695-4A17-BB0C-0BB6361ED187}"/>
              </a:ext>
            </a:extLst>
          </p:cNvPr>
          <p:cNvSpPr/>
          <p:nvPr/>
        </p:nvSpPr>
        <p:spPr>
          <a:xfrm>
            <a:off x="5180446" y="1934999"/>
            <a:ext cx="2412000" cy="385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75ECDE5-8689-48F0-B104-3107C593F4F9}"/>
              </a:ext>
            </a:extLst>
          </p:cNvPr>
          <p:cNvSpPr/>
          <p:nvPr/>
        </p:nvSpPr>
        <p:spPr>
          <a:xfrm>
            <a:off x="7631430" y="1934999"/>
            <a:ext cx="2412000" cy="3852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グラフ 15">
            <a:extLst>
              <a:ext uri="{FF2B5EF4-FFF2-40B4-BE49-F238E27FC236}">
                <a16:creationId xmlns:a16="http://schemas.microsoft.com/office/drawing/2014/main" id="{EF0E82EF-55DC-4AF3-B8AD-2D19B0A4CB10}"/>
              </a:ext>
            </a:extLst>
          </p:cNvPr>
          <p:cNvGraphicFramePr>
            <a:graphicFrameLocks/>
          </p:cNvGraphicFramePr>
          <p:nvPr/>
        </p:nvGraphicFramePr>
        <p:xfrm>
          <a:off x="625501" y="2161887"/>
          <a:ext cx="1080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6" name="吹き出し: 折線 (枠なし) 5">
            <a:extLst>
              <a:ext uri="{FF2B5EF4-FFF2-40B4-BE49-F238E27FC236}">
                <a16:creationId xmlns:a16="http://schemas.microsoft.com/office/drawing/2014/main" id="{014A72A0-A7D6-4D15-A9FD-BCF1A83223E5}"/>
              </a:ext>
            </a:extLst>
          </p:cNvPr>
          <p:cNvSpPr/>
          <p:nvPr/>
        </p:nvSpPr>
        <p:spPr>
          <a:xfrm>
            <a:off x="359962" y="319705"/>
            <a:ext cx="2553117"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千葉市事業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sp>
        <p:nvSpPr>
          <p:cNvPr id="10" name="正方形/長方形 9">
            <a:extLst>
              <a:ext uri="{FF2B5EF4-FFF2-40B4-BE49-F238E27FC236}">
                <a16:creationId xmlns:a16="http://schemas.microsoft.com/office/drawing/2014/main" id="{3021D024-AC96-4D41-B7DB-BEDD16A86043}"/>
              </a:ext>
            </a:extLst>
          </p:cNvPr>
          <p:cNvSpPr/>
          <p:nvPr/>
        </p:nvSpPr>
        <p:spPr>
          <a:xfrm>
            <a:off x="1123743" y="5767950"/>
            <a:ext cx="10296807" cy="8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F89DE8D-52FC-4E52-84A3-8C16D88CAAC9}"/>
              </a:ext>
            </a:extLst>
          </p:cNvPr>
          <p:cNvSpPr/>
          <p:nvPr/>
        </p:nvSpPr>
        <p:spPr>
          <a:xfrm>
            <a:off x="590550" y="1915950"/>
            <a:ext cx="461977" cy="46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55958760-EDB7-4B55-9556-9CD3B6D6EEEA}"/>
              </a:ext>
            </a:extLst>
          </p:cNvPr>
          <p:cNvCxnSpPr>
            <a:cxnSpLocks/>
          </p:cNvCxnSpPr>
          <p:nvPr/>
        </p:nvCxnSpPr>
        <p:spPr>
          <a:xfrm>
            <a:off x="938227" y="4354350"/>
            <a:ext cx="110101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55291918-747B-4A1B-8B61-17CE57E2E16D}"/>
              </a:ext>
            </a:extLst>
          </p:cNvPr>
          <p:cNvSpPr txBox="1"/>
          <p:nvPr/>
        </p:nvSpPr>
        <p:spPr>
          <a:xfrm>
            <a:off x="404827" y="1681143"/>
            <a:ext cx="1244031"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抗体検査</a:t>
            </a:r>
            <a:endParaRPr lang="en-US" altLang="ja-JP" sz="2000" b="1" dirty="0">
              <a:solidFill>
                <a:schemeClr val="bg1"/>
              </a:solidFill>
            </a:endParaRPr>
          </a:p>
        </p:txBody>
      </p:sp>
      <p:sp>
        <p:nvSpPr>
          <p:cNvPr id="18" name="テキスト ボックス 17">
            <a:extLst>
              <a:ext uri="{FF2B5EF4-FFF2-40B4-BE49-F238E27FC236}">
                <a16:creationId xmlns:a16="http://schemas.microsoft.com/office/drawing/2014/main" id="{22C56968-10E4-435F-86FF-7915316200D4}"/>
              </a:ext>
            </a:extLst>
          </p:cNvPr>
          <p:cNvSpPr txBox="1"/>
          <p:nvPr/>
        </p:nvSpPr>
        <p:spPr>
          <a:xfrm>
            <a:off x="385777" y="5548644"/>
            <a:ext cx="1756992"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ワクチン接種</a:t>
            </a:r>
            <a:endParaRPr lang="en-US" altLang="ja-JP" sz="2000" b="1" dirty="0">
              <a:solidFill>
                <a:schemeClr val="bg1"/>
              </a:solidFill>
            </a:endParaRPr>
          </a:p>
        </p:txBody>
      </p:sp>
      <p:sp>
        <p:nvSpPr>
          <p:cNvPr id="19" name="テキスト ボックス 18">
            <a:extLst>
              <a:ext uri="{FF2B5EF4-FFF2-40B4-BE49-F238E27FC236}">
                <a16:creationId xmlns:a16="http://schemas.microsoft.com/office/drawing/2014/main" id="{7453AB0C-F096-4372-BA60-D86464EE44F7}"/>
              </a:ext>
            </a:extLst>
          </p:cNvPr>
          <p:cNvSpPr txBox="1"/>
          <p:nvPr/>
        </p:nvSpPr>
        <p:spPr>
          <a:xfrm>
            <a:off x="1090627" y="4043721"/>
            <a:ext cx="1013419" cy="307777"/>
          </a:xfrm>
          <a:prstGeom prst="rect">
            <a:avLst/>
          </a:prstGeom>
          <a:noFill/>
        </p:spPr>
        <p:txBody>
          <a:bodyPr wrap="none" rtlCol="0">
            <a:spAutoFit/>
          </a:bodyPr>
          <a:lstStyle/>
          <a:p>
            <a:r>
              <a:rPr kumimoji="1" lang="en-US" altLang="ja-JP" sz="1400" b="1" dirty="0">
                <a:latin typeface="+mn-ea"/>
              </a:rPr>
              <a:t>2018 </a:t>
            </a:r>
            <a:r>
              <a:rPr kumimoji="1" lang="ja-JP" altLang="en-US" sz="1100" b="1" dirty="0">
                <a:latin typeface="+mn-ea"/>
              </a:rPr>
              <a:t>年度</a:t>
            </a:r>
            <a:endParaRPr kumimoji="1" lang="ja-JP" altLang="en-US" sz="1400" b="1" dirty="0">
              <a:latin typeface="+mn-ea"/>
            </a:endParaRPr>
          </a:p>
        </p:txBody>
      </p:sp>
      <p:sp>
        <p:nvSpPr>
          <p:cNvPr id="20" name="テキスト ボックス 19">
            <a:extLst>
              <a:ext uri="{FF2B5EF4-FFF2-40B4-BE49-F238E27FC236}">
                <a16:creationId xmlns:a16="http://schemas.microsoft.com/office/drawing/2014/main" id="{ED670DE1-A800-4AB2-804B-764F967EFAA1}"/>
              </a:ext>
            </a:extLst>
          </p:cNvPr>
          <p:cNvSpPr txBox="1"/>
          <p:nvPr/>
        </p:nvSpPr>
        <p:spPr>
          <a:xfrm>
            <a:off x="2726488" y="4043721"/>
            <a:ext cx="1013419" cy="307777"/>
          </a:xfrm>
          <a:prstGeom prst="rect">
            <a:avLst/>
          </a:prstGeom>
          <a:noFill/>
        </p:spPr>
        <p:txBody>
          <a:bodyPr wrap="none" rtlCol="0">
            <a:spAutoFit/>
          </a:bodyPr>
          <a:lstStyle/>
          <a:p>
            <a:r>
              <a:rPr kumimoji="1" lang="en-US" altLang="ja-JP" sz="1400" b="1" dirty="0">
                <a:latin typeface="+mn-ea"/>
              </a:rPr>
              <a:t>2019 </a:t>
            </a:r>
            <a:r>
              <a:rPr kumimoji="1" lang="ja-JP" altLang="en-US" sz="1100" b="1" dirty="0">
                <a:latin typeface="+mn-ea"/>
              </a:rPr>
              <a:t>年度</a:t>
            </a:r>
            <a:endParaRPr kumimoji="1" lang="ja-JP" altLang="en-US" sz="1400" b="1" dirty="0">
              <a:latin typeface="+mn-ea"/>
            </a:endParaRPr>
          </a:p>
        </p:txBody>
      </p:sp>
      <p:sp>
        <p:nvSpPr>
          <p:cNvPr id="21" name="テキスト ボックス 20">
            <a:extLst>
              <a:ext uri="{FF2B5EF4-FFF2-40B4-BE49-F238E27FC236}">
                <a16:creationId xmlns:a16="http://schemas.microsoft.com/office/drawing/2014/main" id="{EF81781F-EE8E-4E8F-9C71-463AFE46845F}"/>
              </a:ext>
            </a:extLst>
          </p:cNvPr>
          <p:cNvSpPr txBox="1"/>
          <p:nvPr/>
        </p:nvSpPr>
        <p:spPr>
          <a:xfrm>
            <a:off x="5188040" y="4043721"/>
            <a:ext cx="1013419" cy="307777"/>
          </a:xfrm>
          <a:prstGeom prst="rect">
            <a:avLst/>
          </a:prstGeom>
          <a:noFill/>
        </p:spPr>
        <p:txBody>
          <a:bodyPr wrap="none" rtlCol="0">
            <a:spAutoFit/>
          </a:bodyPr>
          <a:lstStyle/>
          <a:p>
            <a:r>
              <a:rPr kumimoji="1" lang="en-US" altLang="ja-JP" sz="1400" b="1" dirty="0">
                <a:latin typeface="+mn-ea"/>
              </a:rPr>
              <a:t>2020 </a:t>
            </a:r>
            <a:r>
              <a:rPr kumimoji="1" lang="ja-JP" altLang="en-US" sz="1100" b="1" dirty="0">
                <a:latin typeface="+mn-ea"/>
              </a:rPr>
              <a:t>年度</a:t>
            </a:r>
            <a:endParaRPr kumimoji="1" lang="ja-JP" altLang="en-US" sz="1400" b="1" dirty="0">
              <a:latin typeface="+mn-ea"/>
            </a:endParaRPr>
          </a:p>
        </p:txBody>
      </p:sp>
      <p:sp>
        <p:nvSpPr>
          <p:cNvPr id="22" name="テキスト ボックス 21">
            <a:extLst>
              <a:ext uri="{FF2B5EF4-FFF2-40B4-BE49-F238E27FC236}">
                <a16:creationId xmlns:a16="http://schemas.microsoft.com/office/drawing/2014/main" id="{F55C391B-8A3B-4506-B7A4-158BFAD29077}"/>
              </a:ext>
            </a:extLst>
          </p:cNvPr>
          <p:cNvSpPr txBox="1"/>
          <p:nvPr/>
        </p:nvSpPr>
        <p:spPr>
          <a:xfrm>
            <a:off x="7627397" y="4043721"/>
            <a:ext cx="1013419" cy="307777"/>
          </a:xfrm>
          <a:prstGeom prst="rect">
            <a:avLst/>
          </a:prstGeom>
          <a:noFill/>
        </p:spPr>
        <p:txBody>
          <a:bodyPr wrap="none" rtlCol="0">
            <a:spAutoFit/>
          </a:bodyPr>
          <a:lstStyle/>
          <a:p>
            <a:r>
              <a:rPr kumimoji="1" lang="en-US" altLang="ja-JP" sz="1400" b="1" dirty="0">
                <a:latin typeface="+mn-ea"/>
              </a:rPr>
              <a:t>2021 </a:t>
            </a:r>
            <a:r>
              <a:rPr kumimoji="1" lang="ja-JP" altLang="en-US" sz="1100" b="1" dirty="0">
                <a:latin typeface="+mn-ea"/>
              </a:rPr>
              <a:t>年度</a:t>
            </a:r>
            <a:endParaRPr kumimoji="1" lang="ja-JP" altLang="en-US" sz="1400" b="1" dirty="0">
              <a:latin typeface="+mn-ea"/>
            </a:endParaRPr>
          </a:p>
        </p:txBody>
      </p:sp>
      <p:sp>
        <p:nvSpPr>
          <p:cNvPr id="23" name="テキスト ボックス 22">
            <a:extLst>
              <a:ext uri="{FF2B5EF4-FFF2-40B4-BE49-F238E27FC236}">
                <a16:creationId xmlns:a16="http://schemas.microsoft.com/office/drawing/2014/main" id="{FB253DCE-0081-472F-89FE-25C21218EBF2}"/>
              </a:ext>
            </a:extLst>
          </p:cNvPr>
          <p:cNvSpPr txBox="1"/>
          <p:nvPr/>
        </p:nvSpPr>
        <p:spPr>
          <a:xfrm>
            <a:off x="10082414" y="4043721"/>
            <a:ext cx="1013419" cy="307777"/>
          </a:xfrm>
          <a:prstGeom prst="rect">
            <a:avLst/>
          </a:prstGeom>
          <a:noFill/>
        </p:spPr>
        <p:txBody>
          <a:bodyPr wrap="none" rtlCol="0">
            <a:spAutoFit/>
          </a:bodyPr>
          <a:lstStyle/>
          <a:p>
            <a:r>
              <a:rPr kumimoji="1" lang="en-US" altLang="ja-JP" sz="1400" b="1" dirty="0">
                <a:latin typeface="+mn-ea"/>
              </a:rPr>
              <a:t>2022 </a:t>
            </a:r>
            <a:r>
              <a:rPr kumimoji="1" lang="ja-JP" altLang="en-US" sz="1100" b="1" dirty="0">
                <a:latin typeface="+mn-ea"/>
              </a:rPr>
              <a:t>年度</a:t>
            </a:r>
            <a:endParaRPr kumimoji="1" lang="ja-JP" altLang="en-US" sz="1400" b="1" dirty="0">
              <a:latin typeface="+mn-ea"/>
            </a:endParaRPr>
          </a:p>
        </p:txBody>
      </p:sp>
      <p:sp>
        <p:nvSpPr>
          <p:cNvPr id="24" name="吹き出し: 折線 (枠なし) 23">
            <a:extLst>
              <a:ext uri="{FF2B5EF4-FFF2-40B4-BE49-F238E27FC236}">
                <a16:creationId xmlns:a16="http://schemas.microsoft.com/office/drawing/2014/main" id="{063002B0-0AA5-48AC-8E3A-18B076200D89}"/>
              </a:ext>
            </a:extLst>
          </p:cNvPr>
          <p:cNvSpPr/>
          <p:nvPr/>
        </p:nvSpPr>
        <p:spPr>
          <a:xfrm>
            <a:off x="2864556" y="1823657"/>
            <a:ext cx="2262405" cy="872922"/>
          </a:xfrm>
          <a:prstGeom prst="callout2">
            <a:avLst>
              <a:gd name="adj1" fmla="val 101278"/>
              <a:gd name="adj2" fmla="val 99834"/>
              <a:gd name="adj3" fmla="val 101277"/>
              <a:gd name="adj4" fmla="val 779"/>
              <a:gd name="adj5" fmla="val 288479"/>
              <a:gd name="adj6" fmla="val -56249"/>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2018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10 </a:t>
            </a:r>
            <a:r>
              <a:rPr lang="ja-JP" altLang="en-US" sz="1200" b="1" dirty="0">
                <a:solidFill>
                  <a:schemeClr val="tx1">
                    <a:lumMod val="95000"/>
                    <a:lumOff val="5000"/>
                  </a:schemeClr>
                </a:solidFill>
                <a:latin typeface="+mn-ea"/>
              </a:rPr>
              <a:t>月 対象拡大</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妊娠希望女性 </a:t>
            </a:r>
            <a:r>
              <a:rPr lang="ja-JP" altLang="en-US" sz="1200" b="1" dirty="0">
                <a:solidFill>
                  <a:schemeClr val="tx1">
                    <a:lumMod val="95000"/>
                    <a:lumOff val="5000"/>
                  </a:schemeClr>
                </a:solidFill>
                <a:latin typeface="+mn-ea"/>
              </a:rPr>
              <a:t>と</a:t>
            </a:r>
            <a:r>
              <a:rPr lang="ja-JP" altLang="en-US" sz="1600" b="1" dirty="0">
                <a:solidFill>
                  <a:schemeClr val="tx1">
                    <a:lumMod val="95000"/>
                    <a:lumOff val="5000"/>
                  </a:schemeClr>
                </a:solidFill>
                <a:latin typeface="+mn-ea"/>
              </a:rPr>
              <a:t> 配偶者</a:t>
            </a:r>
            <a:endParaRPr kumimoji="1" lang="en-US" altLang="ja-JP" sz="1600" b="1" dirty="0">
              <a:solidFill>
                <a:schemeClr val="tx1">
                  <a:lumMod val="95000"/>
                  <a:lumOff val="5000"/>
                </a:schemeClr>
              </a:solidFill>
              <a:latin typeface="+mn-ea"/>
            </a:endParaRPr>
          </a:p>
          <a:p>
            <a:pPr>
              <a:lnSpc>
                <a:spcPct val="120000"/>
              </a:lnSpc>
            </a:pPr>
            <a:r>
              <a:rPr kumimoji="1" lang="ja-JP" altLang="en-US" sz="1600" b="1" dirty="0">
                <a:solidFill>
                  <a:schemeClr val="tx1">
                    <a:lumMod val="95000"/>
                    <a:lumOff val="5000"/>
                  </a:schemeClr>
                </a:solidFill>
                <a:latin typeface="+mn-ea"/>
              </a:rPr>
              <a:t>低抗体価妊婦 </a:t>
            </a:r>
            <a:r>
              <a:rPr kumimoji="1" lang="ja-JP" altLang="en-US" sz="1200" b="1" dirty="0">
                <a:solidFill>
                  <a:schemeClr val="tx1">
                    <a:lumMod val="95000"/>
                    <a:lumOff val="5000"/>
                  </a:schemeClr>
                </a:solidFill>
                <a:latin typeface="+mn-ea"/>
              </a:rPr>
              <a:t>の</a:t>
            </a:r>
            <a:r>
              <a:rPr kumimoji="1" lang="ja-JP" altLang="en-US" sz="1600" b="1" dirty="0">
                <a:solidFill>
                  <a:schemeClr val="tx1">
                    <a:lumMod val="95000"/>
                    <a:lumOff val="5000"/>
                  </a:schemeClr>
                </a:solidFill>
                <a:latin typeface="+mn-ea"/>
              </a:rPr>
              <a:t> 配偶者</a:t>
            </a:r>
          </a:p>
        </p:txBody>
      </p:sp>
      <p:sp>
        <p:nvSpPr>
          <p:cNvPr id="25" name="テキスト ボックス 24">
            <a:extLst>
              <a:ext uri="{FF2B5EF4-FFF2-40B4-BE49-F238E27FC236}">
                <a16:creationId xmlns:a16="http://schemas.microsoft.com/office/drawing/2014/main" id="{03F982AF-C2D8-4893-BA9B-BB44F90280BD}"/>
              </a:ext>
            </a:extLst>
          </p:cNvPr>
          <p:cNvSpPr txBox="1"/>
          <p:nvPr/>
        </p:nvSpPr>
        <p:spPr>
          <a:xfrm>
            <a:off x="286238" y="2401613"/>
            <a:ext cx="1598515" cy="895630"/>
          </a:xfrm>
          <a:prstGeom prst="rect">
            <a:avLst/>
          </a:prstGeom>
          <a:noFill/>
        </p:spPr>
        <p:txBody>
          <a:bodyPr wrap="none" rtlCol="0">
            <a:spAutoFit/>
          </a:bodyPr>
          <a:lstStyle/>
          <a:p>
            <a:pPr>
              <a:lnSpc>
                <a:spcPct val="120000"/>
              </a:lnSpc>
            </a:pPr>
            <a:r>
              <a:rPr kumimoji="1" lang="en-US" altLang="ja-JP" sz="1600" b="1" dirty="0">
                <a:latin typeface="+mn-ea"/>
              </a:rPr>
              <a:t>2014</a:t>
            </a:r>
            <a:r>
              <a:rPr kumimoji="1" lang="en-US" altLang="ja-JP" sz="1400" b="1" dirty="0">
                <a:latin typeface="+mn-ea"/>
              </a:rPr>
              <a:t> </a:t>
            </a:r>
            <a:r>
              <a:rPr kumimoji="1" lang="ja-JP" altLang="en-US" sz="1100" b="1" dirty="0">
                <a:latin typeface="+mn-ea"/>
              </a:rPr>
              <a:t>年 </a:t>
            </a:r>
            <a:r>
              <a:rPr kumimoji="1" lang="en-US" altLang="ja-JP" sz="1600" b="1" dirty="0">
                <a:latin typeface="+mn-ea"/>
              </a:rPr>
              <a:t>4</a:t>
            </a:r>
            <a:r>
              <a:rPr kumimoji="1" lang="en-US" altLang="ja-JP" sz="1100" b="1" dirty="0">
                <a:latin typeface="+mn-ea"/>
              </a:rPr>
              <a:t> </a:t>
            </a:r>
            <a:r>
              <a:rPr kumimoji="1" lang="ja-JP" altLang="en-US" sz="1100" b="1" dirty="0">
                <a:latin typeface="+mn-ea"/>
              </a:rPr>
              <a:t>月から</a:t>
            </a:r>
            <a:endParaRPr kumimoji="1" lang="en-US" altLang="ja-JP" sz="1100" b="1" dirty="0">
              <a:latin typeface="+mn-ea"/>
            </a:endParaRPr>
          </a:p>
          <a:p>
            <a:pPr>
              <a:lnSpc>
                <a:spcPct val="120000"/>
              </a:lnSpc>
            </a:pPr>
            <a:r>
              <a:rPr lang="ja-JP" altLang="en-US" sz="1600" b="1" dirty="0">
                <a:latin typeface="+mn-ea"/>
              </a:rPr>
              <a:t>妊娠希望女性</a:t>
            </a:r>
            <a:endParaRPr lang="en-US" altLang="ja-JP" sz="1600" b="1" dirty="0">
              <a:latin typeface="+mn-ea"/>
            </a:endParaRPr>
          </a:p>
          <a:p>
            <a:pPr>
              <a:lnSpc>
                <a:spcPct val="120000"/>
              </a:lnSpc>
            </a:pPr>
            <a:r>
              <a:rPr kumimoji="1" lang="ja-JP" altLang="en-US" sz="1200" b="1" dirty="0">
                <a:latin typeface="+mn-ea"/>
              </a:rPr>
              <a:t>を対象に事業開始</a:t>
            </a:r>
            <a:endParaRPr kumimoji="1" lang="ja-JP" altLang="en-US" sz="1400" b="1" dirty="0">
              <a:latin typeface="+mn-ea"/>
            </a:endParaRPr>
          </a:p>
        </p:txBody>
      </p:sp>
      <p:sp>
        <p:nvSpPr>
          <p:cNvPr id="26" name="吹き出し: 折線 (枠なし) 25">
            <a:extLst>
              <a:ext uri="{FF2B5EF4-FFF2-40B4-BE49-F238E27FC236}">
                <a16:creationId xmlns:a16="http://schemas.microsoft.com/office/drawing/2014/main" id="{1EB5E6FD-C49F-425A-BBF4-71A5E5C8CA4A}"/>
              </a:ext>
            </a:extLst>
          </p:cNvPr>
          <p:cNvSpPr/>
          <p:nvPr/>
        </p:nvSpPr>
        <p:spPr>
          <a:xfrm>
            <a:off x="3311617" y="2880764"/>
            <a:ext cx="3341227" cy="872922"/>
          </a:xfrm>
          <a:prstGeom prst="callout2">
            <a:avLst>
              <a:gd name="adj1" fmla="val 101278"/>
              <a:gd name="adj2" fmla="val 99834"/>
              <a:gd name="adj3" fmla="val 101277"/>
              <a:gd name="adj4" fmla="val 779"/>
              <a:gd name="adj5" fmla="val 168451"/>
              <a:gd name="adj6" fmla="val -14665"/>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2019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4 </a:t>
            </a:r>
            <a:r>
              <a:rPr lang="ja-JP" altLang="en-US" sz="1200" b="1" dirty="0">
                <a:solidFill>
                  <a:schemeClr val="tx1">
                    <a:lumMod val="95000"/>
                    <a:lumOff val="5000"/>
                  </a:schemeClr>
                </a:solidFill>
                <a:latin typeface="+mn-ea"/>
              </a:rPr>
              <a:t>月 対象拡大</a:t>
            </a:r>
            <a:endParaRPr lang="en-US" altLang="ja-JP" sz="1200" b="1" dirty="0">
              <a:solidFill>
                <a:schemeClr val="tx1">
                  <a:lumMod val="95000"/>
                  <a:lumOff val="5000"/>
                </a:schemeClr>
              </a:solidFill>
              <a:latin typeface="+mn-ea"/>
            </a:endParaRPr>
          </a:p>
          <a:p>
            <a:pPr>
              <a:lnSpc>
                <a:spcPct val="120000"/>
              </a:lnSpc>
            </a:pPr>
            <a:r>
              <a:rPr lang="ja-JP" altLang="en-US" sz="1600" b="1" dirty="0">
                <a:solidFill>
                  <a:schemeClr val="tx1">
                    <a:lumMod val="95000"/>
                    <a:lumOff val="5000"/>
                  </a:schemeClr>
                </a:solidFill>
                <a:latin typeface="+mn-ea"/>
              </a:rPr>
              <a:t>妊娠希望女性 </a:t>
            </a:r>
            <a:r>
              <a:rPr lang="ja-JP" altLang="en-US" sz="1200" b="1" dirty="0">
                <a:solidFill>
                  <a:schemeClr val="tx1">
                    <a:lumMod val="95000"/>
                    <a:lumOff val="5000"/>
                  </a:schemeClr>
                </a:solidFill>
                <a:latin typeface="+mn-ea"/>
              </a:rPr>
              <a:t>と</a:t>
            </a:r>
            <a:r>
              <a:rPr lang="ja-JP" altLang="en-US" sz="1600" b="1" dirty="0">
                <a:solidFill>
                  <a:schemeClr val="tx1">
                    <a:lumMod val="95000"/>
                    <a:lumOff val="5000"/>
                  </a:schemeClr>
                </a:solidFill>
                <a:latin typeface="+mn-ea"/>
              </a:rPr>
              <a:t> 配偶者 </a:t>
            </a:r>
            <a:r>
              <a:rPr lang="en-US" altLang="ja-JP" sz="1600" b="1" dirty="0">
                <a:solidFill>
                  <a:schemeClr val="tx1">
                    <a:lumMod val="95000"/>
                    <a:lumOff val="5000"/>
                  </a:schemeClr>
                </a:solidFill>
                <a:latin typeface="+mn-ea"/>
              </a:rPr>
              <a:t>+ </a:t>
            </a:r>
            <a:r>
              <a:rPr lang="ja-JP" altLang="en-US" sz="1600" b="1" dirty="0">
                <a:solidFill>
                  <a:schemeClr val="tx1">
                    <a:lumMod val="95000"/>
                    <a:lumOff val="5000"/>
                  </a:schemeClr>
                </a:solidFill>
                <a:latin typeface="+mn-ea"/>
              </a:rPr>
              <a:t>同居家族</a:t>
            </a:r>
            <a:endParaRPr kumimoji="1" lang="en-US" altLang="ja-JP" sz="1600" b="1" dirty="0">
              <a:solidFill>
                <a:schemeClr val="tx1">
                  <a:lumMod val="95000"/>
                  <a:lumOff val="5000"/>
                </a:schemeClr>
              </a:solidFill>
              <a:latin typeface="+mn-ea"/>
            </a:endParaRPr>
          </a:p>
          <a:p>
            <a:pPr>
              <a:lnSpc>
                <a:spcPct val="120000"/>
              </a:lnSpc>
            </a:pPr>
            <a:r>
              <a:rPr kumimoji="1" lang="ja-JP" altLang="en-US" sz="1600" b="1" dirty="0">
                <a:solidFill>
                  <a:schemeClr val="tx1">
                    <a:lumMod val="95000"/>
                    <a:lumOff val="5000"/>
                  </a:schemeClr>
                </a:solidFill>
                <a:latin typeface="+mn-ea"/>
              </a:rPr>
              <a:t>低抗体価妊婦 </a:t>
            </a:r>
            <a:r>
              <a:rPr kumimoji="1" lang="ja-JP" altLang="en-US" sz="1200" b="1" dirty="0">
                <a:solidFill>
                  <a:schemeClr val="tx1">
                    <a:lumMod val="95000"/>
                    <a:lumOff val="5000"/>
                  </a:schemeClr>
                </a:solidFill>
                <a:latin typeface="+mn-ea"/>
              </a:rPr>
              <a:t>の</a:t>
            </a:r>
            <a:r>
              <a:rPr kumimoji="1" lang="ja-JP" altLang="en-US" sz="1600" b="1" dirty="0">
                <a:solidFill>
                  <a:schemeClr val="tx1">
                    <a:lumMod val="95000"/>
                    <a:lumOff val="5000"/>
                  </a:schemeClr>
                </a:solidFill>
                <a:latin typeface="+mn-ea"/>
              </a:rPr>
              <a:t> 配偶者 </a:t>
            </a:r>
            <a:r>
              <a:rPr kumimoji="1" lang="en-US" altLang="ja-JP" sz="1600" b="1" dirty="0">
                <a:solidFill>
                  <a:schemeClr val="tx1">
                    <a:lumMod val="95000"/>
                    <a:lumOff val="5000"/>
                  </a:schemeClr>
                </a:solidFill>
                <a:latin typeface="+mn-ea"/>
              </a:rPr>
              <a:t>+ </a:t>
            </a:r>
            <a:r>
              <a:rPr kumimoji="1" lang="ja-JP" altLang="en-US" sz="1600" b="1" dirty="0">
                <a:solidFill>
                  <a:schemeClr val="tx1">
                    <a:lumMod val="95000"/>
                    <a:lumOff val="5000"/>
                  </a:schemeClr>
                </a:solidFill>
                <a:latin typeface="+mn-ea"/>
              </a:rPr>
              <a:t>同居家族</a:t>
            </a:r>
          </a:p>
        </p:txBody>
      </p:sp>
      <p:sp>
        <p:nvSpPr>
          <p:cNvPr id="27" name="吹き出し: 折線 (枠なし) 26">
            <a:extLst>
              <a:ext uri="{FF2B5EF4-FFF2-40B4-BE49-F238E27FC236}">
                <a16:creationId xmlns:a16="http://schemas.microsoft.com/office/drawing/2014/main" id="{8E58CCCA-A585-4A46-A629-E438DB1F5F0C}"/>
              </a:ext>
            </a:extLst>
          </p:cNvPr>
          <p:cNvSpPr/>
          <p:nvPr/>
        </p:nvSpPr>
        <p:spPr>
          <a:xfrm>
            <a:off x="2322907" y="4724451"/>
            <a:ext cx="5016364" cy="577457"/>
          </a:xfrm>
          <a:prstGeom prst="callout2">
            <a:avLst>
              <a:gd name="adj1" fmla="val 101278"/>
              <a:gd name="adj2" fmla="val 99834"/>
              <a:gd name="adj3" fmla="val 101277"/>
              <a:gd name="adj4" fmla="val 779"/>
              <a:gd name="adj5" fmla="val -70292"/>
              <a:gd name="adj6" fmla="val -10516"/>
            </a:avLst>
          </a:prstGeom>
          <a:noFill/>
          <a:ln w="38100">
            <a:solidFill>
              <a:schemeClr val="tx1">
                <a:lumMod val="95000"/>
                <a:lumOff val="5000"/>
              </a:schemeClr>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1200" b="1" dirty="0">
                <a:solidFill>
                  <a:schemeClr val="tx1">
                    <a:lumMod val="95000"/>
                    <a:lumOff val="5000"/>
                  </a:schemeClr>
                </a:solidFill>
                <a:latin typeface="+mn-ea"/>
              </a:rPr>
              <a:t>2018 </a:t>
            </a:r>
            <a:r>
              <a:rPr lang="ja-JP" altLang="en-US" sz="1200" b="1" dirty="0">
                <a:solidFill>
                  <a:schemeClr val="tx1">
                    <a:lumMod val="95000"/>
                    <a:lumOff val="5000"/>
                  </a:schemeClr>
                </a:solidFill>
                <a:latin typeface="+mn-ea"/>
              </a:rPr>
              <a:t>年 </a:t>
            </a:r>
            <a:r>
              <a:rPr lang="en-US" altLang="ja-JP" sz="1200" b="1" dirty="0">
                <a:solidFill>
                  <a:schemeClr val="tx1">
                    <a:lumMod val="95000"/>
                    <a:lumOff val="5000"/>
                  </a:schemeClr>
                </a:solidFill>
                <a:latin typeface="+mn-ea"/>
              </a:rPr>
              <a:t>11 </a:t>
            </a:r>
            <a:r>
              <a:rPr lang="ja-JP" altLang="en-US" sz="1200" b="1" dirty="0">
                <a:solidFill>
                  <a:schemeClr val="tx1">
                    <a:lumMod val="95000"/>
                    <a:lumOff val="5000"/>
                  </a:schemeClr>
                </a:solidFill>
                <a:latin typeface="+mn-ea"/>
              </a:rPr>
              <a:t>月から</a:t>
            </a:r>
            <a:endParaRPr lang="en-US" altLang="ja-JP" sz="1200" b="1" dirty="0">
              <a:solidFill>
                <a:schemeClr val="tx1">
                  <a:lumMod val="95000"/>
                  <a:lumOff val="5000"/>
                </a:schemeClr>
              </a:solidFill>
              <a:latin typeface="+mn-ea"/>
            </a:endParaRPr>
          </a:p>
          <a:p>
            <a:pPr>
              <a:lnSpc>
                <a:spcPct val="120000"/>
              </a:lnSpc>
            </a:pPr>
            <a:r>
              <a:rPr kumimoji="1" lang="ja-JP" altLang="en-US" sz="1600" b="1" dirty="0">
                <a:solidFill>
                  <a:schemeClr val="tx1">
                    <a:lumMod val="95000"/>
                    <a:lumOff val="5000"/>
                  </a:schemeClr>
                </a:solidFill>
                <a:latin typeface="+mn-ea"/>
              </a:rPr>
              <a:t>低抗体価（</a:t>
            </a:r>
            <a:r>
              <a:rPr kumimoji="1" lang="en-US" altLang="ja-JP" sz="1600" b="1" dirty="0">
                <a:solidFill>
                  <a:schemeClr val="tx1">
                    <a:lumMod val="95000"/>
                    <a:lumOff val="5000"/>
                  </a:schemeClr>
                </a:solidFill>
                <a:latin typeface="+mn-ea"/>
              </a:rPr>
              <a:t>HI</a:t>
            </a:r>
            <a:r>
              <a:rPr kumimoji="1" lang="ja-JP" altLang="en-US" sz="1600" b="1" dirty="0">
                <a:solidFill>
                  <a:schemeClr val="tx1">
                    <a:lumMod val="95000"/>
                    <a:lumOff val="5000"/>
                  </a:schemeClr>
                </a:solidFill>
                <a:latin typeface="+mn-ea"/>
              </a:rPr>
              <a:t>法で </a:t>
            </a:r>
            <a:r>
              <a:rPr kumimoji="1" lang="en-US" altLang="ja-JP" sz="1600" b="1" dirty="0">
                <a:solidFill>
                  <a:schemeClr val="tx1">
                    <a:lumMod val="95000"/>
                    <a:lumOff val="5000"/>
                  </a:schemeClr>
                </a:solidFill>
                <a:latin typeface="+mn-ea"/>
              </a:rPr>
              <a:t>16 </a:t>
            </a:r>
            <a:r>
              <a:rPr kumimoji="1" lang="ja-JP" altLang="en-US" sz="1600" b="1" dirty="0">
                <a:solidFill>
                  <a:schemeClr val="tx1">
                    <a:lumMod val="95000"/>
                    <a:lumOff val="5000"/>
                  </a:schemeClr>
                </a:solidFill>
                <a:latin typeface="+mn-ea"/>
              </a:rPr>
              <a:t>倍以下）</a:t>
            </a:r>
            <a:r>
              <a:rPr kumimoji="1" lang="ja-JP" altLang="en-US" sz="1200" b="1" dirty="0">
                <a:solidFill>
                  <a:schemeClr val="tx1">
                    <a:lumMod val="95000"/>
                    <a:lumOff val="5000"/>
                  </a:schemeClr>
                </a:solidFill>
                <a:latin typeface="+mn-ea"/>
              </a:rPr>
              <a:t>の人すべてを対象に事業開始</a:t>
            </a:r>
            <a:endParaRPr kumimoji="1" lang="ja-JP" altLang="en-US" sz="1600" b="1" dirty="0">
              <a:solidFill>
                <a:schemeClr val="tx1">
                  <a:lumMod val="95000"/>
                  <a:lumOff val="5000"/>
                </a:schemeClr>
              </a:solidFill>
              <a:latin typeface="+mn-ea"/>
            </a:endParaRPr>
          </a:p>
        </p:txBody>
      </p:sp>
      <p:sp>
        <p:nvSpPr>
          <p:cNvPr id="28" name="テキスト ボックス 27">
            <a:extLst>
              <a:ext uri="{FF2B5EF4-FFF2-40B4-BE49-F238E27FC236}">
                <a16:creationId xmlns:a16="http://schemas.microsoft.com/office/drawing/2014/main" id="{2628849B-A60E-4876-872E-A73012BF616A}"/>
              </a:ext>
            </a:extLst>
          </p:cNvPr>
          <p:cNvSpPr txBox="1"/>
          <p:nvPr/>
        </p:nvSpPr>
        <p:spPr>
          <a:xfrm>
            <a:off x="1881910" y="1107417"/>
            <a:ext cx="9628772" cy="671038"/>
          </a:xfrm>
          <a:prstGeom prst="rect">
            <a:avLst/>
          </a:prstGeom>
          <a:noFill/>
        </p:spPr>
        <p:txBody>
          <a:bodyPr wrap="none" lIns="72000" tIns="72000" rIns="72000" bIns="18000" rtlCol="0">
            <a:spAutoFit/>
          </a:bodyPr>
          <a:lstStyle/>
          <a:p>
            <a:pPr>
              <a:lnSpc>
                <a:spcPct val="120000"/>
              </a:lnSpc>
            </a:pPr>
            <a:r>
              <a:rPr lang="ja-JP" altLang="en-US" b="1" dirty="0">
                <a:latin typeface="+mn-ea"/>
              </a:rPr>
              <a:t>実績 </a:t>
            </a:r>
            <a:r>
              <a:rPr lang="en-US" altLang="ja-JP" b="1" dirty="0">
                <a:solidFill>
                  <a:schemeClr val="accent2"/>
                </a:solidFill>
                <a:latin typeface="+mn-ea"/>
              </a:rPr>
              <a:t>10,265</a:t>
            </a:r>
            <a:r>
              <a:rPr lang="en-US" altLang="ja-JP" b="1" dirty="0">
                <a:latin typeface="+mn-ea"/>
              </a:rPr>
              <a:t> </a:t>
            </a:r>
            <a:r>
              <a:rPr lang="ja-JP" altLang="en-US" b="1" dirty="0">
                <a:latin typeface="+mn-ea"/>
              </a:rPr>
              <a:t>人</a:t>
            </a:r>
            <a:endParaRPr lang="en-US" altLang="ja-JP" b="1" dirty="0">
              <a:latin typeface="+mn-ea"/>
            </a:endParaRPr>
          </a:p>
          <a:p>
            <a:pPr>
              <a:lnSpc>
                <a:spcPct val="120000"/>
              </a:lnSpc>
            </a:pPr>
            <a:r>
              <a:rPr lang="en-US" altLang="ja-JP" sz="1400" b="1" dirty="0">
                <a:latin typeface="+mn-ea"/>
              </a:rPr>
              <a:t>2018</a:t>
            </a:r>
            <a:r>
              <a:rPr lang="ja-JP" altLang="en-US" sz="1400" b="1" dirty="0">
                <a:latin typeface="+mn-ea"/>
              </a:rPr>
              <a:t>年度 </a:t>
            </a:r>
            <a:r>
              <a:rPr lang="en-US" altLang="ja-JP" sz="1400" b="1" dirty="0">
                <a:solidFill>
                  <a:schemeClr val="accent2"/>
                </a:solidFill>
                <a:latin typeface="+mn-ea"/>
              </a:rPr>
              <a:t>3,216</a:t>
            </a:r>
            <a:r>
              <a:rPr lang="en-US" altLang="ja-JP" sz="1400" b="1" dirty="0">
                <a:latin typeface="+mn-ea"/>
              </a:rPr>
              <a:t> </a:t>
            </a:r>
            <a:r>
              <a:rPr lang="ja-JP" altLang="en-US" sz="1400" b="1" dirty="0">
                <a:latin typeface="+mn-ea"/>
              </a:rPr>
              <a:t>人 </a:t>
            </a:r>
            <a:r>
              <a:rPr lang="en-US" altLang="ja-JP" sz="1400" b="1" dirty="0">
                <a:latin typeface="+mn-ea"/>
              </a:rPr>
              <a:t>2019</a:t>
            </a:r>
            <a:r>
              <a:rPr lang="ja-JP" altLang="en-US" sz="1400" b="1" dirty="0">
                <a:latin typeface="+mn-ea"/>
              </a:rPr>
              <a:t>年度 </a:t>
            </a:r>
            <a:r>
              <a:rPr lang="en-US" altLang="ja-JP" sz="1400" b="1" dirty="0">
                <a:solidFill>
                  <a:schemeClr val="accent2"/>
                </a:solidFill>
                <a:latin typeface="+mn-ea"/>
              </a:rPr>
              <a:t>3,313</a:t>
            </a:r>
            <a:r>
              <a:rPr lang="en-US" altLang="ja-JP" sz="1400" b="1" dirty="0">
                <a:latin typeface="+mn-ea"/>
              </a:rPr>
              <a:t> </a:t>
            </a:r>
            <a:r>
              <a:rPr lang="ja-JP" altLang="en-US" sz="1400" b="1" dirty="0">
                <a:latin typeface="+mn-ea"/>
              </a:rPr>
              <a:t>人 </a:t>
            </a:r>
            <a:r>
              <a:rPr lang="en-US" altLang="ja-JP" sz="1400" b="1" dirty="0">
                <a:latin typeface="+mn-ea"/>
              </a:rPr>
              <a:t>2020</a:t>
            </a:r>
            <a:r>
              <a:rPr lang="ja-JP" altLang="en-US" sz="1400" b="1" dirty="0">
                <a:latin typeface="+mn-ea"/>
              </a:rPr>
              <a:t>年度 </a:t>
            </a:r>
            <a:r>
              <a:rPr lang="en-US" altLang="ja-JP" sz="1400" b="1" dirty="0">
                <a:solidFill>
                  <a:schemeClr val="accent2"/>
                </a:solidFill>
                <a:latin typeface="+mn-ea"/>
              </a:rPr>
              <a:t>1,812</a:t>
            </a:r>
            <a:r>
              <a:rPr lang="en-US" altLang="ja-JP" sz="1400" b="1" dirty="0">
                <a:latin typeface="+mn-ea"/>
              </a:rPr>
              <a:t> </a:t>
            </a:r>
            <a:r>
              <a:rPr lang="ja-JP" altLang="en-US" sz="1400" b="1" dirty="0">
                <a:latin typeface="+mn-ea"/>
              </a:rPr>
              <a:t>人 </a:t>
            </a:r>
            <a:r>
              <a:rPr lang="en-US" altLang="ja-JP" sz="1400" b="1" dirty="0">
                <a:latin typeface="+mn-ea"/>
              </a:rPr>
              <a:t>2021</a:t>
            </a:r>
            <a:r>
              <a:rPr lang="ja-JP" altLang="en-US" sz="1400" b="1" dirty="0">
                <a:latin typeface="+mn-ea"/>
              </a:rPr>
              <a:t>年度 </a:t>
            </a:r>
            <a:r>
              <a:rPr lang="en-US" altLang="ja-JP" sz="1400" b="1" dirty="0">
                <a:solidFill>
                  <a:schemeClr val="accent2"/>
                </a:solidFill>
                <a:latin typeface="+mn-ea"/>
              </a:rPr>
              <a:t>1,341</a:t>
            </a:r>
            <a:r>
              <a:rPr lang="en-US" altLang="ja-JP" sz="1400" b="1" dirty="0">
                <a:latin typeface="+mn-ea"/>
              </a:rPr>
              <a:t> </a:t>
            </a:r>
            <a:r>
              <a:rPr lang="ja-JP" altLang="en-US" sz="1400" b="1" dirty="0">
                <a:latin typeface="+mn-ea"/>
              </a:rPr>
              <a:t>人 </a:t>
            </a:r>
            <a:r>
              <a:rPr lang="en-US" altLang="ja-JP" sz="1400" b="1" dirty="0">
                <a:latin typeface="+mn-ea"/>
              </a:rPr>
              <a:t>2022</a:t>
            </a:r>
            <a:r>
              <a:rPr lang="ja-JP" altLang="en-US" sz="1400" b="1" dirty="0">
                <a:latin typeface="+mn-ea"/>
              </a:rPr>
              <a:t>年度 </a:t>
            </a:r>
            <a:r>
              <a:rPr lang="en-US" altLang="ja-JP" sz="1400" b="1" dirty="0">
                <a:solidFill>
                  <a:schemeClr val="accent2"/>
                </a:solidFill>
                <a:latin typeface="+mn-ea"/>
              </a:rPr>
              <a:t>582</a:t>
            </a:r>
            <a:r>
              <a:rPr lang="en-US" altLang="ja-JP" sz="1400" b="1" dirty="0">
                <a:latin typeface="+mn-ea"/>
              </a:rPr>
              <a:t> </a:t>
            </a:r>
            <a:r>
              <a:rPr lang="ja-JP" altLang="en-US" sz="1400" b="1" dirty="0">
                <a:latin typeface="+mn-ea"/>
              </a:rPr>
              <a:t>人 不明 </a:t>
            </a:r>
            <a:r>
              <a:rPr lang="en-US" altLang="ja-JP" sz="1400" b="1" dirty="0">
                <a:solidFill>
                  <a:schemeClr val="accent2"/>
                </a:solidFill>
                <a:latin typeface="+mn-ea"/>
              </a:rPr>
              <a:t>1</a:t>
            </a:r>
            <a:r>
              <a:rPr lang="en-US" altLang="ja-JP" sz="1400" b="1" dirty="0">
                <a:latin typeface="+mn-ea"/>
              </a:rPr>
              <a:t> </a:t>
            </a:r>
            <a:r>
              <a:rPr lang="ja-JP" altLang="en-US" sz="1400" b="1" dirty="0">
                <a:latin typeface="+mn-ea"/>
              </a:rPr>
              <a:t>人</a:t>
            </a:r>
            <a:endParaRPr lang="en-US" altLang="ja-JP" b="1" dirty="0">
              <a:latin typeface="+mn-ea"/>
            </a:endParaRPr>
          </a:p>
        </p:txBody>
      </p:sp>
      <p:sp>
        <p:nvSpPr>
          <p:cNvPr id="29" name="テキスト ボックス 28">
            <a:extLst>
              <a:ext uri="{FF2B5EF4-FFF2-40B4-BE49-F238E27FC236}">
                <a16:creationId xmlns:a16="http://schemas.microsoft.com/office/drawing/2014/main" id="{CFC11DA5-0696-4F95-BA79-8297F7F7ADEE}"/>
              </a:ext>
            </a:extLst>
          </p:cNvPr>
          <p:cNvSpPr txBox="1"/>
          <p:nvPr/>
        </p:nvSpPr>
        <p:spPr>
          <a:xfrm>
            <a:off x="2235352" y="5842298"/>
            <a:ext cx="9630375" cy="671038"/>
          </a:xfrm>
          <a:prstGeom prst="rect">
            <a:avLst/>
          </a:prstGeom>
          <a:noFill/>
        </p:spPr>
        <p:txBody>
          <a:bodyPr wrap="none" lIns="72000" tIns="72000" rIns="72000" bIns="18000" rtlCol="0">
            <a:spAutoFit/>
          </a:bodyPr>
          <a:lstStyle/>
          <a:p>
            <a:pPr>
              <a:lnSpc>
                <a:spcPct val="120000"/>
              </a:lnSpc>
            </a:pPr>
            <a:r>
              <a:rPr lang="ja-JP" altLang="en-US" b="1" dirty="0">
                <a:latin typeface="+mn-ea"/>
              </a:rPr>
              <a:t>実績 </a:t>
            </a:r>
            <a:r>
              <a:rPr lang="en-US" altLang="ja-JP" b="1" dirty="0">
                <a:solidFill>
                  <a:schemeClr val="accent2"/>
                </a:solidFill>
                <a:latin typeface="+mn-ea"/>
              </a:rPr>
              <a:t>7,655</a:t>
            </a:r>
            <a:r>
              <a:rPr lang="en-US" altLang="ja-JP" b="1" dirty="0">
                <a:latin typeface="+mn-ea"/>
              </a:rPr>
              <a:t> </a:t>
            </a:r>
            <a:r>
              <a:rPr lang="ja-JP" altLang="en-US" b="1" dirty="0">
                <a:latin typeface="+mn-ea"/>
              </a:rPr>
              <a:t>人</a:t>
            </a:r>
            <a:endParaRPr lang="en-US" altLang="ja-JP" b="1" dirty="0">
              <a:latin typeface="+mn-ea"/>
            </a:endParaRPr>
          </a:p>
          <a:p>
            <a:pPr>
              <a:lnSpc>
                <a:spcPct val="120000"/>
              </a:lnSpc>
            </a:pPr>
            <a:r>
              <a:rPr lang="en-US" altLang="ja-JP" sz="1400" b="1" dirty="0">
                <a:latin typeface="+mn-ea"/>
              </a:rPr>
              <a:t>2018</a:t>
            </a:r>
            <a:r>
              <a:rPr lang="ja-JP" altLang="en-US" sz="1400" b="1" dirty="0">
                <a:latin typeface="+mn-ea"/>
              </a:rPr>
              <a:t>年度 </a:t>
            </a:r>
            <a:r>
              <a:rPr lang="en-US" altLang="ja-JP" sz="1400" b="1" dirty="0">
                <a:solidFill>
                  <a:schemeClr val="accent2"/>
                </a:solidFill>
                <a:latin typeface="+mn-ea"/>
              </a:rPr>
              <a:t>1,228</a:t>
            </a:r>
            <a:r>
              <a:rPr lang="en-US" altLang="ja-JP" sz="1400" b="1" dirty="0">
                <a:latin typeface="+mn-ea"/>
              </a:rPr>
              <a:t> </a:t>
            </a:r>
            <a:r>
              <a:rPr lang="ja-JP" altLang="en-US" sz="1400" b="1" dirty="0">
                <a:latin typeface="+mn-ea"/>
              </a:rPr>
              <a:t>人 </a:t>
            </a:r>
            <a:r>
              <a:rPr lang="en-US" altLang="ja-JP" sz="1400" b="1" dirty="0">
                <a:latin typeface="+mn-ea"/>
              </a:rPr>
              <a:t>2019</a:t>
            </a:r>
            <a:r>
              <a:rPr lang="ja-JP" altLang="en-US" sz="1400" b="1" dirty="0">
                <a:latin typeface="+mn-ea"/>
              </a:rPr>
              <a:t>年度 </a:t>
            </a:r>
            <a:r>
              <a:rPr lang="en-US" altLang="ja-JP" sz="1400" b="1" dirty="0">
                <a:solidFill>
                  <a:schemeClr val="accent2"/>
                </a:solidFill>
                <a:latin typeface="+mn-ea"/>
              </a:rPr>
              <a:t>2,742</a:t>
            </a:r>
            <a:r>
              <a:rPr lang="en-US" altLang="ja-JP" sz="1400" b="1" dirty="0">
                <a:latin typeface="+mn-ea"/>
              </a:rPr>
              <a:t> </a:t>
            </a:r>
            <a:r>
              <a:rPr lang="ja-JP" altLang="en-US" sz="1400" b="1" dirty="0">
                <a:latin typeface="+mn-ea"/>
              </a:rPr>
              <a:t>人 </a:t>
            </a:r>
            <a:r>
              <a:rPr lang="en-US" altLang="ja-JP" sz="1400" b="1" dirty="0">
                <a:latin typeface="+mn-ea"/>
              </a:rPr>
              <a:t>2020</a:t>
            </a:r>
            <a:r>
              <a:rPr lang="ja-JP" altLang="en-US" sz="1400" b="1" dirty="0">
                <a:latin typeface="+mn-ea"/>
              </a:rPr>
              <a:t>年度 </a:t>
            </a:r>
            <a:r>
              <a:rPr lang="en-US" altLang="ja-JP" sz="1400" b="1" dirty="0">
                <a:solidFill>
                  <a:schemeClr val="accent2"/>
                </a:solidFill>
                <a:latin typeface="+mn-ea"/>
              </a:rPr>
              <a:t>1,759</a:t>
            </a:r>
            <a:r>
              <a:rPr lang="en-US" altLang="ja-JP" sz="1400" b="1" dirty="0">
                <a:latin typeface="+mn-ea"/>
              </a:rPr>
              <a:t> </a:t>
            </a:r>
            <a:r>
              <a:rPr lang="ja-JP" altLang="en-US" sz="1400" b="1" dirty="0">
                <a:latin typeface="+mn-ea"/>
              </a:rPr>
              <a:t>人 </a:t>
            </a:r>
            <a:r>
              <a:rPr lang="en-US" altLang="ja-JP" sz="1400" b="1" dirty="0">
                <a:latin typeface="+mn-ea"/>
              </a:rPr>
              <a:t>2021</a:t>
            </a:r>
            <a:r>
              <a:rPr lang="ja-JP" altLang="en-US" sz="1400" b="1" dirty="0">
                <a:latin typeface="+mn-ea"/>
              </a:rPr>
              <a:t>年度 </a:t>
            </a:r>
            <a:r>
              <a:rPr lang="en-US" altLang="ja-JP" sz="1400" b="1" dirty="0">
                <a:solidFill>
                  <a:schemeClr val="accent2"/>
                </a:solidFill>
                <a:latin typeface="+mn-ea"/>
              </a:rPr>
              <a:t>1,438</a:t>
            </a:r>
            <a:r>
              <a:rPr lang="en-US" altLang="ja-JP" sz="1400" b="1" dirty="0">
                <a:latin typeface="+mn-ea"/>
              </a:rPr>
              <a:t> </a:t>
            </a:r>
            <a:r>
              <a:rPr lang="ja-JP" altLang="en-US" sz="1400" b="1" dirty="0">
                <a:latin typeface="+mn-ea"/>
              </a:rPr>
              <a:t>人 </a:t>
            </a:r>
            <a:r>
              <a:rPr lang="en-US" altLang="ja-JP" sz="1400" b="1" dirty="0">
                <a:latin typeface="+mn-ea"/>
              </a:rPr>
              <a:t>2022</a:t>
            </a:r>
            <a:r>
              <a:rPr lang="ja-JP" altLang="en-US" sz="1400" b="1" dirty="0">
                <a:latin typeface="+mn-ea"/>
              </a:rPr>
              <a:t>年度 </a:t>
            </a:r>
            <a:r>
              <a:rPr lang="en-US" altLang="ja-JP" sz="1400" b="1" dirty="0">
                <a:solidFill>
                  <a:schemeClr val="accent2"/>
                </a:solidFill>
                <a:latin typeface="+mn-ea"/>
              </a:rPr>
              <a:t>656</a:t>
            </a:r>
            <a:r>
              <a:rPr lang="en-US" altLang="ja-JP" sz="1400" b="1" dirty="0">
                <a:latin typeface="+mn-ea"/>
              </a:rPr>
              <a:t> </a:t>
            </a:r>
            <a:r>
              <a:rPr lang="ja-JP" altLang="en-US" sz="1400" b="1" dirty="0">
                <a:latin typeface="+mn-ea"/>
              </a:rPr>
              <a:t>人 不明 </a:t>
            </a:r>
            <a:r>
              <a:rPr lang="en-US" altLang="ja-JP" sz="1400" b="1" dirty="0">
                <a:solidFill>
                  <a:schemeClr val="accent2"/>
                </a:solidFill>
                <a:latin typeface="+mn-ea"/>
              </a:rPr>
              <a:t>12</a:t>
            </a:r>
            <a:r>
              <a:rPr lang="en-US" altLang="ja-JP" sz="1400" b="1" dirty="0">
                <a:latin typeface="+mn-ea"/>
              </a:rPr>
              <a:t> </a:t>
            </a:r>
            <a:r>
              <a:rPr lang="ja-JP" altLang="en-US" sz="1400" b="1" dirty="0">
                <a:latin typeface="+mn-ea"/>
              </a:rPr>
              <a:t>人</a:t>
            </a:r>
            <a:endParaRPr lang="en-US" altLang="ja-JP" b="1" dirty="0">
              <a:latin typeface="+mn-ea"/>
            </a:endParaRPr>
          </a:p>
        </p:txBody>
      </p:sp>
    </p:spTree>
    <p:extLst>
      <p:ext uri="{BB962C8B-B14F-4D97-AF65-F5344CB8AC3E}">
        <p14:creationId xmlns:p14="http://schemas.microsoft.com/office/powerpoint/2010/main" val="292711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148EFB76-FDB6-4D4E-9D28-814AC0E5487A}"/>
              </a:ext>
            </a:extLst>
          </p:cNvPr>
          <p:cNvGraphicFramePr>
            <a:graphicFrameLocks noChangeAspect="1"/>
          </p:cNvGraphicFramePr>
          <p:nvPr/>
        </p:nvGraphicFramePr>
        <p:xfrm>
          <a:off x="6549590" y="1400147"/>
          <a:ext cx="4680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E87082E8-360C-4FF9-B792-128F2C6A4A25}"/>
              </a:ext>
            </a:extLst>
          </p:cNvPr>
          <p:cNvGraphicFramePr>
            <a:graphicFrameLocks noChangeAspect="1"/>
          </p:cNvGraphicFramePr>
          <p:nvPr/>
        </p:nvGraphicFramePr>
        <p:xfrm>
          <a:off x="1816785" y="1400147"/>
          <a:ext cx="4680000" cy="46800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図 3">
            <a:extLst>
              <a:ext uri="{FF2B5EF4-FFF2-40B4-BE49-F238E27FC236}">
                <a16:creationId xmlns:a16="http://schemas.microsoft.com/office/drawing/2014/main" id="{7F6E4798-E726-46D3-A9EB-BAD1389AF7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3732" y="1339860"/>
            <a:ext cx="691784" cy="1080000"/>
          </a:xfrm>
          <a:prstGeom prst="rect">
            <a:avLst/>
          </a:prstGeom>
        </p:spPr>
      </p:pic>
      <p:pic>
        <p:nvPicPr>
          <p:cNvPr id="6" name="図 5">
            <a:extLst>
              <a:ext uri="{FF2B5EF4-FFF2-40B4-BE49-F238E27FC236}">
                <a16:creationId xmlns:a16="http://schemas.microsoft.com/office/drawing/2014/main" id="{121DE6DE-AA62-4B47-860E-65D9C7145F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6785" y="1339860"/>
            <a:ext cx="905806" cy="1080000"/>
          </a:xfrm>
          <a:prstGeom prst="rect">
            <a:avLst/>
          </a:prstGeom>
        </p:spPr>
      </p:pic>
      <p:sp>
        <p:nvSpPr>
          <p:cNvPr id="7" name="吹き出し: 折線 (枠なし) 6">
            <a:extLst>
              <a:ext uri="{FF2B5EF4-FFF2-40B4-BE49-F238E27FC236}">
                <a16:creationId xmlns:a16="http://schemas.microsoft.com/office/drawing/2014/main" id="{0835A536-7061-4401-9CDE-8CF4F5F87BE8}"/>
              </a:ext>
            </a:extLst>
          </p:cNvPr>
          <p:cNvSpPr/>
          <p:nvPr/>
        </p:nvSpPr>
        <p:spPr>
          <a:xfrm>
            <a:off x="359962" y="319705"/>
            <a:ext cx="2553117"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千葉市事業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sp>
        <p:nvSpPr>
          <p:cNvPr id="12" name="テキスト ボックス 11">
            <a:extLst>
              <a:ext uri="{FF2B5EF4-FFF2-40B4-BE49-F238E27FC236}">
                <a16:creationId xmlns:a16="http://schemas.microsoft.com/office/drawing/2014/main" id="{EDA4D97E-C98D-4B06-A397-1A4D3EA956F7}"/>
              </a:ext>
            </a:extLst>
          </p:cNvPr>
          <p:cNvSpPr txBox="1"/>
          <p:nvPr/>
        </p:nvSpPr>
        <p:spPr>
          <a:xfrm>
            <a:off x="298718" y="1556957"/>
            <a:ext cx="1068736" cy="409428"/>
          </a:xfrm>
          <a:prstGeom prst="rect">
            <a:avLst/>
          </a:prstGeom>
          <a:noFill/>
        </p:spPr>
        <p:txBody>
          <a:bodyPr wrap="none" lIns="72000" tIns="72000" rIns="72000" bIns="18000" rtlCol="0">
            <a:spAutoFit/>
          </a:bodyPr>
          <a:lstStyle/>
          <a:p>
            <a:pPr>
              <a:lnSpc>
                <a:spcPct val="120000"/>
              </a:lnSpc>
            </a:pPr>
            <a:r>
              <a:rPr lang="ja-JP" altLang="en-US" b="1" dirty="0">
                <a:latin typeface="+mn-ea"/>
              </a:rPr>
              <a:t>抗体検査</a:t>
            </a:r>
            <a:endParaRPr lang="en-US" altLang="ja-JP" b="1" dirty="0">
              <a:latin typeface="+mn-ea"/>
            </a:endParaRPr>
          </a:p>
        </p:txBody>
      </p:sp>
      <p:sp>
        <p:nvSpPr>
          <p:cNvPr id="13" name="テキスト ボックス 12">
            <a:extLst>
              <a:ext uri="{FF2B5EF4-FFF2-40B4-BE49-F238E27FC236}">
                <a16:creationId xmlns:a16="http://schemas.microsoft.com/office/drawing/2014/main" id="{0695AE2A-0539-454B-8E5C-4E17CC432A61}"/>
              </a:ext>
            </a:extLst>
          </p:cNvPr>
          <p:cNvSpPr txBox="1"/>
          <p:nvPr/>
        </p:nvSpPr>
        <p:spPr>
          <a:xfrm>
            <a:off x="310572" y="4157521"/>
            <a:ext cx="1530401" cy="409428"/>
          </a:xfrm>
          <a:prstGeom prst="rect">
            <a:avLst/>
          </a:prstGeom>
          <a:noFill/>
        </p:spPr>
        <p:txBody>
          <a:bodyPr wrap="none" lIns="72000" tIns="72000" rIns="72000" bIns="18000" rtlCol="0">
            <a:spAutoFit/>
          </a:bodyPr>
          <a:lstStyle/>
          <a:p>
            <a:pPr>
              <a:lnSpc>
                <a:spcPct val="120000"/>
              </a:lnSpc>
            </a:pPr>
            <a:r>
              <a:rPr lang="ja-JP" altLang="en-US" b="1" dirty="0">
                <a:latin typeface="+mn-ea"/>
              </a:rPr>
              <a:t>ワクチン接種</a:t>
            </a:r>
            <a:endParaRPr lang="en-US" altLang="ja-JP" b="1" dirty="0">
              <a:latin typeface="+mn-ea"/>
            </a:endParaRPr>
          </a:p>
        </p:txBody>
      </p:sp>
      <p:sp>
        <p:nvSpPr>
          <p:cNvPr id="14" name="吹き出し: 折線 (枠なし) 13">
            <a:extLst>
              <a:ext uri="{FF2B5EF4-FFF2-40B4-BE49-F238E27FC236}">
                <a16:creationId xmlns:a16="http://schemas.microsoft.com/office/drawing/2014/main" id="{7586F610-AA2D-4157-8FCD-F8B8C15AD60D}"/>
              </a:ext>
            </a:extLst>
          </p:cNvPr>
          <p:cNvSpPr/>
          <p:nvPr/>
        </p:nvSpPr>
        <p:spPr>
          <a:xfrm flipH="1">
            <a:off x="1075772" y="2672153"/>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5"/>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2400" b="1" dirty="0">
                <a:solidFill>
                  <a:schemeClr val="accent5"/>
                </a:solidFill>
                <a:latin typeface="+mn-ea"/>
              </a:rPr>
              <a:t>48</a:t>
            </a:r>
            <a:r>
              <a:rPr kumimoji="1" lang="en-US" altLang="ja-JP" sz="1600" b="1" dirty="0">
                <a:solidFill>
                  <a:schemeClr val="accent5"/>
                </a:solidFill>
                <a:latin typeface="+mn-ea"/>
              </a:rPr>
              <a:t> %</a:t>
            </a:r>
          </a:p>
        </p:txBody>
      </p:sp>
      <p:sp>
        <p:nvSpPr>
          <p:cNvPr id="15" name="テキスト ボックス 14">
            <a:extLst>
              <a:ext uri="{FF2B5EF4-FFF2-40B4-BE49-F238E27FC236}">
                <a16:creationId xmlns:a16="http://schemas.microsoft.com/office/drawing/2014/main" id="{D525876E-ED75-4AE3-8877-7A4722E536ED}"/>
              </a:ext>
            </a:extLst>
          </p:cNvPr>
          <p:cNvSpPr txBox="1"/>
          <p:nvPr/>
        </p:nvSpPr>
        <p:spPr>
          <a:xfrm>
            <a:off x="277861" y="2106930"/>
            <a:ext cx="1421089" cy="672492"/>
          </a:xfrm>
          <a:prstGeom prst="rect">
            <a:avLst/>
          </a:prstGeom>
          <a:noFill/>
        </p:spPr>
        <p:txBody>
          <a:bodyPr wrap="square">
            <a:spAutoFit/>
          </a:bodyPr>
          <a:lstStyle/>
          <a:p>
            <a:pPr>
              <a:lnSpc>
                <a:spcPct val="120000"/>
              </a:lnSpc>
            </a:pPr>
            <a:r>
              <a:rPr lang="ja-JP" altLang="en-US" sz="1800" b="1" dirty="0">
                <a:solidFill>
                  <a:schemeClr val="accent5"/>
                </a:solidFill>
                <a:latin typeface="+mn-ea"/>
              </a:rPr>
              <a:t>抗体価 陰性</a:t>
            </a:r>
            <a:endParaRPr lang="en-US" altLang="ja-JP" sz="1800" b="1" dirty="0">
              <a:solidFill>
                <a:schemeClr val="accent5"/>
              </a:solidFill>
              <a:latin typeface="+mn-ea"/>
            </a:endParaRPr>
          </a:p>
          <a:p>
            <a:pPr>
              <a:lnSpc>
                <a:spcPct val="120000"/>
              </a:lnSpc>
            </a:pPr>
            <a:r>
              <a:rPr lang="ja-JP" altLang="en-US" sz="1400" b="1" dirty="0">
                <a:solidFill>
                  <a:schemeClr val="accent5"/>
                </a:solidFill>
                <a:latin typeface="+mn-ea"/>
              </a:rPr>
              <a:t>（ </a:t>
            </a:r>
            <a:r>
              <a:rPr lang="en-US" altLang="ja-JP" sz="1400" b="1" dirty="0">
                <a:solidFill>
                  <a:schemeClr val="accent5"/>
                </a:solidFill>
                <a:latin typeface="+mn-ea"/>
              </a:rPr>
              <a:t>HI </a:t>
            </a:r>
            <a:r>
              <a:rPr lang="ja-JP" altLang="en-US" sz="1400" b="1" dirty="0">
                <a:solidFill>
                  <a:schemeClr val="accent5"/>
                </a:solidFill>
                <a:latin typeface="+mn-ea"/>
              </a:rPr>
              <a:t>≦ </a:t>
            </a:r>
            <a:r>
              <a:rPr lang="en-US" altLang="ja-JP" sz="1400" b="1" dirty="0">
                <a:solidFill>
                  <a:schemeClr val="accent5"/>
                </a:solidFill>
                <a:latin typeface="+mn-ea"/>
              </a:rPr>
              <a:t>16 </a:t>
            </a:r>
            <a:r>
              <a:rPr lang="ja-JP" altLang="en-US" sz="1400" b="1" dirty="0">
                <a:solidFill>
                  <a:schemeClr val="accent5"/>
                </a:solidFill>
                <a:latin typeface="+mn-ea"/>
              </a:rPr>
              <a:t>）</a:t>
            </a:r>
            <a:endParaRPr lang="en-US" altLang="ja-JP" sz="1800" b="1" dirty="0">
              <a:solidFill>
                <a:schemeClr val="accent5"/>
              </a:solidFill>
              <a:latin typeface="+mn-ea"/>
            </a:endParaRPr>
          </a:p>
        </p:txBody>
      </p:sp>
      <p:sp>
        <p:nvSpPr>
          <p:cNvPr id="16" name="テキスト ボックス 15">
            <a:extLst>
              <a:ext uri="{FF2B5EF4-FFF2-40B4-BE49-F238E27FC236}">
                <a16:creationId xmlns:a16="http://schemas.microsoft.com/office/drawing/2014/main" id="{D7B77066-A43E-4F61-8C7E-6C3B3792E645}"/>
              </a:ext>
            </a:extLst>
          </p:cNvPr>
          <p:cNvSpPr txBox="1"/>
          <p:nvPr/>
        </p:nvSpPr>
        <p:spPr>
          <a:xfrm>
            <a:off x="2017448" y="985179"/>
            <a:ext cx="504479" cy="338639"/>
          </a:xfrm>
          <a:prstGeom prst="rect">
            <a:avLst/>
          </a:prstGeom>
          <a:noFill/>
        </p:spPr>
        <p:txBody>
          <a:bodyPr wrap="none" lIns="72000" tIns="72000" rIns="72000" bIns="18000" rtlCol="0">
            <a:spAutoFit/>
          </a:bodyPr>
          <a:lstStyle/>
          <a:p>
            <a:pPr>
              <a:lnSpc>
                <a:spcPct val="120000"/>
              </a:lnSpc>
            </a:pPr>
            <a:r>
              <a:rPr lang="ja-JP" altLang="en-US" sz="1400" b="1" dirty="0">
                <a:latin typeface="+mn-ea"/>
              </a:rPr>
              <a:t>男性</a:t>
            </a:r>
            <a:endParaRPr lang="en-US" altLang="ja-JP" sz="1400" b="1" dirty="0">
              <a:latin typeface="+mn-ea"/>
            </a:endParaRPr>
          </a:p>
        </p:txBody>
      </p:sp>
      <p:sp>
        <p:nvSpPr>
          <p:cNvPr id="17" name="テキスト ボックス 16">
            <a:extLst>
              <a:ext uri="{FF2B5EF4-FFF2-40B4-BE49-F238E27FC236}">
                <a16:creationId xmlns:a16="http://schemas.microsoft.com/office/drawing/2014/main" id="{146583E1-B3A2-4826-8CB5-C643A89EFFFF}"/>
              </a:ext>
            </a:extLst>
          </p:cNvPr>
          <p:cNvSpPr txBox="1"/>
          <p:nvPr/>
        </p:nvSpPr>
        <p:spPr>
          <a:xfrm>
            <a:off x="6847384" y="985179"/>
            <a:ext cx="504479" cy="338639"/>
          </a:xfrm>
          <a:prstGeom prst="rect">
            <a:avLst/>
          </a:prstGeom>
          <a:noFill/>
        </p:spPr>
        <p:txBody>
          <a:bodyPr wrap="none" lIns="72000" tIns="72000" rIns="72000" bIns="18000" rtlCol="0">
            <a:spAutoFit/>
          </a:bodyPr>
          <a:lstStyle/>
          <a:p>
            <a:pPr>
              <a:lnSpc>
                <a:spcPct val="120000"/>
              </a:lnSpc>
            </a:pPr>
            <a:r>
              <a:rPr lang="ja-JP" altLang="en-US" sz="1400" b="1" dirty="0">
                <a:latin typeface="+mn-ea"/>
              </a:rPr>
              <a:t>女性</a:t>
            </a:r>
            <a:endParaRPr lang="en-US" altLang="ja-JP" sz="1400" b="1" dirty="0">
              <a:latin typeface="+mn-ea"/>
            </a:endParaRPr>
          </a:p>
        </p:txBody>
      </p:sp>
      <p:sp>
        <p:nvSpPr>
          <p:cNvPr id="18" name="吹き出し: 折線 (枠なし) 17">
            <a:extLst>
              <a:ext uri="{FF2B5EF4-FFF2-40B4-BE49-F238E27FC236}">
                <a16:creationId xmlns:a16="http://schemas.microsoft.com/office/drawing/2014/main" id="{CB2FEC1D-FC95-4E41-8D7D-7546667D8D9D}"/>
              </a:ext>
            </a:extLst>
          </p:cNvPr>
          <p:cNvSpPr/>
          <p:nvPr/>
        </p:nvSpPr>
        <p:spPr>
          <a:xfrm>
            <a:off x="4220953" y="2423435"/>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5"/>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2400" b="1" dirty="0">
                <a:solidFill>
                  <a:schemeClr val="accent5"/>
                </a:solidFill>
                <a:latin typeface="+mn-ea"/>
              </a:rPr>
              <a:t>34</a:t>
            </a:r>
            <a:r>
              <a:rPr kumimoji="1" lang="en-US" altLang="ja-JP" sz="1600" b="1" dirty="0">
                <a:solidFill>
                  <a:schemeClr val="accent5"/>
                </a:solidFill>
                <a:latin typeface="+mn-ea"/>
              </a:rPr>
              <a:t> %</a:t>
            </a:r>
          </a:p>
        </p:txBody>
      </p:sp>
      <p:sp>
        <p:nvSpPr>
          <p:cNvPr id="19" name="吹き出し: 折線 (枠なし) 18">
            <a:extLst>
              <a:ext uri="{FF2B5EF4-FFF2-40B4-BE49-F238E27FC236}">
                <a16:creationId xmlns:a16="http://schemas.microsoft.com/office/drawing/2014/main" id="{248AE1D5-5C93-4748-99DC-A3CF88B4DD4A}"/>
              </a:ext>
            </a:extLst>
          </p:cNvPr>
          <p:cNvSpPr/>
          <p:nvPr/>
        </p:nvSpPr>
        <p:spPr>
          <a:xfrm flipH="1">
            <a:off x="5863394" y="2585061"/>
            <a:ext cx="792452" cy="497435"/>
          </a:xfrm>
          <a:prstGeom prst="callout2">
            <a:avLst>
              <a:gd name="adj1" fmla="val 101278"/>
              <a:gd name="adj2" fmla="val 99834"/>
              <a:gd name="adj3" fmla="val 101277"/>
              <a:gd name="adj4" fmla="val 779"/>
              <a:gd name="adj5" fmla="val 186952"/>
              <a:gd name="adj6" fmla="val -68124"/>
            </a:avLst>
          </a:prstGeom>
          <a:noFill/>
          <a:ln w="38100">
            <a:solidFill>
              <a:srgbClr val="FF505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2400" b="1" dirty="0">
                <a:solidFill>
                  <a:srgbClr val="FF5050"/>
                </a:solidFill>
                <a:latin typeface="+mn-ea"/>
              </a:rPr>
              <a:t>44</a:t>
            </a:r>
            <a:r>
              <a:rPr kumimoji="1" lang="en-US" altLang="ja-JP" sz="1600" b="1" dirty="0">
                <a:solidFill>
                  <a:srgbClr val="FF5050"/>
                </a:solidFill>
                <a:latin typeface="+mn-ea"/>
              </a:rPr>
              <a:t> %</a:t>
            </a:r>
          </a:p>
        </p:txBody>
      </p:sp>
      <p:sp>
        <p:nvSpPr>
          <p:cNvPr id="20" name="吹き出し: 折線 (枠なし) 19">
            <a:extLst>
              <a:ext uri="{FF2B5EF4-FFF2-40B4-BE49-F238E27FC236}">
                <a16:creationId xmlns:a16="http://schemas.microsoft.com/office/drawing/2014/main" id="{54046FBA-ED07-4E16-91F3-B34D8DD7AE89}"/>
              </a:ext>
            </a:extLst>
          </p:cNvPr>
          <p:cNvSpPr/>
          <p:nvPr/>
        </p:nvSpPr>
        <p:spPr>
          <a:xfrm>
            <a:off x="8944407" y="2480035"/>
            <a:ext cx="792452" cy="497435"/>
          </a:xfrm>
          <a:prstGeom prst="callout2">
            <a:avLst>
              <a:gd name="adj1" fmla="val 101278"/>
              <a:gd name="adj2" fmla="val 99834"/>
              <a:gd name="adj3" fmla="val 101277"/>
              <a:gd name="adj4" fmla="val 779"/>
              <a:gd name="adj5" fmla="val 186952"/>
              <a:gd name="adj6" fmla="val -68124"/>
            </a:avLst>
          </a:prstGeom>
          <a:noFill/>
          <a:ln w="38100">
            <a:solidFill>
              <a:srgbClr val="FF505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2400" b="1" dirty="0">
                <a:solidFill>
                  <a:srgbClr val="FF5050"/>
                </a:solidFill>
                <a:latin typeface="+mn-ea"/>
              </a:rPr>
              <a:t>34</a:t>
            </a:r>
            <a:r>
              <a:rPr kumimoji="1" lang="en-US" altLang="ja-JP" sz="1600" b="1" dirty="0">
                <a:solidFill>
                  <a:srgbClr val="FF5050"/>
                </a:solidFill>
                <a:latin typeface="+mn-ea"/>
              </a:rPr>
              <a:t> %</a:t>
            </a:r>
          </a:p>
        </p:txBody>
      </p:sp>
    </p:spTree>
    <p:extLst>
      <p:ext uri="{BB962C8B-B14F-4D97-AF65-F5344CB8AC3E}">
        <p14:creationId xmlns:p14="http://schemas.microsoft.com/office/powerpoint/2010/main" val="2639578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148EFB76-FDB6-4D4E-9D28-814AC0E5487A}"/>
              </a:ext>
            </a:extLst>
          </p:cNvPr>
          <p:cNvGraphicFramePr>
            <a:graphicFrameLocks noChangeAspect="1"/>
          </p:cNvGraphicFramePr>
          <p:nvPr>
            <p:extLst>
              <p:ext uri="{D42A27DB-BD31-4B8C-83A1-F6EECF244321}">
                <p14:modId xmlns:p14="http://schemas.microsoft.com/office/powerpoint/2010/main" val="810713489"/>
              </p:ext>
            </p:extLst>
          </p:nvPr>
        </p:nvGraphicFramePr>
        <p:xfrm>
          <a:off x="6549590" y="1400147"/>
          <a:ext cx="4680000" cy="46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a:extLst>
              <a:ext uri="{FF2B5EF4-FFF2-40B4-BE49-F238E27FC236}">
                <a16:creationId xmlns:a16="http://schemas.microsoft.com/office/drawing/2014/main" id="{E87082E8-360C-4FF9-B792-128F2C6A4A25}"/>
              </a:ext>
            </a:extLst>
          </p:cNvPr>
          <p:cNvGraphicFramePr>
            <a:graphicFrameLocks noChangeAspect="1"/>
          </p:cNvGraphicFramePr>
          <p:nvPr>
            <p:extLst>
              <p:ext uri="{D42A27DB-BD31-4B8C-83A1-F6EECF244321}">
                <p14:modId xmlns:p14="http://schemas.microsoft.com/office/powerpoint/2010/main" val="162503081"/>
              </p:ext>
            </p:extLst>
          </p:nvPr>
        </p:nvGraphicFramePr>
        <p:xfrm>
          <a:off x="1816785" y="1400147"/>
          <a:ext cx="4680000" cy="4680000"/>
        </p:xfrm>
        <a:graphic>
          <a:graphicData uri="http://schemas.openxmlformats.org/drawingml/2006/chart">
            <c:chart xmlns:c="http://schemas.openxmlformats.org/drawingml/2006/chart" xmlns:r="http://schemas.openxmlformats.org/officeDocument/2006/relationships" r:id="rId4"/>
          </a:graphicData>
        </a:graphic>
      </p:graphicFrame>
      <p:pic>
        <p:nvPicPr>
          <p:cNvPr id="4" name="図 3">
            <a:extLst>
              <a:ext uri="{FF2B5EF4-FFF2-40B4-BE49-F238E27FC236}">
                <a16:creationId xmlns:a16="http://schemas.microsoft.com/office/drawing/2014/main" id="{7F6E4798-E726-46D3-A9EB-BAD1389AF7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53732" y="1339860"/>
            <a:ext cx="691784" cy="1080000"/>
          </a:xfrm>
          <a:prstGeom prst="rect">
            <a:avLst/>
          </a:prstGeom>
        </p:spPr>
      </p:pic>
      <p:pic>
        <p:nvPicPr>
          <p:cNvPr id="6" name="図 5">
            <a:extLst>
              <a:ext uri="{FF2B5EF4-FFF2-40B4-BE49-F238E27FC236}">
                <a16:creationId xmlns:a16="http://schemas.microsoft.com/office/drawing/2014/main" id="{121DE6DE-AA62-4B47-860E-65D9C7145F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6785" y="1339860"/>
            <a:ext cx="905806" cy="1080000"/>
          </a:xfrm>
          <a:prstGeom prst="rect">
            <a:avLst/>
          </a:prstGeom>
        </p:spPr>
      </p:pic>
      <p:sp>
        <p:nvSpPr>
          <p:cNvPr id="7" name="吹き出し: 折線 (枠なし) 6">
            <a:extLst>
              <a:ext uri="{FF2B5EF4-FFF2-40B4-BE49-F238E27FC236}">
                <a16:creationId xmlns:a16="http://schemas.microsoft.com/office/drawing/2014/main" id="{0835A536-7061-4401-9CDE-8CF4F5F87BE8}"/>
              </a:ext>
            </a:extLst>
          </p:cNvPr>
          <p:cNvSpPr/>
          <p:nvPr/>
        </p:nvSpPr>
        <p:spPr>
          <a:xfrm>
            <a:off x="359962" y="319705"/>
            <a:ext cx="2553117"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千葉市事業 </a:t>
            </a:r>
            <a:r>
              <a:rPr lang="ja-JP" altLang="en-US" sz="2000" b="1" dirty="0">
                <a:solidFill>
                  <a:schemeClr val="tx1">
                    <a:lumMod val="95000"/>
                    <a:lumOff val="5000"/>
                  </a:schemeClr>
                </a:solidFill>
              </a:rPr>
              <a:t>結果</a:t>
            </a:r>
            <a:endParaRPr kumimoji="1" lang="ja-JP" altLang="en-US" sz="2800" b="1" dirty="0">
              <a:solidFill>
                <a:schemeClr val="tx1">
                  <a:lumMod val="95000"/>
                  <a:lumOff val="5000"/>
                </a:schemeClr>
              </a:solidFill>
            </a:endParaRPr>
          </a:p>
        </p:txBody>
      </p:sp>
      <p:sp>
        <p:nvSpPr>
          <p:cNvPr id="12" name="テキスト ボックス 11">
            <a:extLst>
              <a:ext uri="{FF2B5EF4-FFF2-40B4-BE49-F238E27FC236}">
                <a16:creationId xmlns:a16="http://schemas.microsoft.com/office/drawing/2014/main" id="{EDA4D97E-C98D-4B06-A397-1A4D3EA956F7}"/>
              </a:ext>
            </a:extLst>
          </p:cNvPr>
          <p:cNvSpPr txBox="1"/>
          <p:nvPr/>
        </p:nvSpPr>
        <p:spPr>
          <a:xfrm>
            <a:off x="298718" y="1556957"/>
            <a:ext cx="1068736" cy="409428"/>
          </a:xfrm>
          <a:prstGeom prst="rect">
            <a:avLst/>
          </a:prstGeom>
          <a:noFill/>
        </p:spPr>
        <p:txBody>
          <a:bodyPr wrap="none" lIns="72000" tIns="72000" rIns="72000" bIns="18000" rtlCol="0">
            <a:spAutoFit/>
          </a:bodyPr>
          <a:lstStyle/>
          <a:p>
            <a:pPr>
              <a:lnSpc>
                <a:spcPct val="120000"/>
              </a:lnSpc>
            </a:pPr>
            <a:r>
              <a:rPr lang="ja-JP" altLang="en-US" b="1" dirty="0">
                <a:latin typeface="+mn-ea"/>
              </a:rPr>
              <a:t>抗体検査</a:t>
            </a:r>
            <a:endParaRPr lang="en-US" altLang="ja-JP" b="1" dirty="0">
              <a:latin typeface="+mn-ea"/>
            </a:endParaRPr>
          </a:p>
        </p:txBody>
      </p:sp>
      <p:sp>
        <p:nvSpPr>
          <p:cNvPr id="13" name="テキスト ボックス 12">
            <a:extLst>
              <a:ext uri="{FF2B5EF4-FFF2-40B4-BE49-F238E27FC236}">
                <a16:creationId xmlns:a16="http://schemas.microsoft.com/office/drawing/2014/main" id="{0695AE2A-0539-454B-8E5C-4E17CC432A61}"/>
              </a:ext>
            </a:extLst>
          </p:cNvPr>
          <p:cNvSpPr txBox="1"/>
          <p:nvPr/>
        </p:nvSpPr>
        <p:spPr>
          <a:xfrm>
            <a:off x="310572" y="4157521"/>
            <a:ext cx="1530401" cy="409428"/>
          </a:xfrm>
          <a:prstGeom prst="rect">
            <a:avLst/>
          </a:prstGeom>
          <a:noFill/>
        </p:spPr>
        <p:txBody>
          <a:bodyPr wrap="none" lIns="72000" tIns="72000" rIns="72000" bIns="18000" rtlCol="0">
            <a:spAutoFit/>
          </a:bodyPr>
          <a:lstStyle/>
          <a:p>
            <a:pPr>
              <a:lnSpc>
                <a:spcPct val="120000"/>
              </a:lnSpc>
            </a:pPr>
            <a:r>
              <a:rPr lang="ja-JP" altLang="en-US" b="1" dirty="0">
                <a:latin typeface="+mn-ea"/>
              </a:rPr>
              <a:t>ワクチン接種</a:t>
            </a:r>
            <a:endParaRPr lang="en-US" altLang="ja-JP" b="1" dirty="0">
              <a:latin typeface="+mn-ea"/>
            </a:endParaRPr>
          </a:p>
        </p:txBody>
      </p:sp>
      <p:sp>
        <p:nvSpPr>
          <p:cNvPr id="14" name="吹き出し: 折線 (枠なし) 13">
            <a:extLst>
              <a:ext uri="{FF2B5EF4-FFF2-40B4-BE49-F238E27FC236}">
                <a16:creationId xmlns:a16="http://schemas.microsoft.com/office/drawing/2014/main" id="{7586F610-AA2D-4157-8FCD-F8B8C15AD60D}"/>
              </a:ext>
            </a:extLst>
          </p:cNvPr>
          <p:cNvSpPr/>
          <p:nvPr/>
        </p:nvSpPr>
        <p:spPr>
          <a:xfrm flipH="1">
            <a:off x="1075772" y="2672153"/>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5"/>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2400" b="1" dirty="0">
                <a:solidFill>
                  <a:schemeClr val="accent5"/>
                </a:solidFill>
                <a:latin typeface="+mn-ea"/>
              </a:rPr>
              <a:t>48</a:t>
            </a:r>
            <a:r>
              <a:rPr kumimoji="1" lang="en-US" altLang="ja-JP" sz="1600" b="1" dirty="0">
                <a:solidFill>
                  <a:schemeClr val="accent5"/>
                </a:solidFill>
                <a:latin typeface="+mn-ea"/>
              </a:rPr>
              <a:t> %</a:t>
            </a:r>
          </a:p>
        </p:txBody>
      </p:sp>
      <p:sp>
        <p:nvSpPr>
          <p:cNvPr id="15" name="テキスト ボックス 14">
            <a:extLst>
              <a:ext uri="{FF2B5EF4-FFF2-40B4-BE49-F238E27FC236}">
                <a16:creationId xmlns:a16="http://schemas.microsoft.com/office/drawing/2014/main" id="{D525876E-ED75-4AE3-8877-7A4722E536ED}"/>
              </a:ext>
            </a:extLst>
          </p:cNvPr>
          <p:cNvSpPr txBox="1"/>
          <p:nvPr/>
        </p:nvSpPr>
        <p:spPr>
          <a:xfrm>
            <a:off x="277861" y="2106930"/>
            <a:ext cx="1421089" cy="672492"/>
          </a:xfrm>
          <a:prstGeom prst="rect">
            <a:avLst/>
          </a:prstGeom>
          <a:noFill/>
        </p:spPr>
        <p:txBody>
          <a:bodyPr wrap="square">
            <a:spAutoFit/>
          </a:bodyPr>
          <a:lstStyle/>
          <a:p>
            <a:pPr>
              <a:lnSpc>
                <a:spcPct val="120000"/>
              </a:lnSpc>
            </a:pPr>
            <a:r>
              <a:rPr lang="ja-JP" altLang="en-US" sz="1800" b="1" dirty="0">
                <a:solidFill>
                  <a:schemeClr val="accent5"/>
                </a:solidFill>
                <a:latin typeface="+mn-ea"/>
              </a:rPr>
              <a:t>抗体価 陰性</a:t>
            </a:r>
            <a:endParaRPr lang="en-US" altLang="ja-JP" sz="1800" b="1" dirty="0">
              <a:solidFill>
                <a:schemeClr val="accent5"/>
              </a:solidFill>
              <a:latin typeface="+mn-ea"/>
            </a:endParaRPr>
          </a:p>
          <a:p>
            <a:pPr>
              <a:lnSpc>
                <a:spcPct val="120000"/>
              </a:lnSpc>
            </a:pPr>
            <a:r>
              <a:rPr lang="ja-JP" altLang="en-US" sz="1400" b="1" dirty="0">
                <a:solidFill>
                  <a:schemeClr val="accent5"/>
                </a:solidFill>
                <a:latin typeface="+mn-ea"/>
              </a:rPr>
              <a:t>（ </a:t>
            </a:r>
            <a:r>
              <a:rPr lang="en-US" altLang="ja-JP" sz="1400" b="1" dirty="0">
                <a:solidFill>
                  <a:schemeClr val="accent5"/>
                </a:solidFill>
                <a:latin typeface="+mn-ea"/>
              </a:rPr>
              <a:t>HI </a:t>
            </a:r>
            <a:r>
              <a:rPr lang="ja-JP" altLang="en-US" sz="1400" b="1" dirty="0">
                <a:solidFill>
                  <a:schemeClr val="accent5"/>
                </a:solidFill>
                <a:latin typeface="+mn-ea"/>
              </a:rPr>
              <a:t>≦ </a:t>
            </a:r>
            <a:r>
              <a:rPr lang="en-US" altLang="ja-JP" sz="1400" b="1" dirty="0">
                <a:solidFill>
                  <a:schemeClr val="accent5"/>
                </a:solidFill>
                <a:latin typeface="+mn-ea"/>
              </a:rPr>
              <a:t>16 </a:t>
            </a:r>
            <a:r>
              <a:rPr lang="ja-JP" altLang="en-US" sz="1400" b="1" dirty="0">
                <a:solidFill>
                  <a:schemeClr val="accent5"/>
                </a:solidFill>
                <a:latin typeface="+mn-ea"/>
              </a:rPr>
              <a:t>）</a:t>
            </a:r>
            <a:endParaRPr lang="en-US" altLang="ja-JP" sz="1800" b="1" dirty="0">
              <a:solidFill>
                <a:schemeClr val="accent5"/>
              </a:solidFill>
              <a:latin typeface="+mn-ea"/>
            </a:endParaRPr>
          </a:p>
        </p:txBody>
      </p:sp>
      <p:sp>
        <p:nvSpPr>
          <p:cNvPr id="16" name="テキスト ボックス 15">
            <a:extLst>
              <a:ext uri="{FF2B5EF4-FFF2-40B4-BE49-F238E27FC236}">
                <a16:creationId xmlns:a16="http://schemas.microsoft.com/office/drawing/2014/main" id="{D7B77066-A43E-4F61-8C7E-6C3B3792E645}"/>
              </a:ext>
            </a:extLst>
          </p:cNvPr>
          <p:cNvSpPr txBox="1"/>
          <p:nvPr/>
        </p:nvSpPr>
        <p:spPr>
          <a:xfrm>
            <a:off x="2017448" y="985179"/>
            <a:ext cx="504479" cy="338639"/>
          </a:xfrm>
          <a:prstGeom prst="rect">
            <a:avLst/>
          </a:prstGeom>
          <a:noFill/>
        </p:spPr>
        <p:txBody>
          <a:bodyPr wrap="none" lIns="72000" tIns="72000" rIns="72000" bIns="18000" rtlCol="0">
            <a:spAutoFit/>
          </a:bodyPr>
          <a:lstStyle/>
          <a:p>
            <a:pPr>
              <a:lnSpc>
                <a:spcPct val="120000"/>
              </a:lnSpc>
            </a:pPr>
            <a:r>
              <a:rPr lang="ja-JP" altLang="en-US" sz="1400" b="1" dirty="0">
                <a:latin typeface="+mn-ea"/>
              </a:rPr>
              <a:t>男性</a:t>
            </a:r>
            <a:endParaRPr lang="en-US" altLang="ja-JP" sz="1400" b="1" dirty="0">
              <a:latin typeface="+mn-ea"/>
            </a:endParaRPr>
          </a:p>
        </p:txBody>
      </p:sp>
      <p:sp>
        <p:nvSpPr>
          <p:cNvPr id="17" name="テキスト ボックス 16">
            <a:extLst>
              <a:ext uri="{FF2B5EF4-FFF2-40B4-BE49-F238E27FC236}">
                <a16:creationId xmlns:a16="http://schemas.microsoft.com/office/drawing/2014/main" id="{146583E1-B3A2-4826-8CB5-C643A89EFFFF}"/>
              </a:ext>
            </a:extLst>
          </p:cNvPr>
          <p:cNvSpPr txBox="1"/>
          <p:nvPr/>
        </p:nvSpPr>
        <p:spPr>
          <a:xfrm>
            <a:off x="6847384" y="985179"/>
            <a:ext cx="504479" cy="338639"/>
          </a:xfrm>
          <a:prstGeom prst="rect">
            <a:avLst/>
          </a:prstGeom>
          <a:noFill/>
        </p:spPr>
        <p:txBody>
          <a:bodyPr wrap="none" lIns="72000" tIns="72000" rIns="72000" bIns="18000" rtlCol="0">
            <a:spAutoFit/>
          </a:bodyPr>
          <a:lstStyle/>
          <a:p>
            <a:pPr>
              <a:lnSpc>
                <a:spcPct val="120000"/>
              </a:lnSpc>
            </a:pPr>
            <a:r>
              <a:rPr lang="ja-JP" altLang="en-US" sz="1400" b="1" dirty="0">
                <a:latin typeface="+mn-ea"/>
              </a:rPr>
              <a:t>女性</a:t>
            </a:r>
            <a:endParaRPr lang="en-US" altLang="ja-JP" sz="1400" b="1" dirty="0">
              <a:latin typeface="+mn-ea"/>
            </a:endParaRPr>
          </a:p>
        </p:txBody>
      </p:sp>
      <p:sp>
        <p:nvSpPr>
          <p:cNvPr id="18" name="吹き出し: 折線 (枠なし) 17">
            <a:extLst>
              <a:ext uri="{FF2B5EF4-FFF2-40B4-BE49-F238E27FC236}">
                <a16:creationId xmlns:a16="http://schemas.microsoft.com/office/drawing/2014/main" id="{CB2FEC1D-FC95-4E41-8D7D-7546667D8D9D}"/>
              </a:ext>
            </a:extLst>
          </p:cNvPr>
          <p:cNvSpPr/>
          <p:nvPr/>
        </p:nvSpPr>
        <p:spPr>
          <a:xfrm>
            <a:off x="4220953" y="2423435"/>
            <a:ext cx="792452" cy="497435"/>
          </a:xfrm>
          <a:prstGeom prst="callout2">
            <a:avLst>
              <a:gd name="adj1" fmla="val 101278"/>
              <a:gd name="adj2" fmla="val 99834"/>
              <a:gd name="adj3" fmla="val 101277"/>
              <a:gd name="adj4" fmla="val 779"/>
              <a:gd name="adj5" fmla="val 186952"/>
              <a:gd name="adj6" fmla="val -68124"/>
            </a:avLst>
          </a:prstGeom>
          <a:noFill/>
          <a:ln w="38100">
            <a:solidFill>
              <a:schemeClr val="accent5"/>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2400" b="1" dirty="0">
                <a:solidFill>
                  <a:schemeClr val="accent5"/>
                </a:solidFill>
                <a:latin typeface="+mn-ea"/>
              </a:rPr>
              <a:t>34</a:t>
            </a:r>
            <a:r>
              <a:rPr kumimoji="1" lang="en-US" altLang="ja-JP" sz="1600" b="1" dirty="0">
                <a:solidFill>
                  <a:schemeClr val="accent5"/>
                </a:solidFill>
                <a:latin typeface="+mn-ea"/>
              </a:rPr>
              <a:t> %</a:t>
            </a:r>
          </a:p>
        </p:txBody>
      </p:sp>
      <p:sp>
        <p:nvSpPr>
          <p:cNvPr id="19" name="吹き出し: 折線 (枠なし) 18">
            <a:extLst>
              <a:ext uri="{FF2B5EF4-FFF2-40B4-BE49-F238E27FC236}">
                <a16:creationId xmlns:a16="http://schemas.microsoft.com/office/drawing/2014/main" id="{248AE1D5-5C93-4748-99DC-A3CF88B4DD4A}"/>
              </a:ext>
            </a:extLst>
          </p:cNvPr>
          <p:cNvSpPr/>
          <p:nvPr/>
        </p:nvSpPr>
        <p:spPr>
          <a:xfrm flipH="1">
            <a:off x="5863394" y="2585061"/>
            <a:ext cx="792452" cy="497435"/>
          </a:xfrm>
          <a:prstGeom prst="callout2">
            <a:avLst>
              <a:gd name="adj1" fmla="val 101278"/>
              <a:gd name="adj2" fmla="val 99834"/>
              <a:gd name="adj3" fmla="val 101277"/>
              <a:gd name="adj4" fmla="val 779"/>
              <a:gd name="adj5" fmla="val 186952"/>
              <a:gd name="adj6" fmla="val -68124"/>
            </a:avLst>
          </a:prstGeom>
          <a:noFill/>
          <a:ln w="38100">
            <a:solidFill>
              <a:srgbClr val="FF505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2400" b="1" dirty="0">
                <a:solidFill>
                  <a:srgbClr val="FF5050"/>
                </a:solidFill>
                <a:latin typeface="+mn-ea"/>
              </a:rPr>
              <a:t>44</a:t>
            </a:r>
            <a:r>
              <a:rPr kumimoji="1" lang="en-US" altLang="ja-JP" sz="1600" b="1" dirty="0">
                <a:solidFill>
                  <a:srgbClr val="FF5050"/>
                </a:solidFill>
                <a:latin typeface="+mn-ea"/>
              </a:rPr>
              <a:t> %</a:t>
            </a:r>
          </a:p>
        </p:txBody>
      </p:sp>
      <p:sp>
        <p:nvSpPr>
          <p:cNvPr id="20" name="吹き出し: 折線 (枠なし) 19">
            <a:extLst>
              <a:ext uri="{FF2B5EF4-FFF2-40B4-BE49-F238E27FC236}">
                <a16:creationId xmlns:a16="http://schemas.microsoft.com/office/drawing/2014/main" id="{54046FBA-ED07-4E16-91F3-B34D8DD7AE89}"/>
              </a:ext>
            </a:extLst>
          </p:cNvPr>
          <p:cNvSpPr/>
          <p:nvPr/>
        </p:nvSpPr>
        <p:spPr>
          <a:xfrm>
            <a:off x="8944407" y="2480035"/>
            <a:ext cx="792452" cy="497435"/>
          </a:xfrm>
          <a:prstGeom prst="callout2">
            <a:avLst>
              <a:gd name="adj1" fmla="val 101278"/>
              <a:gd name="adj2" fmla="val 99834"/>
              <a:gd name="adj3" fmla="val 101277"/>
              <a:gd name="adj4" fmla="val 779"/>
              <a:gd name="adj5" fmla="val 186952"/>
              <a:gd name="adj6" fmla="val -68124"/>
            </a:avLst>
          </a:prstGeom>
          <a:noFill/>
          <a:ln w="38100">
            <a:solidFill>
              <a:srgbClr val="FF5050"/>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spAutoFit/>
          </a:bodyPr>
          <a:lstStyle/>
          <a:p>
            <a:pPr>
              <a:lnSpc>
                <a:spcPct val="120000"/>
              </a:lnSpc>
            </a:pPr>
            <a:r>
              <a:rPr lang="en-US" altLang="ja-JP" sz="2400" b="1" dirty="0">
                <a:solidFill>
                  <a:srgbClr val="FF5050"/>
                </a:solidFill>
                <a:latin typeface="+mn-ea"/>
              </a:rPr>
              <a:t>34</a:t>
            </a:r>
            <a:r>
              <a:rPr kumimoji="1" lang="en-US" altLang="ja-JP" sz="1600" b="1" dirty="0">
                <a:solidFill>
                  <a:srgbClr val="FF5050"/>
                </a:solidFill>
                <a:latin typeface="+mn-ea"/>
              </a:rPr>
              <a:t> %</a:t>
            </a:r>
          </a:p>
        </p:txBody>
      </p:sp>
      <p:graphicFrame>
        <p:nvGraphicFramePr>
          <p:cNvPr id="21" name="グラフ 20">
            <a:extLst>
              <a:ext uri="{FF2B5EF4-FFF2-40B4-BE49-F238E27FC236}">
                <a16:creationId xmlns:a16="http://schemas.microsoft.com/office/drawing/2014/main" id="{A1643B04-7E09-4F63-B7E2-359FEA579375}"/>
              </a:ext>
            </a:extLst>
          </p:cNvPr>
          <p:cNvGraphicFramePr>
            <a:graphicFrameLocks noChangeAspect="1"/>
          </p:cNvGraphicFramePr>
          <p:nvPr>
            <p:extLst>
              <p:ext uri="{D42A27DB-BD31-4B8C-83A1-F6EECF244321}">
                <p14:modId xmlns:p14="http://schemas.microsoft.com/office/powerpoint/2010/main" val="1175101644"/>
              </p:ext>
            </p:extLst>
          </p:nvPr>
        </p:nvGraphicFramePr>
        <p:xfrm>
          <a:off x="9039711" y="4912374"/>
          <a:ext cx="1800000" cy="1800000"/>
        </p:xfrm>
        <a:graphic>
          <a:graphicData uri="http://schemas.openxmlformats.org/drawingml/2006/chart">
            <c:chart xmlns:c="http://schemas.openxmlformats.org/drawingml/2006/chart" xmlns:r="http://schemas.openxmlformats.org/officeDocument/2006/relationships" r:id="rId7"/>
          </a:graphicData>
        </a:graphic>
      </p:graphicFrame>
      <p:sp>
        <p:nvSpPr>
          <p:cNvPr id="22" name="テキスト ボックス 21">
            <a:extLst>
              <a:ext uri="{FF2B5EF4-FFF2-40B4-BE49-F238E27FC236}">
                <a16:creationId xmlns:a16="http://schemas.microsoft.com/office/drawing/2014/main" id="{A5580104-B6FB-40B6-AB51-102514552C01}"/>
              </a:ext>
            </a:extLst>
          </p:cNvPr>
          <p:cNvSpPr txBox="1"/>
          <p:nvPr/>
        </p:nvSpPr>
        <p:spPr>
          <a:xfrm>
            <a:off x="10710961" y="5058426"/>
            <a:ext cx="1068736" cy="1306596"/>
          </a:xfrm>
          <a:prstGeom prst="rect">
            <a:avLst/>
          </a:prstGeom>
          <a:noFill/>
        </p:spPr>
        <p:txBody>
          <a:bodyPr wrap="none" lIns="72000" tIns="72000" rIns="72000" bIns="18000" rtlCol="0">
            <a:spAutoFit/>
          </a:bodyPr>
          <a:lstStyle/>
          <a:p>
            <a:r>
              <a:rPr lang="ja-JP" altLang="en-US" sz="1000" b="1" dirty="0">
                <a:solidFill>
                  <a:srgbClr val="FF5050"/>
                </a:solidFill>
                <a:latin typeface="+mn-ea"/>
              </a:rPr>
              <a:t>女性の</a:t>
            </a:r>
            <a:endParaRPr lang="en-US" altLang="ja-JP" sz="1000" b="1" dirty="0">
              <a:solidFill>
                <a:srgbClr val="FF5050"/>
              </a:solidFill>
              <a:latin typeface="+mn-ea"/>
            </a:endParaRPr>
          </a:p>
          <a:p>
            <a:r>
              <a:rPr lang="ja-JP" altLang="en-US" sz="1000" b="1" dirty="0">
                <a:solidFill>
                  <a:srgbClr val="FF5050"/>
                </a:solidFill>
                <a:latin typeface="+mn-ea"/>
              </a:rPr>
              <a:t>ワクチン接種</a:t>
            </a:r>
            <a:endParaRPr lang="en-US" altLang="ja-JP" b="1" dirty="0">
              <a:solidFill>
                <a:srgbClr val="FF5050"/>
              </a:solidFill>
              <a:latin typeface="+mn-ea"/>
            </a:endParaRPr>
          </a:p>
          <a:p>
            <a:pPr>
              <a:lnSpc>
                <a:spcPct val="150000"/>
              </a:lnSpc>
            </a:pPr>
            <a:r>
              <a:rPr lang="ja-JP" altLang="en-US" b="1" dirty="0">
                <a:solidFill>
                  <a:srgbClr val="FF5050"/>
                </a:solidFill>
                <a:latin typeface="+mn-ea"/>
              </a:rPr>
              <a:t>産婦人科</a:t>
            </a:r>
            <a:endParaRPr lang="en-US" altLang="ja-JP" b="1" dirty="0">
              <a:solidFill>
                <a:srgbClr val="FF5050"/>
              </a:solidFill>
              <a:latin typeface="+mn-ea"/>
            </a:endParaRPr>
          </a:p>
          <a:p>
            <a:r>
              <a:rPr lang="en-US" altLang="ja-JP" sz="3200" b="1" dirty="0">
                <a:solidFill>
                  <a:srgbClr val="FF5050"/>
                </a:solidFill>
                <a:latin typeface="+mn-ea"/>
              </a:rPr>
              <a:t>60</a:t>
            </a:r>
            <a:r>
              <a:rPr lang="en-US" altLang="ja-JP" b="1" dirty="0">
                <a:solidFill>
                  <a:srgbClr val="FF5050"/>
                </a:solidFill>
                <a:latin typeface="+mn-ea"/>
              </a:rPr>
              <a:t> </a:t>
            </a:r>
            <a:r>
              <a:rPr lang="ja-JP" altLang="en-US" b="1" dirty="0">
                <a:solidFill>
                  <a:srgbClr val="FF5050"/>
                </a:solidFill>
                <a:latin typeface="+mn-ea"/>
              </a:rPr>
              <a:t>％</a:t>
            </a:r>
            <a:endParaRPr lang="en-US" altLang="ja-JP" b="1" dirty="0">
              <a:solidFill>
                <a:srgbClr val="FF5050"/>
              </a:solidFill>
              <a:latin typeface="+mn-ea"/>
            </a:endParaRPr>
          </a:p>
        </p:txBody>
      </p:sp>
      <p:sp>
        <p:nvSpPr>
          <p:cNvPr id="23" name="テキスト ボックス 22">
            <a:extLst>
              <a:ext uri="{FF2B5EF4-FFF2-40B4-BE49-F238E27FC236}">
                <a16:creationId xmlns:a16="http://schemas.microsoft.com/office/drawing/2014/main" id="{0B307791-EDF4-4DD9-B8DD-21E772F2E92B}"/>
              </a:ext>
            </a:extLst>
          </p:cNvPr>
          <p:cNvSpPr txBox="1"/>
          <p:nvPr/>
        </p:nvSpPr>
        <p:spPr>
          <a:xfrm>
            <a:off x="8881150" y="6085210"/>
            <a:ext cx="401887" cy="244767"/>
          </a:xfrm>
          <a:prstGeom prst="rect">
            <a:avLst/>
          </a:prstGeom>
          <a:noFill/>
        </p:spPr>
        <p:txBody>
          <a:bodyPr wrap="none" lIns="72000" tIns="72000" rIns="72000" bIns="18000" rtlCol="0">
            <a:spAutoFit/>
          </a:bodyPr>
          <a:lstStyle/>
          <a:p>
            <a:r>
              <a:rPr lang="ja-JP" altLang="en-US" sz="1000" b="1" dirty="0">
                <a:solidFill>
                  <a:srgbClr val="FF9999"/>
                </a:solidFill>
                <a:latin typeface="+mn-ea"/>
              </a:rPr>
              <a:t>内科</a:t>
            </a:r>
            <a:endParaRPr lang="en-US" altLang="ja-JP" sz="1000" b="1" dirty="0">
              <a:solidFill>
                <a:srgbClr val="FF9999"/>
              </a:solidFill>
              <a:latin typeface="+mn-ea"/>
            </a:endParaRPr>
          </a:p>
        </p:txBody>
      </p:sp>
      <p:sp>
        <p:nvSpPr>
          <p:cNvPr id="24" name="テキスト ボックス 23">
            <a:extLst>
              <a:ext uri="{FF2B5EF4-FFF2-40B4-BE49-F238E27FC236}">
                <a16:creationId xmlns:a16="http://schemas.microsoft.com/office/drawing/2014/main" id="{B73F39A8-E9BF-4787-B2D1-8B7866237C4E}"/>
              </a:ext>
            </a:extLst>
          </p:cNvPr>
          <p:cNvSpPr txBox="1"/>
          <p:nvPr/>
        </p:nvSpPr>
        <p:spPr>
          <a:xfrm>
            <a:off x="9042918" y="4928416"/>
            <a:ext cx="530127" cy="244767"/>
          </a:xfrm>
          <a:prstGeom prst="rect">
            <a:avLst/>
          </a:prstGeom>
          <a:noFill/>
        </p:spPr>
        <p:txBody>
          <a:bodyPr wrap="none" lIns="72000" tIns="72000" rIns="72000" bIns="18000" rtlCol="0">
            <a:spAutoFit/>
          </a:bodyPr>
          <a:lstStyle/>
          <a:p>
            <a:r>
              <a:rPr lang="ja-JP" altLang="en-US" sz="1000" b="1" dirty="0">
                <a:solidFill>
                  <a:srgbClr val="FF9999"/>
                </a:solidFill>
                <a:latin typeface="+mn-ea"/>
              </a:rPr>
              <a:t>小児科</a:t>
            </a:r>
            <a:endParaRPr lang="en-US" altLang="ja-JP" sz="1000" b="1" dirty="0">
              <a:solidFill>
                <a:srgbClr val="FF9999"/>
              </a:solidFill>
              <a:latin typeface="+mn-ea"/>
            </a:endParaRPr>
          </a:p>
        </p:txBody>
      </p:sp>
      <p:sp>
        <p:nvSpPr>
          <p:cNvPr id="25" name="テキスト ボックス 24">
            <a:extLst>
              <a:ext uri="{FF2B5EF4-FFF2-40B4-BE49-F238E27FC236}">
                <a16:creationId xmlns:a16="http://schemas.microsoft.com/office/drawing/2014/main" id="{D46EF1C8-7494-424F-8A9E-147DCBF535A8}"/>
              </a:ext>
            </a:extLst>
          </p:cNvPr>
          <p:cNvSpPr txBox="1"/>
          <p:nvPr/>
        </p:nvSpPr>
        <p:spPr>
          <a:xfrm>
            <a:off x="9575110" y="4789990"/>
            <a:ext cx="530127" cy="244767"/>
          </a:xfrm>
          <a:prstGeom prst="rect">
            <a:avLst/>
          </a:prstGeom>
          <a:noFill/>
        </p:spPr>
        <p:txBody>
          <a:bodyPr wrap="none" lIns="72000" tIns="72000" rIns="72000" bIns="18000" rtlCol="0">
            <a:spAutoFit/>
          </a:bodyPr>
          <a:lstStyle/>
          <a:p>
            <a:r>
              <a:rPr lang="ja-JP" altLang="en-US" sz="1000" b="1" dirty="0">
                <a:solidFill>
                  <a:srgbClr val="FF9999"/>
                </a:solidFill>
                <a:latin typeface="+mn-ea"/>
              </a:rPr>
              <a:t>その他</a:t>
            </a:r>
            <a:endParaRPr lang="en-US" altLang="ja-JP" sz="1000" b="1" dirty="0">
              <a:solidFill>
                <a:srgbClr val="FF9999"/>
              </a:solidFill>
              <a:latin typeface="+mn-ea"/>
            </a:endParaRPr>
          </a:p>
        </p:txBody>
      </p:sp>
    </p:spTree>
    <p:extLst>
      <p:ext uri="{BB962C8B-B14F-4D97-AF65-F5344CB8AC3E}">
        <p14:creationId xmlns:p14="http://schemas.microsoft.com/office/powerpoint/2010/main" val="108084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Tree>
    <p:extLst>
      <p:ext uri="{BB962C8B-B14F-4D97-AF65-F5344CB8AC3E}">
        <p14:creationId xmlns:p14="http://schemas.microsoft.com/office/powerpoint/2010/main" val="610092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15" name="テキスト ボックス 14">
            <a:extLst>
              <a:ext uri="{FF2B5EF4-FFF2-40B4-BE49-F238E27FC236}">
                <a16:creationId xmlns:a16="http://schemas.microsoft.com/office/drawing/2014/main" id="{3908C14A-1338-41A5-B870-C01593DA9C9C}"/>
              </a:ext>
            </a:extLst>
          </p:cNvPr>
          <p:cNvSpPr txBox="1"/>
          <p:nvPr/>
        </p:nvSpPr>
        <p:spPr>
          <a:xfrm>
            <a:off x="792576" y="1559202"/>
            <a:ext cx="401826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減少傾向 </a:t>
            </a:r>
            <a:r>
              <a:rPr lang="ja-JP" altLang="en-US" sz="1400" b="1" dirty="0">
                <a:latin typeface="+mn-ea"/>
              </a:rPr>
              <a:t>にあり、利用者が伸び悩んでいる。</a:t>
            </a:r>
            <a:endParaRPr lang="en-US" altLang="ja-JP" b="1" dirty="0">
              <a:latin typeface="+mn-ea"/>
            </a:endParaRPr>
          </a:p>
        </p:txBody>
      </p:sp>
      <p:sp>
        <p:nvSpPr>
          <p:cNvPr id="16" name="テキスト ボックス 15">
            <a:extLst>
              <a:ext uri="{FF2B5EF4-FFF2-40B4-BE49-F238E27FC236}">
                <a16:creationId xmlns:a16="http://schemas.microsoft.com/office/drawing/2014/main" id="{6693CCA4-3B45-4B47-A9E3-C6CDBAB8E500}"/>
              </a:ext>
            </a:extLst>
          </p:cNvPr>
          <p:cNvSpPr txBox="1"/>
          <p:nvPr/>
        </p:nvSpPr>
        <p:spPr>
          <a:xfrm>
            <a:off x="416349" y="15320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Tree>
    <p:extLst>
      <p:ext uri="{BB962C8B-B14F-4D97-AF65-F5344CB8AC3E}">
        <p14:creationId xmlns:p14="http://schemas.microsoft.com/office/powerpoint/2010/main" val="319226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15" name="テキスト ボックス 14">
            <a:extLst>
              <a:ext uri="{FF2B5EF4-FFF2-40B4-BE49-F238E27FC236}">
                <a16:creationId xmlns:a16="http://schemas.microsoft.com/office/drawing/2014/main" id="{3908C14A-1338-41A5-B870-C01593DA9C9C}"/>
              </a:ext>
            </a:extLst>
          </p:cNvPr>
          <p:cNvSpPr txBox="1"/>
          <p:nvPr/>
        </p:nvSpPr>
        <p:spPr>
          <a:xfrm>
            <a:off x="792576" y="1559202"/>
            <a:ext cx="401826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減少傾向 </a:t>
            </a:r>
            <a:r>
              <a:rPr lang="ja-JP" altLang="en-US" sz="1400" b="1" dirty="0">
                <a:latin typeface="+mn-ea"/>
              </a:rPr>
              <a:t>にあり、利用者が伸び悩んでいる。</a:t>
            </a:r>
            <a:endParaRPr lang="en-US" altLang="ja-JP" b="1" dirty="0">
              <a:latin typeface="+mn-ea"/>
            </a:endParaRPr>
          </a:p>
        </p:txBody>
      </p:sp>
      <p:sp>
        <p:nvSpPr>
          <p:cNvPr id="16" name="テキスト ボックス 15">
            <a:extLst>
              <a:ext uri="{FF2B5EF4-FFF2-40B4-BE49-F238E27FC236}">
                <a16:creationId xmlns:a16="http://schemas.microsoft.com/office/drawing/2014/main" id="{6693CCA4-3B45-4B47-A9E3-C6CDBAB8E500}"/>
              </a:ext>
            </a:extLst>
          </p:cNvPr>
          <p:cNvSpPr txBox="1"/>
          <p:nvPr/>
        </p:nvSpPr>
        <p:spPr>
          <a:xfrm>
            <a:off x="416349" y="15320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7" name="テキスト ボックス 16">
            <a:extLst>
              <a:ext uri="{FF2B5EF4-FFF2-40B4-BE49-F238E27FC236}">
                <a16:creationId xmlns:a16="http://schemas.microsoft.com/office/drawing/2014/main" id="{9EA5AD0A-4BF0-4934-81B1-AEEE915A4853}"/>
              </a:ext>
            </a:extLst>
          </p:cNvPr>
          <p:cNvSpPr txBox="1"/>
          <p:nvPr/>
        </p:nvSpPr>
        <p:spPr>
          <a:xfrm>
            <a:off x="792576" y="2027896"/>
            <a:ext cx="829988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行政による </a:t>
            </a:r>
            <a:r>
              <a:rPr lang="ja-JP" altLang="en-US" b="1" dirty="0">
                <a:solidFill>
                  <a:schemeClr val="accent6"/>
                </a:solidFill>
                <a:latin typeface="+mn-ea"/>
              </a:rPr>
              <a:t>追加勧奨 </a:t>
            </a:r>
            <a:r>
              <a:rPr lang="ja-JP" altLang="en-US" sz="1400" b="1" dirty="0">
                <a:latin typeface="+mn-ea"/>
              </a:rPr>
              <a:t>の影響が大きく、抗体検査を受ければ、</a:t>
            </a:r>
            <a:r>
              <a:rPr lang="ja-JP" altLang="en-US" b="1" dirty="0">
                <a:solidFill>
                  <a:schemeClr val="accent6"/>
                </a:solidFill>
                <a:latin typeface="+mn-ea"/>
              </a:rPr>
              <a:t>低い人 </a:t>
            </a:r>
            <a:r>
              <a:rPr lang="ja-JP" altLang="en-US" sz="1400" b="1" dirty="0">
                <a:latin typeface="+mn-ea"/>
              </a:rPr>
              <a:t>の多くは </a:t>
            </a:r>
            <a:r>
              <a:rPr lang="ja-JP" altLang="en-US" b="1" dirty="0">
                <a:solidFill>
                  <a:schemeClr val="accent6"/>
                </a:solidFill>
                <a:latin typeface="+mn-ea"/>
              </a:rPr>
              <a:t>接種</a:t>
            </a:r>
            <a:r>
              <a:rPr lang="ja-JP" altLang="en-US" sz="1400" b="1" dirty="0">
                <a:solidFill>
                  <a:schemeClr val="accent6"/>
                </a:solidFill>
                <a:latin typeface="+mn-ea"/>
              </a:rPr>
              <a:t> </a:t>
            </a:r>
            <a:r>
              <a:rPr lang="ja-JP" altLang="en-US" sz="1400" b="1" dirty="0">
                <a:latin typeface="+mn-ea"/>
              </a:rPr>
              <a:t>も受ける。</a:t>
            </a:r>
            <a:endParaRPr lang="en-US" altLang="ja-JP" sz="1400" b="1" dirty="0">
              <a:latin typeface="+mn-ea"/>
            </a:endParaRPr>
          </a:p>
        </p:txBody>
      </p:sp>
      <p:sp>
        <p:nvSpPr>
          <p:cNvPr id="20" name="テキスト ボックス 19">
            <a:extLst>
              <a:ext uri="{FF2B5EF4-FFF2-40B4-BE49-F238E27FC236}">
                <a16:creationId xmlns:a16="http://schemas.microsoft.com/office/drawing/2014/main" id="{B69B063F-F4EF-40D7-9590-9C834D316D8E}"/>
              </a:ext>
            </a:extLst>
          </p:cNvPr>
          <p:cNvSpPr txBox="1"/>
          <p:nvPr/>
        </p:nvSpPr>
        <p:spPr>
          <a:xfrm>
            <a:off x="416349" y="198151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Tree>
    <p:extLst>
      <p:ext uri="{BB962C8B-B14F-4D97-AF65-F5344CB8AC3E}">
        <p14:creationId xmlns:p14="http://schemas.microsoft.com/office/powerpoint/2010/main" val="751668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15" name="テキスト ボックス 14">
            <a:extLst>
              <a:ext uri="{FF2B5EF4-FFF2-40B4-BE49-F238E27FC236}">
                <a16:creationId xmlns:a16="http://schemas.microsoft.com/office/drawing/2014/main" id="{3908C14A-1338-41A5-B870-C01593DA9C9C}"/>
              </a:ext>
            </a:extLst>
          </p:cNvPr>
          <p:cNvSpPr txBox="1"/>
          <p:nvPr/>
        </p:nvSpPr>
        <p:spPr>
          <a:xfrm>
            <a:off x="792576" y="1559202"/>
            <a:ext cx="401826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減少傾向 </a:t>
            </a:r>
            <a:r>
              <a:rPr lang="ja-JP" altLang="en-US" sz="1400" b="1" dirty="0">
                <a:latin typeface="+mn-ea"/>
              </a:rPr>
              <a:t>にあり、利用者が伸び悩んでいる。</a:t>
            </a:r>
            <a:endParaRPr lang="en-US" altLang="ja-JP" b="1" dirty="0">
              <a:latin typeface="+mn-ea"/>
            </a:endParaRPr>
          </a:p>
        </p:txBody>
      </p:sp>
      <p:sp>
        <p:nvSpPr>
          <p:cNvPr id="16" name="テキスト ボックス 15">
            <a:extLst>
              <a:ext uri="{FF2B5EF4-FFF2-40B4-BE49-F238E27FC236}">
                <a16:creationId xmlns:a16="http://schemas.microsoft.com/office/drawing/2014/main" id="{6693CCA4-3B45-4B47-A9E3-C6CDBAB8E500}"/>
              </a:ext>
            </a:extLst>
          </p:cNvPr>
          <p:cNvSpPr txBox="1"/>
          <p:nvPr/>
        </p:nvSpPr>
        <p:spPr>
          <a:xfrm>
            <a:off x="416349" y="15320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7" name="テキスト ボックス 16">
            <a:extLst>
              <a:ext uri="{FF2B5EF4-FFF2-40B4-BE49-F238E27FC236}">
                <a16:creationId xmlns:a16="http://schemas.microsoft.com/office/drawing/2014/main" id="{9EA5AD0A-4BF0-4934-81B1-AEEE915A4853}"/>
              </a:ext>
            </a:extLst>
          </p:cNvPr>
          <p:cNvSpPr txBox="1"/>
          <p:nvPr/>
        </p:nvSpPr>
        <p:spPr>
          <a:xfrm>
            <a:off x="792576" y="2027896"/>
            <a:ext cx="829988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行政による </a:t>
            </a:r>
            <a:r>
              <a:rPr lang="ja-JP" altLang="en-US" b="1" dirty="0">
                <a:solidFill>
                  <a:schemeClr val="accent6"/>
                </a:solidFill>
                <a:latin typeface="+mn-ea"/>
              </a:rPr>
              <a:t>追加勧奨 </a:t>
            </a:r>
            <a:r>
              <a:rPr lang="ja-JP" altLang="en-US" sz="1400" b="1" dirty="0">
                <a:latin typeface="+mn-ea"/>
              </a:rPr>
              <a:t>の影響が大きく、抗体検査を受ければ、</a:t>
            </a:r>
            <a:r>
              <a:rPr lang="ja-JP" altLang="en-US" b="1" dirty="0">
                <a:solidFill>
                  <a:schemeClr val="accent6"/>
                </a:solidFill>
                <a:latin typeface="+mn-ea"/>
              </a:rPr>
              <a:t>低い人 </a:t>
            </a:r>
            <a:r>
              <a:rPr lang="ja-JP" altLang="en-US" sz="1400" b="1" dirty="0">
                <a:latin typeface="+mn-ea"/>
              </a:rPr>
              <a:t>の多くは </a:t>
            </a:r>
            <a:r>
              <a:rPr lang="ja-JP" altLang="en-US" b="1" dirty="0">
                <a:solidFill>
                  <a:schemeClr val="accent6"/>
                </a:solidFill>
                <a:latin typeface="+mn-ea"/>
              </a:rPr>
              <a:t>接種</a:t>
            </a:r>
            <a:r>
              <a:rPr lang="ja-JP" altLang="en-US" sz="1400" b="1" dirty="0">
                <a:solidFill>
                  <a:schemeClr val="accent6"/>
                </a:solidFill>
                <a:latin typeface="+mn-ea"/>
              </a:rPr>
              <a:t> </a:t>
            </a:r>
            <a:r>
              <a:rPr lang="ja-JP" altLang="en-US" sz="1400" b="1" dirty="0">
                <a:latin typeface="+mn-ea"/>
              </a:rPr>
              <a:t>も受ける。</a:t>
            </a:r>
            <a:endParaRPr lang="en-US" altLang="ja-JP" sz="1400" b="1" dirty="0">
              <a:latin typeface="+mn-ea"/>
            </a:endParaRPr>
          </a:p>
        </p:txBody>
      </p:sp>
      <p:sp>
        <p:nvSpPr>
          <p:cNvPr id="18" name="テキスト ボックス 17">
            <a:extLst>
              <a:ext uri="{FF2B5EF4-FFF2-40B4-BE49-F238E27FC236}">
                <a16:creationId xmlns:a16="http://schemas.microsoft.com/office/drawing/2014/main" id="{70FDC185-2079-4670-B856-B5D977480172}"/>
              </a:ext>
            </a:extLst>
          </p:cNvPr>
          <p:cNvSpPr txBox="1"/>
          <p:nvPr/>
        </p:nvSpPr>
        <p:spPr>
          <a:xfrm>
            <a:off x="792576" y="2464448"/>
            <a:ext cx="384834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抗体検査に 健康診断 を利用する人は  </a:t>
            </a:r>
            <a:r>
              <a:rPr lang="en-US" altLang="ja-JP" b="1" dirty="0">
                <a:solidFill>
                  <a:schemeClr val="accent6"/>
                </a:solidFill>
                <a:latin typeface="+mn-ea"/>
              </a:rPr>
              <a:t>25</a:t>
            </a:r>
            <a:r>
              <a:rPr lang="en-US" altLang="ja-JP" b="1" dirty="0">
                <a:solidFill>
                  <a:schemeClr val="accent1"/>
                </a:solidFill>
                <a:latin typeface="+mn-ea"/>
              </a:rPr>
              <a:t> </a:t>
            </a:r>
            <a:r>
              <a:rPr lang="en-US" altLang="ja-JP" sz="1400" b="1" dirty="0">
                <a:latin typeface="+mn-ea"/>
              </a:rPr>
              <a:t>%</a:t>
            </a:r>
            <a:endParaRPr lang="en-US" altLang="ja-JP" b="1" dirty="0">
              <a:latin typeface="+mn-ea"/>
            </a:endParaRPr>
          </a:p>
        </p:txBody>
      </p:sp>
      <p:sp>
        <p:nvSpPr>
          <p:cNvPr id="20" name="テキスト ボックス 19">
            <a:extLst>
              <a:ext uri="{FF2B5EF4-FFF2-40B4-BE49-F238E27FC236}">
                <a16:creationId xmlns:a16="http://schemas.microsoft.com/office/drawing/2014/main" id="{B69B063F-F4EF-40D7-9590-9C834D316D8E}"/>
              </a:ext>
            </a:extLst>
          </p:cNvPr>
          <p:cNvSpPr txBox="1"/>
          <p:nvPr/>
        </p:nvSpPr>
        <p:spPr>
          <a:xfrm>
            <a:off x="416349" y="198151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1" name="テキスト ボックス 20">
            <a:extLst>
              <a:ext uri="{FF2B5EF4-FFF2-40B4-BE49-F238E27FC236}">
                <a16:creationId xmlns:a16="http://schemas.microsoft.com/office/drawing/2014/main" id="{9756F6E8-F6DF-4732-8F0B-77206496E776}"/>
              </a:ext>
            </a:extLst>
          </p:cNvPr>
          <p:cNvSpPr txBox="1"/>
          <p:nvPr/>
        </p:nvSpPr>
        <p:spPr>
          <a:xfrm>
            <a:off x="416349" y="2430973"/>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Tree>
    <p:extLst>
      <p:ext uri="{BB962C8B-B14F-4D97-AF65-F5344CB8AC3E}">
        <p14:creationId xmlns:p14="http://schemas.microsoft.com/office/powerpoint/2010/main" val="523982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15" name="テキスト ボックス 14">
            <a:extLst>
              <a:ext uri="{FF2B5EF4-FFF2-40B4-BE49-F238E27FC236}">
                <a16:creationId xmlns:a16="http://schemas.microsoft.com/office/drawing/2014/main" id="{3908C14A-1338-41A5-B870-C01593DA9C9C}"/>
              </a:ext>
            </a:extLst>
          </p:cNvPr>
          <p:cNvSpPr txBox="1"/>
          <p:nvPr/>
        </p:nvSpPr>
        <p:spPr>
          <a:xfrm>
            <a:off x="792576" y="1559202"/>
            <a:ext cx="401826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減少傾向 </a:t>
            </a:r>
            <a:r>
              <a:rPr lang="ja-JP" altLang="en-US" sz="1400" b="1" dirty="0">
                <a:latin typeface="+mn-ea"/>
              </a:rPr>
              <a:t>にあり、利用者が伸び悩んでいる。</a:t>
            </a:r>
            <a:endParaRPr lang="en-US" altLang="ja-JP" b="1" dirty="0">
              <a:latin typeface="+mn-ea"/>
            </a:endParaRPr>
          </a:p>
        </p:txBody>
      </p:sp>
      <p:sp>
        <p:nvSpPr>
          <p:cNvPr id="16" name="テキスト ボックス 15">
            <a:extLst>
              <a:ext uri="{FF2B5EF4-FFF2-40B4-BE49-F238E27FC236}">
                <a16:creationId xmlns:a16="http://schemas.microsoft.com/office/drawing/2014/main" id="{6693CCA4-3B45-4B47-A9E3-C6CDBAB8E500}"/>
              </a:ext>
            </a:extLst>
          </p:cNvPr>
          <p:cNvSpPr txBox="1"/>
          <p:nvPr/>
        </p:nvSpPr>
        <p:spPr>
          <a:xfrm>
            <a:off x="416349" y="15320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7" name="テキスト ボックス 16">
            <a:extLst>
              <a:ext uri="{FF2B5EF4-FFF2-40B4-BE49-F238E27FC236}">
                <a16:creationId xmlns:a16="http://schemas.microsoft.com/office/drawing/2014/main" id="{9EA5AD0A-4BF0-4934-81B1-AEEE915A4853}"/>
              </a:ext>
            </a:extLst>
          </p:cNvPr>
          <p:cNvSpPr txBox="1"/>
          <p:nvPr/>
        </p:nvSpPr>
        <p:spPr>
          <a:xfrm>
            <a:off x="792576" y="2027896"/>
            <a:ext cx="829988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行政による </a:t>
            </a:r>
            <a:r>
              <a:rPr lang="ja-JP" altLang="en-US" b="1" dirty="0">
                <a:solidFill>
                  <a:schemeClr val="accent6"/>
                </a:solidFill>
                <a:latin typeface="+mn-ea"/>
              </a:rPr>
              <a:t>追加勧奨 </a:t>
            </a:r>
            <a:r>
              <a:rPr lang="ja-JP" altLang="en-US" sz="1400" b="1" dirty="0">
                <a:latin typeface="+mn-ea"/>
              </a:rPr>
              <a:t>の影響が大きく、抗体検査を受ければ、</a:t>
            </a:r>
            <a:r>
              <a:rPr lang="ja-JP" altLang="en-US" b="1" dirty="0">
                <a:solidFill>
                  <a:schemeClr val="accent6"/>
                </a:solidFill>
                <a:latin typeface="+mn-ea"/>
              </a:rPr>
              <a:t>低い人 </a:t>
            </a:r>
            <a:r>
              <a:rPr lang="ja-JP" altLang="en-US" sz="1400" b="1" dirty="0">
                <a:latin typeface="+mn-ea"/>
              </a:rPr>
              <a:t>の多くは </a:t>
            </a:r>
            <a:r>
              <a:rPr lang="ja-JP" altLang="en-US" b="1" dirty="0">
                <a:solidFill>
                  <a:schemeClr val="accent6"/>
                </a:solidFill>
                <a:latin typeface="+mn-ea"/>
              </a:rPr>
              <a:t>接種</a:t>
            </a:r>
            <a:r>
              <a:rPr lang="ja-JP" altLang="en-US" sz="1400" b="1" dirty="0">
                <a:solidFill>
                  <a:schemeClr val="accent6"/>
                </a:solidFill>
                <a:latin typeface="+mn-ea"/>
              </a:rPr>
              <a:t> </a:t>
            </a:r>
            <a:r>
              <a:rPr lang="ja-JP" altLang="en-US" sz="1400" b="1" dirty="0">
                <a:latin typeface="+mn-ea"/>
              </a:rPr>
              <a:t>も受ける。</a:t>
            </a:r>
            <a:endParaRPr lang="en-US" altLang="ja-JP" sz="1400" b="1" dirty="0">
              <a:latin typeface="+mn-ea"/>
            </a:endParaRPr>
          </a:p>
        </p:txBody>
      </p:sp>
      <p:sp>
        <p:nvSpPr>
          <p:cNvPr id="18" name="テキスト ボックス 17">
            <a:extLst>
              <a:ext uri="{FF2B5EF4-FFF2-40B4-BE49-F238E27FC236}">
                <a16:creationId xmlns:a16="http://schemas.microsoft.com/office/drawing/2014/main" id="{70FDC185-2079-4670-B856-B5D977480172}"/>
              </a:ext>
            </a:extLst>
          </p:cNvPr>
          <p:cNvSpPr txBox="1"/>
          <p:nvPr/>
        </p:nvSpPr>
        <p:spPr>
          <a:xfrm>
            <a:off x="792576" y="2464448"/>
            <a:ext cx="384834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抗体検査に 健康診断 を利用する人は  </a:t>
            </a:r>
            <a:r>
              <a:rPr lang="en-US" altLang="ja-JP" b="1" dirty="0">
                <a:solidFill>
                  <a:schemeClr val="accent6"/>
                </a:solidFill>
                <a:latin typeface="+mn-ea"/>
              </a:rPr>
              <a:t>25</a:t>
            </a:r>
            <a:r>
              <a:rPr lang="en-US" altLang="ja-JP" b="1" dirty="0">
                <a:solidFill>
                  <a:schemeClr val="accent1"/>
                </a:solidFill>
                <a:latin typeface="+mn-ea"/>
              </a:rPr>
              <a:t> </a:t>
            </a:r>
            <a:r>
              <a:rPr lang="en-US" altLang="ja-JP" sz="1400" b="1" dirty="0">
                <a:latin typeface="+mn-ea"/>
              </a:rPr>
              <a:t>%</a:t>
            </a:r>
            <a:endParaRPr lang="en-US" altLang="ja-JP" b="1" dirty="0">
              <a:latin typeface="+mn-ea"/>
            </a:endParaRPr>
          </a:p>
        </p:txBody>
      </p:sp>
      <p:sp>
        <p:nvSpPr>
          <p:cNvPr id="19" name="テキスト ボックス 18">
            <a:extLst>
              <a:ext uri="{FF2B5EF4-FFF2-40B4-BE49-F238E27FC236}">
                <a16:creationId xmlns:a16="http://schemas.microsoft.com/office/drawing/2014/main" id="{1D5913E9-9C83-45C5-9B63-CD52825680AA}"/>
              </a:ext>
            </a:extLst>
          </p:cNvPr>
          <p:cNvSpPr txBox="1"/>
          <p:nvPr/>
        </p:nvSpPr>
        <p:spPr>
          <a:xfrm>
            <a:off x="792576" y="2917484"/>
            <a:ext cx="5863318"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 受診、ワクチン接種 ともに、</a:t>
            </a:r>
            <a:r>
              <a:rPr lang="ja-JP" altLang="en-US" b="1" dirty="0">
                <a:solidFill>
                  <a:schemeClr val="accent6"/>
                </a:solidFill>
                <a:latin typeface="+mn-ea"/>
              </a:rPr>
              <a:t>土曜日</a:t>
            </a:r>
            <a:r>
              <a:rPr lang="ja-JP" altLang="en-US" sz="1400" b="1" dirty="0">
                <a:latin typeface="+mn-ea"/>
              </a:rPr>
              <a:t> を利用する人が多い。</a:t>
            </a:r>
            <a:endParaRPr lang="en-US" altLang="ja-JP" b="1" dirty="0">
              <a:latin typeface="+mn-ea"/>
            </a:endParaRPr>
          </a:p>
        </p:txBody>
      </p:sp>
      <p:sp>
        <p:nvSpPr>
          <p:cNvPr id="20" name="テキスト ボックス 19">
            <a:extLst>
              <a:ext uri="{FF2B5EF4-FFF2-40B4-BE49-F238E27FC236}">
                <a16:creationId xmlns:a16="http://schemas.microsoft.com/office/drawing/2014/main" id="{B69B063F-F4EF-40D7-9590-9C834D316D8E}"/>
              </a:ext>
            </a:extLst>
          </p:cNvPr>
          <p:cNvSpPr txBox="1"/>
          <p:nvPr/>
        </p:nvSpPr>
        <p:spPr>
          <a:xfrm>
            <a:off x="416349" y="198151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1" name="テキスト ボックス 20">
            <a:extLst>
              <a:ext uri="{FF2B5EF4-FFF2-40B4-BE49-F238E27FC236}">
                <a16:creationId xmlns:a16="http://schemas.microsoft.com/office/drawing/2014/main" id="{9756F6E8-F6DF-4732-8F0B-77206496E776}"/>
              </a:ext>
            </a:extLst>
          </p:cNvPr>
          <p:cNvSpPr txBox="1"/>
          <p:nvPr/>
        </p:nvSpPr>
        <p:spPr>
          <a:xfrm>
            <a:off x="416349" y="2430973"/>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2" name="テキスト ボックス 21">
            <a:extLst>
              <a:ext uri="{FF2B5EF4-FFF2-40B4-BE49-F238E27FC236}">
                <a16:creationId xmlns:a16="http://schemas.microsoft.com/office/drawing/2014/main" id="{63390A99-9C4F-44D6-A921-E12E6D394D5F}"/>
              </a:ext>
            </a:extLst>
          </p:cNvPr>
          <p:cNvSpPr txBox="1"/>
          <p:nvPr/>
        </p:nvSpPr>
        <p:spPr>
          <a:xfrm>
            <a:off x="416349" y="2880434"/>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Tree>
    <p:extLst>
      <p:ext uri="{BB962C8B-B14F-4D97-AF65-F5344CB8AC3E}">
        <p14:creationId xmlns:p14="http://schemas.microsoft.com/office/powerpoint/2010/main" val="2694007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15" name="テキスト ボックス 14">
            <a:extLst>
              <a:ext uri="{FF2B5EF4-FFF2-40B4-BE49-F238E27FC236}">
                <a16:creationId xmlns:a16="http://schemas.microsoft.com/office/drawing/2014/main" id="{3908C14A-1338-41A5-B870-C01593DA9C9C}"/>
              </a:ext>
            </a:extLst>
          </p:cNvPr>
          <p:cNvSpPr txBox="1"/>
          <p:nvPr/>
        </p:nvSpPr>
        <p:spPr>
          <a:xfrm>
            <a:off x="792576" y="1559202"/>
            <a:ext cx="401826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減少傾向 </a:t>
            </a:r>
            <a:r>
              <a:rPr lang="ja-JP" altLang="en-US" sz="1400" b="1" dirty="0">
                <a:latin typeface="+mn-ea"/>
              </a:rPr>
              <a:t>にあり、利用者が伸び悩んでいる。</a:t>
            </a:r>
            <a:endParaRPr lang="en-US" altLang="ja-JP" b="1" dirty="0">
              <a:latin typeface="+mn-ea"/>
            </a:endParaRPr>
          </a:p>
        </p:txBody>
      </p:sp>
      <p:sp>
        <p:nvSpPr>
          <p:cNvPr id="16" name="テキスト ボックス 15">
            <a:extLst>
              <a:ext uri="{FF2B5EF4-FFF2-40B4-BE49-F238E27FC236}">
                <a16:creationId xmlns:a16="http://schemas.microsoft.com/office/drawing/2014/main" id="{6693CCA4-3B45-4B47-A9E3-C6CDBAB8E500}"/>
              </a:ext>
            </a:extLst>
          </p:cNvPr>
          <p:cNvSpPr txBox="1"/>
          <p:nvPr/>
        </p:nvSpPr>
        <p:spPr>
          <a:xfrm>
            <a:off x="416349" y="15320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7" name="テキスト ボックス 16">
            <a:extLst>
              <a:ext uri="{FF2B5EF4-FFF2-40B4-BE49-F238E27FC236}">
                <a16:creationId xmlns:a16="http://schemas.microsoft.com/office/drawing/2014/main" id="{9EA5AD0A-4BF0-4934-81B1-AEEE915A4853}"/>
              </a:ext>
            </a:extLst>
          </p:cNvPr>
          <p:cNvSpPr txBox="1"/>
          <p:nvPr/>
        </p:nvSpPr>
        <p:spPr>
          <a:xfrm>
            <a:off x="792576" y="2027896"/>
            <a:ext cx="829988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行政による </a:t>
            </a:r>
            <a:r>
              <a:rPr lang="ja-JP" altLang="en-US" b="1" dirty="0">
                <a:solidFill>
                  <a:schemeClr val="accent6"/>
                </a:solidFill>
                <a:latin typeface="+mn-ea"/>
              </a:rPr>
              <a:t>追加勧奨 </a:t>
            </a:r>
            <a:r>
              <a:rPr lang="ja-JP" altLang="en-US" sz="1400" b="1" dirty="0">
                <a:latin typeface="+mn-ea"/>
              </a:rPr>
              <a:t>の影響が大きく、抗体検査を受ければ、</a:t>
            </a:r>
            <a:r>
              <a:rPr lang="ja-JP" altLang="en-US" b="1" dirty="0">
                <a:solidFill>
                  <a:schemeClr val="accent6"/>
                </a:solidFill>
                <a:latin typeface="+mn-ea"/>
              </a:rPr>
              <a:t>低い人 </a:t>
            </a:r>
            <a:r>
              <a:rPr lang="ja-JP" altLang="en-US" sz="1400" b="1" dirty="0">
                <a:latin typeface="+mn-ea"/>
              </a:rPr>
              <a:t>の多くは </a:t>
            </a:r>
            <a:r>
              <a:rPr lang="ja-JP" altLang="en-US" b="1" dirty="0">
                <a:solidFill>
                  <a:schemeClr val="accent6"/>
                </a:solidFill>
                <a:latin typeface="+mn-ea"/>
              </a:rPr>
              <a:t>接種</a:t>
            </a:r>
            <a:r>
              <a:rPr lang="ja-JP" altLang="en-US" sz="1400" b="1" dirty="0">
                <a:solidFill>
                  <a:schemeClr val="accent6"/>
                </a:solidFill>
                <a:latin typeface="+mn-ea"/>
              </a:rPr>
              <a:t> </a:t>
            </a:r>
            <a:r>
              <a:rPr lang="ja-JP" altLang="en-US" sz="1400" b="1" dirty="0">
                <a:latin typeface="+mn-ea"/>
              </a:rPr>
              <a:t>も受ける。</a:t>
            </a:r>
            <a:endParaRPr lang="en-US" altLang="ja-JP" sz="1400" b="1" dirty="0">
              <a:latin typeface="+mn-ea"/>
            </a:endParaRPr>
          </a:p>
        </p:txBody>
      </p:sp>
      <p:sp>
        <p:nvSpPr>
          <p:cNvPr id="18" name="テキスト ボックス 17">
            <a:extLst>
              <a:ext uri="{FF2B5EF4-FFF2-40B4-BE49-F238E27FC236}">
                <a16:creationId xmlns:a16="http://schemas.microsoft.com/office/drawing/2014/main" id="{70FDC185-2079-4670-B856-B5D977480172}"/>
              </a:ext>
            </a:extLst>
          </p:cNvPr>
          <p:cNvSpPr txBox="1"/>
          <p:nvPr/>
        </p:nvSpPr>
        <p:spPr>
          <a:xfrm>
            <a:off x="792576" y="2464448"/>
            <a:ext cx="384834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抗体検査に 健康診断 を利用する人は  </a:t>
            </a:r>
            <a:r>
              <a:rPr lang="en-US" altLang="ja-JP" b="1" dirty="0">
                <a:solidFill>
                  <a:schemeClr val="accent6"/>
                </a:solidFill>
                <a:latin typeface="+mn-ea"/>
              </a:rPr>
              <a:t>25</a:t>
            </a:r>
            <a:r>
              <a:rPr lang="en-US" altLang="ja-JP" b="1" dirty="0">
                <a:solidFill>
                  <a:schemeClr val="accent1"/>
                </a:solidFill>
                <a:latin typeface="+mn-ea"/>
              </a:rPr>
              <a:t> </a:t>
            </a:r>
            <a:r>
              <a:rPr lang="en-US" altLang="ja-JP" sz="1400" b="1" dirty="0">
                <a:latin typeface="+mn-ea"/>
              </a:rPr>
              <a:t>%</a:t>
            </a:r>
            <a:endParaRPr lang="en-US" altLang="ja-JP" b="1" dirty="0">
              <a:latin typeface="+mn-ea"/>
            </a:endParaRPr>
          </a:p>
        </p:txBody>
      </p:sp>
      <p:sp>
        <p:nvSpPr>
          <p:cNvPr id="19" name="テキスト ボックス 18">
            <a:extLst>
              <a:ext uri="{FF2B5EF4-FFF2-40B4-BE49-F238E27FC236}">
                <a16:creationId xmlns:a16="http://schemas.microsoft.com/office/drawing/2014/main" id="{1D5913E9-9C83-45C5-9B63-CD52825680AA}"/>
              </a:ext>
            </a:extLst>
          </p:cNvPr>
          <p:cNvSpPr txBox="1"/>
          <p:nvPr/>
        </p:nvSpPr>
        <p:spPr>
          <a:xfrm>
            <a:off x="792576" y="2917484"/>
            <a:ext cx="5863318"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 受診、ワクチン接種 ともに、</a:t>
            </a:r>
            <a:r>
              <a:rPr lang="ja-JP" altLang="en-US" b="1" dirty="0">
                <a:solidFill>
                  <a:schemeClr val="accent6"/>
                </a:solidFill>
                <a:latin typeface="+mn-ea"/>
              </a:rPr>
              <a:t>土曜日</a:t>
            </a:r>
            <a:r>
              <a:rPr lang="ja-JP" altLang="en-US" sz="1400" b="1" dirty="0">
                <a:latin typeface="+mn-ea"/>
              </a:rPr>
              <a:t> を利用する人が多い。</a:t>
            </a:r>
            <a:endParaRPr lang="en-US" altLang="ja-JP" b="1" dirty="0">
              <a:latin typeface="+mn-ea"/>
            </a:endParaRPr>
          </a:p>
        </p:txBody>
      </p:sp>
      <p:sp>
        <p:nvSpPr>
          <p:cNvPr id="20" name="テキスト ボックス 19">
            <a:extLst>
              <a:ext uri="{FF2B5EF4-FFF2-40B4-BE49-F238E27FC236}">
                <a16:creationId xmlns:a16="http://schemas.microsoft.com/office/drawing/2014/main" id="{B69B063F-F4EF-40D7-9590-9C834D316D8E}"/>
              </a:ext>
            </a:extLst>
          </p:cNvPr>
          <p:cNvSpPr txBox="1"/>
          <p:nvPr/>
        </p:nvSpPr>
        <p:spPr>
          <a:xfrm>
            <a:off x="416349" y="198151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1" name="テキスト ボックス 20">
            <a:extLst>
              <a:ext uri="{FF2B5EF4-FFF2-40B4-BE49-F238E27FC236}">
                <a16:creationId xmlns:a16="http://schemas.microsoft.com/office/drawing/2014/main" id="{9756F6E8-F6DF-4732-8F0B-77206496E776}"/>
              </a:ext>
            </a:extLst>
          </p:cNvPr>
          <p:cNvSpPr txBox="1"/>
          <p:nvPr/>
        </p:nvSpPr>
        <p:spPr>
          <a:xfrm>
            <a:off x="416349" y="2430973"/>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2" name="テキスト ボックス 21">
            <a:extLst>
              <a:ext uri="{FF2B5EF4-FFF2-40B4-BE49-F238E27FC236}">
                <a16:creationId xmlns:a16="http://schemas.microsoft.com/office/drawing/2014/main" id="{63390A99-9C4F-44D6-A921-E12E6D394D5F}"/>
              </a:ext>
            </a:extLst>
          </p:cNvPr>
          <p:cNvSpPr txBox="1"/>
          <p:nvPr/>
        </p:nvSpPr>
        <p:spPr>
          <a:xfrm>
            <a:off x="416349" y="2880434"/>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3" name="テキスト ボックス 22">
            <a:extLst>
              <a:ext uri="{FF2B5EF4-FFF2-40B4-BE49-F238E27FC236}">
                <a16:creationId xmlns:a16="http://schemas.microsoft.com/office/drawing/2014/main" id="{E13646E3-30F1-4DF7-847C-CAD1B1AB5E6B}"/>
              </a:ext>
            </a:extLst>
          </p:cNvPr>
          <p:cNvSpPr txBox="1"/>
          <p:nvPr/>
        </p:nvSpPr>
        <p:spPr>
          <a:xfrm>
            <a:off x="416349" y="3329896"/>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4" name="テキスト ボックス 23">
            <a:extLst>
              <a:ext uri="{FF2B5EF4-FFF2-40B4-BE49-F238E27FC236}">
                <a16:creationId xmlns:a16="http://schemas.microsoft.com/office/drawing/2014/main" id="{C1547310-8103-4B2F-9CDA-55870426785D}"/>
              </a:ext>
            </a:extLst>
          </p:cNvPr>
          <p:cNvSpPr txBox="1"/>
          <p:nvPr/>
        </p:nvSpPr>
        <p:spPr>
          <a:xfrm>
            <a:off x="792576" y="3366946"/>
            <a:ext cx="5598822"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千葉市事業の協力医療機関（ </a:t>
            </a:r>
            <a:r>
              <a:rPr lang="ja-JP" altLang="en-US" b="1" dirty="0">
                <a:solidFill>
                  <a:schemeClr val="accent6"/>
                </a:solidFill>
                <a:latin typeface="+mn-ea"/>
              </a:rPr>
              <a:t>千葉市医師会</a:t>
            </a:r>
            <a:r>
              <a:rPr lang="ja-JP" altLang="en-US" sz="1400" b="1" dirty="0">
                <a:latin typeface="+mn-ea"/>
              </a:rPr>
              <a:t> ）の貢献が大きい。</a:t>
            </a:r>
            <a:endParaRPr lang="en-US" altLang="ja-JP" b="1" dirty="0">
              <a:latin typeface="+mn-ea"/>
            </a:endParaRPr>
          </a:p>
        </p:txBody>
      </p:sp>
    </p:spTree>
    <p:extLst>
      <p:ext uri="{BB962C8B-B14F-4D97-AF65-F5344CB8AC3E}">
        <p14:creationId xmlns:p14="http://schemas.microsoft.com/office/powerpoint/2010/main" val="269831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4E31F5-566B-45CD-BE5D-F6F28EC05F79}"/>
              </a:ext>
            </a:extLst>
          </p:cNvPr>
          <p:cNvSpPr txBox="1"/>
          <p:nvPr/>
        </p:nvSpPr>
        <p:spPr>
          <a:xfrm>
            <a:off x="417000" y="1494462"/>
            <a:ext cx="11515507" cy="4669055"/>
          </a:xfrm>
          <a:prstGeom prst="rect">
            <a:avLst/>
          </a:prstGeom>
          <a:noFill/>
        </p:spPr>
        <p:txBody>
          <a:bodyPr wrap="none" lIns="72000" tIns="72000" rIns="72000" bIns="18000" rtlCol="0">
            <a:spAutoFit/>
          </a:bodyPr>
          <a:lstStyle/>
          <a:p>
            <a:pPr defTabSz="180000">
              <a:lnSpc>
                <a:spcPct val="150000"/>
              </a:lnSpc>
            </a:pPr>
            <a:r>
              <a:rPr lang="ja-JP" altLang="en-US" sz="2000" dirty="0">
                <a:latin typeface="+mn-ea"/>
              </a:rPr>
              <a:t>我が国の 風しん追加的対策 である </a:t>
            </a:r>
            <a:r>
              <a:rPr lang="en-US" altLang="ja-JP" sz="2000" dirty="0">
                <a:latin typeface="+mn-ea"/>
              </a:rPr>
              <a:t>MR</a:t>
            </a:r>
            <a:r>
              <a:rPr lang="ja-JP" altLang="en-US" sz="2000" dirty="0">
                <a:latin typeface="+mn-ea"/>
              </a:rPr>
              <a:t>ワクチン </a:t>
            </a:r>
            <a:r>
              <a:rPr lang="en-US" altLang="ja-JP" sz="2000" dirty="0">
                <a:latin typeface="+mn-ea"/>
              </a:rPr>
              <a:t>5</a:t>
            </a:r>
            <a:r>
              <a:rPr lang="ja-JP" altLang="en-US" sz="2000" dirty="0">
                <a:latin typeface="+mn-ea"/>
              </a:rPr>
              <a:t>期 定期接種事業 の </a:t>
            </a:r>
            <a:r>
              <a:rPr lang="en-US" altLang="ja-JP" sz="2000" b="1" u="sng" dirty="0">
                <a:solidFill>
                  <a:schemeClr val="accent2"/>
                </a:solidFill>
                <a:latin typeface="+mn-ea"/>
              </a:rPr>
              <a:t>3</a:t>
            </a:r>
            <a:r>
              <a:rPr lang="ja-JP" altLang="en-US" sz="2000" b="1" u="sng" dirty="0">
                <a:solidFill>
                  <a:schemeClr val="accent2"/>
                </a:solidFill>
                <a:latin typeface="+mn-ea"/>
              </a:rPr>
              <a:t>年間延長 </a:t>
            </a:r>
            <a:r>
              <a:rPr lang="ja-JP" altLang="en-US" sz="2000" dirty="0">
                <a:latin typeface="+mn-ea"/>
              </a:rPr>
              <a:t>が決定した。</a:t>
            </a:r>
            <a:endParaRPr lang="en-US" altLang="ja-JP" sz="2000" dirty="0">
              <a:latin typeface="+mn-ea"/>
            </a:endParaRPr>
          </a:p>
          <a:p>
            <a:pPr defTabSz="180000">
              <a:lnSpc>
                <a:spcPct val="150000"/>
              </a:lnSpc>
            </a:pPr>
            <a:r>
              <a:rPr lang="ja-JP" altLang="en-US" sz="2000" dirty="0">
                <a:latin typeface="+mn-ea"/>
              </a:rPr>
              <a:t>背景には、当初予定した</a:t>
            </a:r>
            <a:r>
              <a:rPr lang="en-US" altLang="ja-JP" sz="2000" dirty="0">
                <a:latin typeface="+mn-ea"/>
              </a:rPr>
              <a:t>3</a:t>
            </a:r>
            <a:r>
              <a:rPr lang="ja-JP" altLang="en-US" sz="2000" dirty="0">
                <a:latin typeface="+mn-ea"/>
              </a:rPr>
              <a:t>年間での抗体検査・ワクチン接種 実施率の全国的な </a:t>
            </a:r>
            <a:r>
              <a:rPr lang="ja-JP" altLang="en-US" sz="2000" b="1" u="sng" dirty="0">
                <a:solidFill>
                  <a:schemeClr val="accent2"/>
                </a:solidFill>
                <a:latin typeface="+mn-ea"/>
              </a:rPr>
              <a:t>伸び悩み </a:t>
            </a:r>
            <a:r>
              <a:rPr lang="ja-JP" altLang="en-US" sz="2000" dirty="0">
                <a:latin typeface="+mn-ea"/>
              </a:rPr>
              <a:t>がある。</a:t>
            </a:r>
            <a:endParaRPr lang="en-US" altLang="ja-JP" sz="2000" dirty="0">
              <a:latin typeface="+mn-ea"/>
            </a:endParaRPr>
          </a:p>
          <a:p>
            <a:pPr defTabSz="180000">
              <a:lnSpc>
                <a:spcPct val="150000"/>
              </a:lnSpc>
            </a:pPr>
            <a:endParaRPr lang="en-US" altLang="ja-JP" sz="2000" dirty="0">
              <a:latin typeface="+mn-ea"/>
            </a:endParaRPr>
          </a:p>
          <a:p>
            <a:pPr defTabSz="180000">
              <a:lnSpc>
                <a:spcPct val="150000"/>
              </a:lnSpc>
            </a:pPr>
            <a:r>
              <a:rPr lang="ja-JP" altLang="en-US" sz="2000" dirty="0">
                <a:latin typeface="+mn-ea"/>
              </a:rPr>
              <a:t>千葉市では、</a:t>
            </a:r>
            <a:r>
              <a:rPr lang="ja-JP" altLang="en-US" sz="2000" b="1" u="sng" dirty="0">
                <a:solidFill>
                  <a:schemeClr val="accent2"/>
                </a:solidFill>
                <a:latin typeface="+mn-ea"/>
              </a:rPr>
              <a:t>市独自事業 </a:t>
            </a:r>
            <a:r>
              <a:rPr lang="ja-JP" altLang="en-US" sz="2000" dirty="0">
                <a:latin typeface="+mn-ea"/>
              </a:rPr>
              <a:t>として、</a:t>
            </a:r>
            <a:r>
              <a:rPr lang="ja-JP" altLang="en-US" sz="2000" b="1" u="sng" dirty="0">
                <a:solidFill>
                  <a:schemeClr val="accent2"/>
                </a:solidFill>
                <a:latin typeface="+mn-ea"/>
              </a:rPr>
              <a:t>国事業以外の 子育て世代 </a:t>
            </a:r>
            <a:r>
              <a:rPr lang="ja-JP" altLang="en-US" sz="2000" dirty="0">
                <a:latin typeface="+mn-ea"/>
              </a:rPr>
              <a:t>に対する抗体検査助成、</a:t>
            </a:r>
            <a:r>
              <a:rPr lang="en-US" altLang="ja-JP" sz="2000" dirty="0">
                <a:latin typeface="+mn-ea"/>
              </a:rPr>
              <a:t>MR</a:t>
            </a:r>
            <a:r>
              <a:rPr lang="ja-JP" altLang="en-US" sz="2000" dirty="0">
                <a:latin typeface="+mn-ea"/>
              </a:rPr>
              <a:t>ワクチン</a:t>
            </a:r>
            <a:endParaRPr lang="en-US" altLang="ja-JP" sz="2000" dirty="0">
              <a:latin typeface="+mn-ea"/>
            </a:endParaRPr>
          </a:p>
          <a:p>
            <a:pPr defTabSz="180000">
              <a:lnSpc>
                <a:spcPct val="150000"/>
              </a:lnSpc>
            </a:pPr>
            <a:r>
              <a:rPr lang="ja-JP" altLang="en-US" sz="2000" dirty="0">
                <a:latin typeface="+mn-ea"/>
              </a:rPr>
              <a:t>接種助成を行っている。</a:t>
            </a:r>
            <a:endParaRPr lang="en-US" altLang="ja-JP" sz="2000" dirty="0">
              <a:latin typeface="+mn-ea"/>
            </a:endParaRPr>
          </a:p>
          <a:p>
            <a:pPr defTabSz="180000">
              <a:lnSpc>
                <a:spcPct val="150000"/>
              </a:lnSpc>
            </a:pPr>
            <a:r>
              <a:rPr lang="ja-JP" altLang="en-US" sz="2000" dirty="0">
                <a:latin typeface="+mn-ea"/>
              </a:rPr>
              <a:t>我々の過去の共同研究により、</a:t>
            </a:r>
            <a:r>
              <a:rPr lang="ja-JP" altLang="en-US" sz="2000" b="1" u="sng" dirty="0">
                <a:solidFill>
                  <a:schemeClr val="accent2"/>
                </a:solidFill>
                <a:latin typeface="+mn-ea"/>
              </a:rPr>
              <a:t>千葉市事業の協力医療機関 </a:t>
            </a:r>
            <a:r>
              <a:rPr lang="ja-JP" altLang="en-US" sz="2000" dirty="0">
                <a:latin typeface="+mn-ea"/>
              </a:rPr>
              <a:t>は、国事業に関しても積極的に実施して</a:t>
            </a:r>
            <a:endParaRPr lang="en-US" altLang="ja-JP" sz="2000" dirty="0">
              <a:latin typeface="+mn-ea"/>
            </a:endParaRPr>
          </a:p>
          <a:p>
            <a:pPr defTabSz="180000">
              <a:lnSpc>
                <a:spcPct val="150000"/>
              </a:lnSpc>
            </a:pPr>
            <a:r>
              <a:rPr lang="ja-JP" altLang="en-US" sz="2000" dirty="0">
                <a:latin typeface="+mn-ea"/>
              </a:rPr>
              <a:t>いることが明らかになっている。</a:t>
            </a:r>
            <a:endParaRPr lang="en-US" altLang="ja-JP" sz="2000" dirty="0">
              <a:latin typeface="+mn-ea"/>
            </a:endParaRPr>
          </a:p>
          <a:p>
            <a:pPr defTabSz="180000">
              <a:lnSpc>
                <a:spcPct val="150000"/>
              </a:lnSpc>
            </a:pPr>
            <a:endParaRPr lang="en-US" altLang="ja-JP" sz="2000" dirty="0">
              <a:latin typeface="+mn-ea"/>
            </a:endParaRPr>
          </a:p>
          <a:p>
            <a:pPr defTabSz="180000">
              <a:lnSpc>
                <a:spcPct val="150000"/>
              </a:lnSpc>
            </a:pPr>
            <a:r>
              <a:rPr lang="ja-JP" altLang="en-US" sz="2000" dirty="0">
                <a:latin typeface="+mn-ea"/>
              </a:rPr>
              <a:t>市内における </a:t>
            </a:r>
            <a:r>
              <a:rPr lang="ja-JP" altLang="en-US" sz="2000" b="1" u="sng" dirty="0">
                <a:solidFill>
                  <a:schemeClr val="accent2"/>
                </a:solidFill>
                <a:latin typeface="+mn-ea"/>
              </a:rPr>
              <a:t>今後の風疹対策 </a:t>
            </a:r>
            <a:r>
              <a:rPr lang="ja-JP" altLang="en-US" sz="2000" dirty="0">
                <a:latin typeface="+mn-ea"/>
              </a:rPr>
              <a:t>を考える上で、国事業、千葉市事業それぞれの実施状況と対象者の</a:t>
            </a:r>
            <a:endParaRPr lang="en-US" altLang="ja-JP" sz="2000" dirty="0">
              <a:latin typeface="+mn-ea"/>
            </a:endParaRPr>
          </a:p>
          <a:p>
            <a:pPr defTabSz="180000">
              <a:lnSpc>
                <a:spcPct val="150000"/>
              </a:lnSpc>
            </a:pPr>
            <a:r>
              <a:rPr lang="ja-JP" altLang="en-US" sz="2000" dirty="0">
                <a:latin typeface="+mn-ea"/>
              </a:rPr>
              <a:t>抗体保有状況の</a:t>
            </a:r>
            <a:r>
              <a:rPr lang="ja-JP" altLang="en-US" sz="2000" b="1" u="sng" dirty="0">
                <a:solidFill>
                  <a:schemeClr val="accent2"/>
                </a:solidFill>
                <a:latin typeface="+mn-ea"/>
              </a:rPr>
              <a:t>現状を分析</a:t>
            </a:r>
            <a:r>
              <a:rPr lang="ja-JP" altLang="en-US" sz="2000" dirty="0">
                <a:latin typeface="+mn-ea"/>
              </a:rPr>
              <a:t>し、今後</a:t>
            </a:r>
            <a:r>
              <a:rPr lang="en-US" altLang="ja-JP" sz="2000" dirty="0">
                <a:latin typeface="+mn-ea"/>
              </a:rPr>
              <a:t>3</a:t>
            </a:r>
            <a:r>
              <a:rPr lang="ja-JP" altLang="en-US" sz="2000" dirty="0">
                <a:latin typeface="+mn-ea"/>
              </a:rPr>
              <a:t>年間を見据えた新たな対策を検討する。</a:t>
            </a:r>
          </a:p>
        </p:txBody>
      </p:sp>
      <p:sp>
        <p:nvSpPr>
          <p:cNvPr id="6" name="吹き出し: 折線 (枠なし) 5">
            <a:extLst>
              <a:ext uri="{FF2B5EF4-FFF2-40B4-BE49-F238E27FC236}">
                <a16:creationId xmlns:a16="http://schemas.microsoft.com/office/drawing/2014/main" id="{6AEDD687-069D-43EC-8D51-44EE8144554B}"/>
              </a:ext>
            </a:extLst>
          </p:cNvPr>
          <p:cNvSpPr/>
          <p:nvPr/>
        </p:nvSpPr>
        <p:spPr>
          <a:xfrm>
            <a:off x="497210" y="423801"/>
            <a:ext cx="1786881" cy="565146"/>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kumimoji="1" lang="ja-JP" altLang="en-US" sz="3200" b="1" dirty="0">
                <a:solidFill>
                  <a:schemeClr val="tx1">
                    <a:lumMod val="95000"/>
                    <a:lumOff val="5000"/>
                  </a:schemeClr>
                </a:solidFill>
              </a:rPr>
              <a:t>はじめに</a:t>
            </a:r>
          </a:p>
        </p:txBody>
      </p:sp>
      <p:sp>
        <p:nvSpPr>
          <p:cNvPr id="5" name="正方形/長方形 4">
            <a:extLst>
              <a:ext uri="{FF2B5EF4-FFF2-40B4-BE49-F238E27FC236}">
                <a16:creationId xmlns:a16="http://schemas.microsoft.com/office/drawing/2014/main" id="{D4DE85DF-136C-4972-B083-6BD83120921E}"/>
              </a:ext>
            </a:extLst>
          </p:cNvPr>
          <p:cNvSpPr/>
          <p:nvPr/>
        </p:nvSpPr>
        <p:spPr>
          <a:xfrm>
            <a:off x="387337" y="2880887"/>
            <a:ext cx="11574831" cy="3553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8648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15" name="テキスト ボックス 14">
            <a:extLst>
              <a:ext uri="{FF2B5EF4-FFF2-40B4-BE49-F238E27FC236}">
                <a16:creationId xmlns:a16="http://schemas.microsoft.com/office/drawing/2014/main" id="{3908C14A-1338-41A5-B870-C01593DA9C9C}"/>
              </a:ext>
            </a:extLst>
          </p:cNvPr>
          <p:cNvSpPr txBox="1"/>
          <p:nvPr/>
        </p:nvSpPr>
        <p:spPr>
          <a:xfrm>
            <a:off x="792576" y="1559202"/>
            <a:ext cx="401826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減少傾向 </a:t>
            </a:r>
            <a:r>
              <a:rPr lang="ja-JP" altLang="en-US" sz="1400" b="1" dirty="0">
                <a:latin typeface="+mn-ea"/>
              </a:rPr>
              <a:t>にあり、利用者が伸び悩んでいる。</a:t>
            </a:r>
            <a:endParaRPr lang="en-US" altLang="ja-JP" b="1" dirty="0">
              <a:latin typeface="+mn-ea"/>
            </a:endParaRPr>
          </a:p>
        </p:txBody>
      </p:sp>
      <p:sp>
        <p:nvSpPr>
          <p:cNvPr id="16" name="テキスト ボックス 15">
            <a:extLst>
              <a:ext uri="{FF2B5EF4-FFF2-40B4-BE49-F238E27FC236}">
                <a16:creationId xmlns:a16="http://schemas.microsoft.com/office/drawing/2014/main" id="{6693CCA4-3B45-4B47-A9E3-C6CDBAB8E500}"/>
              </a:ext>
            </a:extLst>
          </p:cNvPr>
          <p:cNvSpPr txBox="1"/>
          <p:nvPr/>
        </p:nvSpPr>
        <p:spPr>
          <a:xfrm>
            <a:off x="416349" y="15320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7" name="テキスト ボックス 16">
            <a:extLst>
              <a:ext uri="{FF2B5EF4-FFF2-40B4-BE49-F238E27FC236}">
                <a16:creationId xmlns:a16="http://schemas.microsoft.com/office/drawing/2014/main" id="{9EA5AD0A-4BF0-4934-81B1-AEEE915A4853}"/>
              </a:ext>
            </a:extLst>
          </p:cNvPr>
          <p:cNvSpPr txBox="1"/>
          <p:nvPr/>
        </p:nvSpPr>
        <p:spPr>
          <a:xfrm>
            <a:off x="792576" y="2027896"/>
            <a:ext cx="829988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行政による </a:t>
            </a:r>
            <a:r>
              <a:rPr lang="ja-JP" altLang="en-US" b="1" dirty="0">
                <a:solidFill>
                  <a:schemeClr val="accent6"/>
                </a:solidFill>
                <a:latin typeface="+mn-ea"/>
              </a:rPr>
              <a:t>追加勧奨 </a:t>
            </a:r>
            <a:r>
              <a:rPr lang="ja-JP" altLang="en-US" sz="1400" b="1" dirty="0">
                <a:latin typeface="+mn-ea"/>
              </a:rPr>
              <a:t>の影響が大きく、抗体検査を受ければ、</a:t>
            </a:r>
            <a:r>
              <a:rPr lang="ja-JP" altLang="en-US" b="1" dirty="0">
                <a:solidFill>
                  <a:schemeClr val="accent6"/>
                </a:solidFill>
                <a:latin typeface="+mn-ea"/>
              </a:rPr>
              <a:t>低い人 </a:t>
            </a:r>
            <a:r>
              <a:rPr lang="ja-JP" altLang="en-US" sz="1400" b="1" dirty="0">
                <a:latin typeface="+mn-ea"/>
              </a:rPr>
              <a:t>の多くは </a:t>
            </a:r>
            <a:r>
              <a:rPr lang="ja-JP" altLang="en-US" b="1" dirty="0">
                <a:solidFill>
                  <a:schemeClr val="accent6"/>
                </a:solidFill>
                <a:latin typeface="+mn-ea"/>
              </a:rPr>
              <a:t>接種</a:t>
            </a:r>
            <a:r>
              <a:rPr lang="ja-JP" altLang="en-US" sz="1400" b="1" dirty="0">
                <a:solidFill>
                  <a:schemeClr val="accent6"/>
                </a:solidFill>
                <a:latin typeface="+mn-ea"/>
              </a:rPr>
              <a:t> </a:t>
            </a:r>
            <a:r>
              <a:rPr lang="ja-JP" altLang="en-US" sz="1400" b="1" dirty="0">
                <a:latin typeface="+mn-ea"/>
              </a:rPr>
              <a:t>も受ける。</a:t>
            </a:r>
            <a:endParaRPr lang="en-US" altLang="ja-JP" sz="1400" b="1" dirty="0">
              <a:latin typeface="+mn-ea"/>
            </a:endParaRPr>
          </a:p>
        </p:txBody>
      </p:sp>
      <p:sp>
        <p:nvSpPr>
          <p:cNvPr id="18" name="テキスト ボックス 17">
            <a:extLst>
              <a:ext uri="{FF2B5EF4-FFF2-40B4-BE49-F238E27FC236}">
                <a16:creationId xmlns:a16="http://schemas.microsoft.com/office/drawing/2014/main" id="{70FDC185-2079-4670-B856-B5D977480172}"/>
              </a:ext>
            </a:extLst>
          </p:cNvPr>
          <p:cNvSpPr txBox="1"/>
          <p:nvPr/>
        </p:nvSpPr>
        <p:spPr>
          <a:xfrm>
            <a:off x="792576" y="2464448"/>
            <a:ext cx="384834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抗体検査に 健康診断 を利用する人は  </a:t>
            </a:r>
            <a:r>
              <a:rPr lang="en-US" altLang="ja-JP" b="1" dirty="0">
                <a:solidFill>
                  <a:schemeClr val="accent6"/>
                </a:solidFill>
                <a:latin typeface="+mn-ea"/>
              </a:rPr>
              <a:t>25</a:t>
            </a:r>
            <a:r>
              <a:rPr lang="en-US" altLang="ja-JP" b="1" dirty="0">
                <a:solidFill>
                  <a:schemeClr val="accent1"/>
                </a:solidFill>
                <a:latin typeface="+mn-ea"/>
              </a:rPr>
              <a:t> </a:t>
            </a:r>
            <a:r>
              <a:rPr lang="en-US" altLang="ja-JP" sz="1400" b="1" dirty="0">
                <a:latin typeface="+mn-ea"/>
              </a:rPr>
              <a:t>%</a:t>
            </a:r>
            <a:endParaRPr lang="en-US" altLang="ja-JP" b="1" dirty="0">
              <a:latin typeface="+mn-ea"/>
            </a:endParaRPr>
          </a:p>
        </p:txBody>
      </p:sp>
      <p:sp>
        <p:nvSpPr>
          <p:cNvPr id="19" name="テキスト ボックス 18">
            <a:extLst>
              <a:ext uri="{FF2B5EF4-FFF2-40B4-BE49-F238E27FC236}">
                <a16:creationId xmlns:a16="http://schemas.microsoft.com/office/drawing/2014/main" id="{1D5913E9-9C83-45C5-9B63-CD52825680AA}"/>
              </a:ext>
            </a:extLst>
          </p:cNvPr>
          <p:cNvSpPr txBox="1"/>
          <p:nvPr/>
        </p:nvSpPr>
        <p:spPr>
          <a:xfrm>
            <a:off x="792576" y="2917484"/>
            <a:ext cx="5863318"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 受診、ワクチン接種 ともに、</a:t>
            </a:r>
            <a:r>
              <a:rPr lang="ja-JP" altLang="en-US" b="1" dirty="0">
                <a:solidFill>
                  <a:schemeClr val="accent6"/>
                </a:solidFill>
                <a:latin typeface="+mn-ea"/>
              </a:rPr>
              <a:t>土曜日</a:t>
            </a:r>
            <a:r>
              <a:rPr lang="ja-JP" altLang="en-US" sz="1400" b="1" dirty="0">
                <a:latin typeface="+mn-ea"/>
              </a:rPr>
              <a:t> を利用する人が多い。</a:t>
            </a:r>
            <a:endParaRPr lang="en-US" altLang="ja-JP" b="1" dirty="0">
              <a:latin typeface="+mn-ea"/>
            </a:endParaRPr>
          </a:p>
        </p:txBody>
      </p:sp>
      <p:sp>
        <p:nvSpPr>
          <p:cNvPr id="20" name="テキスト ボックス 19">
            <a:extLst>
              <a:ext uri="{FF2B5EF4-FFF2-40B4-BE49-F238E27FC236}">
                <a16:creationId xmlns:a16="http://schemas.microsoft.com/office/drawing/2014/main" id="{B69B063F-F4EF-40D7-9590-9C834D316D8E}"/>
              </a:ext>
            </a:extLst>
          </p:cNvPr>
          <p:cNvSpPr txBox="1"/>
          <p:nvPr/>
        </p:nvSpPr>
        <p:spPr>
          <a:xfrm>
            <a:off x="416349" y="198151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1" name="テキスト ボックス 20">
            <a:extLst>
              <a:ext uri="{FF2B5EF4-FFF2-40B4-BE49-F238E27FC236}">
                <a16:creationId xmlns:a16="http://schemas.microsoft.com/office/drawing/2014/main" id="{9756F6E8-F6DF-4732-8F0B-77206496E776}"/>
              </a:ext>
            </a:extLst>
          </p:cNvPr>
          <p:cNvSpPr txBox="1"/>
          <p:nvPr/>
        </p:nvSpPr>
        <p:spPr>
          <a:xfrm>
            <a:off x="416349" y="2430973"/>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2" name="テキスト ボックス 21">
            <a:extLst>
              <a:ext uri="{FF2B5EF4-FFF2-40B4-BE49-F238E27FC236}">
                <a16:creationId xmlns:a16="http://schemas.microsoft.com/office/drawing/2014/main" id="{63390A99-9C4F-44D6-A921-E12E6D394D5F}"/>
              </a:ext>
            </a:extLst>
          </p:cNvPr>
          <p:cNvSpPr txBox="1"/>
          <p:nvPr/>
        </p:nvSpPr>
        <p:spPr>
          <a:xfrm>
            <a:off x="416349" y="2880434"/>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3" name="テキスト ボックス 22">
            <a:extLst>
              <a:ext uri="{FF2B5EF4-FFF2-40B4-BE49-F238E27FC236}">
                <a16:creationId xmlns:a16="http://schemas.microsoft.com/office/drawing/2014/main" id="{E13646E3-30F1-4DF7-847C-CAD1B1AB5E6B}"/>
              </a:ext>
            </a:extLst>
          </p:cNvPr>
          <p:cNvSpPr txBox="1"/>
          <p:nvPr/>
        </p:nvSpPr>
        <p:spPr>
          <a:xfrm>
            <a:off x="416349" y="3329896"/>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4" name="テキスト ボックス 23">
            <a:extLst>
              <a:ext uri="{FF2B5EF4-FFF2-40B4-BE49-F238E27FC236}">
                <a16:creationId xmlns:a16="http://schemas.microsoft.com/office/drawing/2014/main" id="{C1547310-8103-4B2F-9CDA-55870426785D}"/>
              </a:ext>
            </a:extLst>
          </p:cNvPr>
          <p:cNvSpPr txBox="1"/>
          <p:nvPr/>
        </p:nvSpPr>
        <p:spPr>
          <a:xfrm>
            <a:off x="792576" y="3366946"/>
            <a:ext cx="5598822"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千葉市事業の協力医療機関（ </a:t>
            </a:r>
            <a:r>
              <a:rPr lang="ja-JP" altLang="en-US" b="1" dirty="0">
                <a:solidFill>
                  <a:schemeClr val="accent6"/>
                </a:solidFill>
                <a:latin typeface="+mn-ea"/>
              </a:rPr>
              <a:t>千葉市医師会</a:t>
            </a:r>
            <a:r>
              <a:rPr lang="ja-JP" altLang="en-US" sz="1400" b="1" dirty="0">
                <a:latin typeface="+mn-ea"/>
              </a:rPr>
              <a:t> ）の貢献が大きい。</a:t>
            </a:r>
            <a:endParaRPr lang="en-US" altLang="ja-JP" b="1" dirty="0">
              <a:latin typeface="+mn-ea"/>
            </a:endParaRPr>
          </a:p>
        </p:txBody>
      </p:sp>
      <p:sp>
        <p:nvSpPr>
          <p:cNvPr id="25" name="テキスト ボックス 24">
            <a:extLst>
              <a:ext uri="{FF2B5EF4-FFF2-40B4-BE49-F238E27FC236}">
                <a16:creationId xmlns:a16="http://schemas.microsoft.com/office/drawing/2014/main" id="{32FEC103-BA67-4A9F-B0DB-8E0FAFCE570C}"/>
              </a:ext>
            </a:extLst>
          </p:cNvPr>
          <p:cNvSpPr txBox="1"/>
          <p:nvPr/>
        </p:nvSpPr>
        <p:spPr>
          <a:xfrm>
            <a:off x="8969309" y="1650128"/>
            <a:ext cx="3381870" cy="855704"/>
          </a:xfrm>
          <a:prstGeom prst="rect">
            <a:avLst/>
          </a:prstGeom>
          <a:noFill/>
        </p:spPr>
        <p:txBody>
          <a:bodyPr wrap="none" lIns="72000" tIns="72000" rIns="72000" bIns="18000" rtlCol="0">
            <a:spAutoFit/>
          </a:bodyPr>
          <a:lstStyle/>
          <a:p>
            <a:pPr>
              <a:lnSpc>
                <a:spcPct val="120000"/>
              </a:lnSpc>
            </a:pPr>
            <a:r>
              <a:rPr lang="ja-JP" altLang="en-US" sz="1400" b="1" dirty="0">
                <a:latin typeface="+mn-ea"/>
              </a:rPr>
              <a:t>ワクチンを接種する必要がある人は</a:t>
            </a:r>
            <a:endParaRPr lang="en-US" altLang="ja-JP" sz="1400" b="1" dirty="0">
              <a:latin typeface="+mn-ea"/>
            </a:endParaRPr>
          </a:p>
          <a:p>
            <a:pPr>
              <a:lnSpc>
                <a:spcPct val="120000"/>
              </a:lnSpc>
            </a:pPr>
            <a:r>
              <a:rPr lang="ja-JP" altLang="en-US" sz="1400" b="1" dirty="0">
                <a:latin typeface="+mn-ea"/>
              </a:rPr>
              <a:t>約 </a:t>
            </a:r>
            <a:r>
              <a:rPr lang="en-US" altLang="ja-JP" sz="1400" b="1" dirty="0">
                <a:solidFill>
                  <a:schemeClr val="accent6"/>
                </a:solidFill>
                <a:latin typeface="+mn-ea"/>
              </a:rPr>
              <a:t>3 </a:t>
            </a:r>
            <a:r>
              <a:rPr lang="ja-JP" altLang="en-US" sz="1400" b="1" dirty="0">
                <a:solidFill>
                  <a:schemeClr val="accent6"/>
                </a:solidFill>
                <a:latin typeface="+mn-ea"/>
              </a:rPr>
              <a:t>万人 </a:t>
            </a:r>
            <a:r>
              <a:rPr lang="ja-JP" altLang="en-US" sz="1400" b="1" dirty="0">
                <a:latin typeface="+mn-ea"/>
              </a:rPr>
              <a:t>いると算出されるが、</a:t>
            </a:r>
            <a:endParaRPr lang="en-US" altLang="ja-JP" sz="1400" b="1" dirty="0">
              <a:latin typeface="+mn-ea"/>
            </a:endParaRPr>
          </a:p>
          <a:p>
            <a:pPr>
              <a:lnSpc>
                <a:spcPct val="120000"/>
              </a:lnSpc>
            </a:pPr>
            <a:r>
              <a:rPr lang="en-US" altLang="ja-JP" sz="1400" b="1" dirty="0">
                <a:latin typeface="+mn-ea"/>
              </a:rPr>
              <a:t>3 </a:t>
            </a:r>
            <a:r>
              <a:rPr lang="ja-JP" altLang="en-US" sz="1400" b="1" dirty="0">
                <a:latin typeface="+mn-ea"/>
              </a:rPr>
              <a:t>年間で </a:t>
            </a:r>
            <a:r>
              <a:rPr lang="en-US" altLang="ja-JP" sz="1400" b="1" dirty="0">
                <a:solidFill>
                  <a:schemeClr val="accent6"/>
                </a:solidFill>
                <a:latin typeface="+mn-ea"/>
              </a:rPr>
              <a:t>9 </a:t>
            </a:r>
            <a:r>
              <a:rPr lang="ja-JP" altLang="en-US" sz="1400" b="1" dirty="0">
                <a:solidFill>
                  <a:schemeClr val="accent6"/>
                </a:solidFill>
                <a:latin typeface="+mn-ea"/>
              </a:rPr>
              <a:t>千人 </a:t>
            </a:r>
            <a:r>
              <a:rPr lang="ja-JP" altLang="en-US" sz="1400" b="1" dirty="0">
                <a:latin typeface="+mn-ea"/>
              </a:rPr>
              <a:t>しか終わっていない。</a:t>
            </a:r>
            <a:endParaRPr lang="en-US" altLang="ja-JP" sz="1400" b="1" dirty="0">
              <a:latin typeface="+mn-ea"/>
            </a:endParaRPr>
          </a:p>
        </p:txBody>
      </p:sp>
      <p:sp>
        <p:nvSpPr>
          <p:cNvPr id="26" name="テキスト ボックス 25">
            <a:extLst>
              <a:ext uri="{FF2B5EF4-FFF2-40B4-BE49-F238E27FC236}">
                <a16:creationId xmlns:a16="http://schemas.microsoft.com/office/drawing/2014/main" id="{8F259520-D73D-433E-B9A3-50CD7E907C15}"/>
              </a:ext>
            </a:extLst>
          </p:cNvPr>
          <p:cNvSpPr txBox="1"/>
          <p:nvPr/>
        </p:nvSpPr>
        <p:spPr>
          <a:xfrm>
            <a:off x="9017435" y="2585230"/>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Tree>
    <p:extLst>
      <p:ext uri="{BB962C8B-B14F-4D97-AF65-F5344CB8AC3E}">
        <p14:creationId xmlns:p14="http://schemas.microsoft.com/office/powerpoint/2010/main" val="4251022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7" name="テキスト ボックス 6">
            <a:extLst>
              <a:ext uri="{FF2B5EF4-FFF2-40B4-BE49-F238E27FC236}">
                <a16:creationId xmlns:a16="http://schemas.microsoft.com/office/drawing/2014/main" id="{692F9D8E-D7AD-4ED8-B5AE-D290290AA3B1}"/>
              </a:ext>
            </a:extLst>
          </p:cNvPr>
          <p:cNvSpPr txBox="1"/>
          <p:nvPr/>
        </p:nvSpPr>
        <p:spPr>
          <a:xfrm>
            <a:off x="808618" y="4539250"/>
            <a:ext cx="761700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減少傾向ではあるが </a:t>
            </a:r>
            <a:r>
              <a:rPr lang="ja-JP" altLang="en-US" b="1" dirty="0">
                <a:solidFill>
                  <a:schemeClr val="accent1"/>
                </a:solidFill>
                <a:latin typeface="+mn-ea"/>
              </a:rPr>
              <a:t>毎月一定の利用が継続 </a:t>
            </a:r>
            <a:r>
              <a:rPr lang="ja-JP" altLang="en-US" sz="1400" b="1" dirty="0">
                <a:latin typeface="+mn-ea"/>
              </a:rPr>
              <a:t>されており、定着しつつある事業である。</a:t>
            </a:r>
            <a:endParaRPr lang="en-US" altLang="ja-JP" b="1" dirty="0">
              <a:latin typeface="+mn-ea"/>
            </a:endParaRPr>
          </a:p>
        </p:txBody>
      </p:sp>
      <p:sp>
        <p:nvSpPr>
          <p:cNvPr id="8" name="テキスト ボックス 7">
            <a:extLst>
              <a:ext uri="{FF2B5EF4-FFF2-40B4-BE49-F238E27FC236}">
                <a16:creationId xmlns:a16="http://schemas.microsoft.com/office/drawing/2014/main" id="{CE45AC9C-850C-4EA1-B234-A2B192FFD1F7}"/>
              </a:ext>
            </a:extLst>
          </p:cNvPr>
          <p:cNvSpPr txBox="1"/>
          <p:nvPr/>
        </p:nvSpPr>
        <p:spPr>
          <a:xfrm>
            <a:off x="432391" y="4512097"/>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5" name="テキスト ボックス 14">
            <a:extLst>
              <a:ext uri="{FF2B5EF4-FFF2-40B4-BE49-F238E27FC236}">
                <a16:creationId xmlns:a16="http://schemas.microsoft.com/office/drawing/2014/main" id="{3908C14A-1338-41A5-B870-C01593DA9C9C}"/>
              </a:ext>
            </a:extLst>
          </p:cNvPr>
          <p:cNvSpPr txBox="1"/>
          <p:nvPr/>
        </p:nvSpPr>
        <p:spPr>
          <a:xfrm>
            <a:off x="792576" y="1559202"/>
            <a:ext cx="401826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減少傾向 </a:t>
            </a:r>
            <a:r>
              <a:rPr lang="ja-JP" altLang="en-US" sz="1400" b="1" dirty="0">
                <a:latin typeface="+mn-ea"/>
              </a:rPr>
              <a:t>にあり、利用者が伸び悩んでいる。</a:t>
            </a:r>
            <a:endParaRPr lang="en-US" altLang="ja-JP" b="1" dirty="0">
              <a:latin typeface="+mn-ea"/>
            </a:endParaRPr>
          </a:p>
        </p:txBody>
      </p:sp>
      <p:sp>
        <p:nvSpPr>
          <p:cNvPr id="16" name="テキスト ボックス 15">
            <a:extLst>
              <a:ext uri="{FF2B5EF4-FFF2-40B4-BE49-F238E27FC236}">
                <a16:creationId xmlns:a16="http://schemas.microsoft.com/office/drawing/2014/main" id="{6693CCA4-3B45-4B47-A9E3-C6CDBAB8E500}"/>
              </a:ext>
            </a:extLst>
          </p:cNvPr>
          <p:cNvSpPr txBox="1"/>
          <p:nvPr/>
        </p:nvSpPr>
        <p:spPr>
          <a:xfrm>
            <a:off x="416349" y="15320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7" name="テキスト ボックス 16">
            <a:extLst>
              <a:ext uri="{FF2B5EF4-FFF2-40B4-BE49-F238E27FC236}">
                <a16:creationId xmlns:a16="http://schemas.microsoft.com/office/drawing/2014/main" id="{9EA5AD0A-4BF0-4934-81B1-AEEE915A4853}"/>
              </a:ext>
            </a:extLst>
          </p:cNvPr>
          <p:cNvSpPr txBox="1"/>
          <p:nvPr/>
        </p:nvSpPr>
        <p:spPr>
          <a:xfrm>
            <a:off x="792576" y="2027896"/>
            <a:ext cx="829988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行政による </a:t>
            </a:r>
            <a:r>
              <a:rPr lang="ja-JP" altLang="en-US" b="1" dirty="0">
                <a:solidFill>
                  <a:schemeClr val="accent6"/>
                </a:solidFill>
                <a:latin typeface="+mn-ea"/>
              </a:rPr>
              <a:t>追加勧奨 </a:t>
            </a:r>
            <a:r>
              <a:rPr lang="ja-JP" altLang="en-US" sz="1400" b="1" dirty="0">
                <a:latin typeface="+mn-ea"/>
              </a:rPr>
              <a:t>の影響が大きく、抗体検査を受ければ、</a:t>
            </a:r>
            <a:r>
              <a:rPr lang="ja-JP" altLang="en-US" b="1" dirty="0">
                <a:solidFill>
                  <a:schemeClr val="accent6"/>
                </a:solidFill>
                <a:latin typeface="+mn-ea"/>
              </a:rPr>
              <a:t>低い人 </a:t>
            </a:r>
            <a:r>
              <a:rPr lang="ja-JP" altLang="en-US" sz="1400" b="1" dirty="0">
                <a:latin typeface="+mn-ea"/>
              </a:rPr>
              <a:t>の多くは </a:t>
            </a:r>
            <a:r>
              <a:rPr lang="ja-JP" altLang="en-US" b="1" dirty="0">
                <a:solidFill>
                  <a:schemeClr val="accent6"/>
                </a:solidFill>
                <a:latin typeface="+mn-ea"/>
              </a:rPr>
              <a:t>接種</a:t>
            </a:r>
            <a:r>
              <a:rPr lang="ja-JP" altLang="en-US" sz="1400" b="1" dirty="0">
                <a:solidFill>
                  <a:schemeClr val="accent6"/>
                </a:solidFill>
                <a:latin typeface="+mn-ea"/>
              </a:rPr>
              <a:t> </a:t>
            </a:r>
            <a:r>
              <a:rPr lang="ja-JP" altLang="en-US" sz="1400" b="1" dirty="0">
                <a:latin typeface="+mn-ea"/>
              </a:rPr>
              <a:t>も受ける。</a:t>
            </a:r>
            <a:endParaRPr lang="en-US" altLang="ja-JP" sz="1400" b="1" dirty="0">
              <a:latin typeface="+mn-ea"/>
            </a:endParaRPr>
          </a:p>
        </p:txBody>
      </p:sp>
      <p:sp>
        <p:nvSpPr>
          <p:cNvPr id="18" name="テキスト ボックス 17">
            <a:extLst>
              <a:ext uri="{FF2B5EF4-FFF2-40B4-BE49-F238E27FC236}">
                <a16:creationId xmlns:a16="http://schemas.microsoft.com/office/drawing/2014/main" id="{70FDC185-2079-4670-B856-B5D977480172}"/>
              </a:ext>
            </a:extLst>
          </p:cNvPr>
          <p:cNvSpPr txBox="1"/>
          <p:nvPr/>
        </p:nvSpPr>
        <p:spPr>
          <a:xfrm>
            <a:off x="792576" y="2464448"/>
            <a:ext cx="384834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抗体検査に 健康診断 を利用する人は  </a:t>
            </a:r>
            <a:r>
              <a:rPr lang="en-US" altLang="ja-JP" b="1" dirty="0">
                <a:solidFill>
                  <a:schemeClr val="accent6"/>
                </a:solidFill>
                <a:latin typeface="+mn-ea"/>
              </a:rPr>
              <a:t>25</a:t>
            </a:r>
            <a:r>
              <a:rPr lang="en-US" altLang="ja-JP" b="1" dirty="0">
                <a:solidFill>
                  <a:schemeClr val="accent1"/>
                </a:solidFill>
                <a:latin typeface="+mn-ea"/>
              </a:rPr>
              <a:t> </a:t>
            </a:r>
            <a:r>
              <a:rPr lang="en-US" altLang="ja-JP" sz="1400" b="1" dirty="0">
                <a:latin typeface="+mn-ea"/>
              </a:rPr>
              <a:t>%</a:t>
            </a:r>
            <a:endParaRPr lang="en-US" altLang="ja-JP" b="1" dirty="0">
              <a:latin typeface="+mn-ea"/>
            </a:endParaRPr>
          </a:p>
        </p:txBody>
      </p:sp>
      <p:sp>
        <p:nvSpPr>
          <p:cNvPr id="19" name="テキスト ボックス 18">
            <a:extLst>
              <a:ext uri="{FF2B5EF4-FFF2-40B4-BE49-F238E27FC236}">
                <a16:creationId xmlns:a16="http://schemas.microsoft.com/office/drawing/2014/main" id="{1D5913E9-9C83-45C5-9B63-CD52825680AA}"/>
              </a:ext>
            </a:extLst>
          </p:cNvPr>
          <p:cNvSpPr txBox="1"/>
          <p:nvPr/>
        </p:nvSpPr>
        <p:spPr>
          <a:xfrm>
            <a:off x="792576" y="2917484"/>
            <a:ext cx="5863318"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 受診、ワクチン接種 ともに、</a:t>
            </a:r>
            <a:r>
              <a:rPr lang="ja-JP" altLang="en-US" b="1" dirty="0">
                <a:solidFill>
                  <a:schemeClr val="accent6"/>
                </a:solidFill>
                <a:latin typeface="+mn-ea"/>
              </a:rPr>
              <a:t>土曜日</a:t>
            </a:r>
            <a:r>
              <a:rPr lang="ja-JP" altLang="en-US" sz="1400" b="1" dirty="0">
                <a:latin typeface="+mn-ea"/>
              </a:rPr>
              <a:t> を利用する人が多い。</a:t>
            </a:r>
            <a:endParaRPr lang="en-US" altLang="ja-JP" b="1" dirty="0">
              <a:latin typeface="+mn-ea"/>
            </a:endParaRPr>
          </a:p>
        </p:txBody>
      </p:sp>
      <p:sp>
        <p:nvSpPr>
          <p:cNvPr id="20" name="テキスト ボックス 19">
            <a:extLst>
              <a:ext uri="{FF2B5EF4-FFF2-40B4-BE49-F238E27FC236}">
                <a16:creationId xmlns:a16="http://schemas.microsoft.com/office/drawing/2014/main" id="{B69B063F-F4EF-40D7-9590-9C834D316D8E}"/>
              </a:ext>
            </a:extLst>
          </p:cNvPr>
          <p:cNvSpPr txBox="1"/>
          <p:nvPr/>
        </p:nvSpPr>
        <p:spPr>
          <a:xfrm>
            <a:off x="416349" y="198151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1" name="テキスト ボックス 20">
            <a:extLst>
              <a:ext uri="{FF2B5EF4-FFF2-40B4-BE49-F238E27FC236}">
                <a16:creationId xmlns:a16="http://schemas.microsoft.com/office/drawing/2014/main" id="{9756F6E8-F6DF-4732-8F0B-77206496E776}"/>
              </a:ext>
            </a:extLst>
          </p:cNvPr>
          <p:cNvSpPr txBox="1"/>
          <p:nvPr/>
        </p:nvSpPr>
        <p:spPr>
          <a:xfrm>
            <a:off x="416349" y="2430973"/>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2" name="テキスト ボックス 21">
            <a:extLst>
              <a:ext uri="{FF2B5EF4-FFF2-40B4-BE49-F238E27FC236}">
                <a16:creationId xmlns:a16="http://schemas.microsoft.com/office/drawing/2014/main" id="{63390A99-9C4F-44D6-A921-E12E6D394D5F}"/>
              </a:ext>
            </a:extLst>
          </p:cNvPr>
          <p:cNvSpPr txBox="1"/>
          <p:nvPr/>
        </p:nvSpPr>
        <p:spPr>
          <a:xfrm>
            <a:off x="416349" y="2880434"/>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3" name="テキスト ボックス 22">
            <a:extLst>
              <a:ext uri="{FF2B5EF4-FFF2-40B4-BE49-F238E27FC236}">
                <a16:creationId xmlns:a16="http://schemas.microsoft.com/office/drawing/2014/main" id="{E13646E3-30F1-4DF7-847C-CAD1B1AB5E6B}"/>
              </a:ext>
            </a:extLst>
          </p:cNvPr>
          <p:cNvSpPr txBox="1"/>
          <p:nvPr/>
        </p:nvSpPr>
        <p:spPr>
          <a:xfrm>
            <a:off x="416349" y="3329896"/>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4" name="テキスト ボックス 23">
            <a:extLst>
              <a:ext uri="{FF2B5EF4-FFF2-40B4-BE49-F238E27FC236}">
                <a16:creationId xmlns:a16="http://schemas.microsoft.com/office/drawing/2014/main" id="{C1547310-8103-4B2F-9CDA-55870426785D}"/>
              </a:ext>
            </a:extLst>
          </p:cNvPr>
          <p:cNvSpPr txBox="1"/>
          <p:nvPr/>
        </p:nvSpPr>
        <p:spPr>
          <a:xfrm>
            <a:off x="792576" y="3366946"/>
            <a:ext cx="5598822"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千葉市事業の協力医療機関（ </a:t>
            </a:r>
            <a:r>
              <a:rPr lang="ja-JP" altLang="en-US" b="1" dirty="0">
                <a:solidFill>
                  <a:schemeClr val="accent6"/>
                </a:solidFill>
                <a:latin typeface="+mn-ea"/>
              </a:rPr>
              <a:t>千葉市医師会</a:t>
            </a:r>
            <a:r>
              <a:rPr lang="ja-JP" altLang="en-US" sz="1400" b="1" dirty="0">
                <a:latin typeface="+mn-ea"/>
              </a:rPr>
              <a:t> ）の貢献が大きい。</a:t>
            </a:r>
            <a:endParaRPr lang="en-US" altLang="ja-JP" b="1" dirty="0">
              <a:latin typeface="+mn-ea"/>
            </a:endParaRPr>
          </a:p>
        </p:txBody>
      </p:sp>
      <p:sp>
        <p:nvSpPr>
          <p:cNvPr id="25" name="テキスト ボックス 24">
            <a:extLst>
              <a:ext uri="{FF2B5EF4-FFF2-40B4-BE49-F238E27FC236}">
                <a16:creationId xmlns:a16="http://schemas.microsoft.com/office/drawing/2014/main" id="{32FEC103-BA67-4A9F-B0DB-8E0FAFCE570C}"/>
              </a:ext>
            </a:extLst>
          </p:cNvPr>
          <p:cNvSpPr txBox="1"/>
          <p:nvPr/>
        </p:nvSpPr>
        <p:spPr>
          <a:xfrm>
            <a:off x="8969309" y="1650128"/>
            <a:ext cx="3381870" cy="855704"/>
          </a:xfrm>
          <a:prstGeom prst="rect">
            <a:avLst/>
          </a:prstGeom>
          <a:noFill/>
        </p:spPr>
        <p:txBody>
          <a:bodyPr wrap="none" lIns="72000" tIns="72000" rIns="72000" bIns="18000" rtlCol="0">
            <a:spAutoFit/>
          </a:bodyPr>
          <a:lstStyle/>
          <a:p>
            <a:pPr>
              <a:lnSpc>
                <a:spcPct val="120000"/>
              </a:lnSpc>
            </a:pPr>
            <a:r>
              <a:rPr lang="ja-JP" altLang="en-US" sz="1400" b="1" dirty="0">
                <a:latin typeface="+mn-ea"/>
              </a:rPr>
              <a:t>ワクチンを接種する必要がある人は</a:t>
            </a:r>
            <a:endParaRPr lang="en-US" altLang="ja-JP" sz="1400" b="1" dirty="0">
              <a:latin typeface="+mn-ea"/>
            </a:endParaRPr>
          </a:p>
          <a:p>
            <a:pPr>
              <a:lnSpc>
                <a:spcPct val="120000"/>
              </a:lnSpc>
            </a:pPr>
            <a:r>
              <a:rPr lang="ja-JP" altLang="en-US" sz="1400" b="1" dirty="0">
                <a:latin typeface="+mn-ea"/>
              </a:rPr>
              <a:t>約 </a:t>
            </a:r>
            <a:r>
              <a:rPr lang="en-US" altLang="ja-JP" sz="1400" b="1" dirty="0">
                <a:solidFill>
                  <a:schemeClr val="accent6"/>
                </a:solidFill>
                <a:latin typeface="+mn-ea"/>
              </a:rPr>
              <a:t>3 </a:t>
            </a:r>
            <a:r>
              <a:rPr lang="ja-JP" altLang="en-US" sz="1400" b="1" dirty="0">
                <a:solidFill>
                  <a:schemeClr val="accent6"/>
                </a:solidFill>
                <a:latin typeface="+mn-ea"/>
              </a:rPr>
              <a:t>万人 </a:t>
            </a:r>
            <a:r>
              <a:rPr lang="ja-JP" altLang="en-US" sz="1400" b="1" dirty="0">
                <a:latin typeface="+mn-ea"/>
              </a:rPr>
              <a:t>いると算出されるが、</a:t>
            </a:r>
            <a:endParaRPr lang="en-US" altLang="ja-JP" sz="1400" b="1" dirty="0">
              <a:latin typeface="+mn-ea"/>
            </a:endParaRPr>
          </a:p>
          <a:p>
            <a:pPr>
              <a:lnSpc>
                <a:spcPct val="120000"/>
              </a:lnSpc>
            </a:pPr>
            <a:r>
              <a:rPr lang="en-US" altLang="ja-JP" sz="1400" b="1" dirty="0">
                <a:latin typeface="+mn-ea"/>
              </a:rPr>
              <a:t>3 </a:t>
            </a:r>
            <a:r>
              <a:rPr lang="ja-JP" altLang="en-US" sz="1400" b="1" dirty="0">
                <a:latin typeface="+mn-ea"/>
              </a:rPr>
              <a:t>年間で </a:t>
            </a:r>
            <a:r>
              <a:rPr lang="en-US" altLang="ja-JP" sz="1400" b="1" dirty="0">
                <a:solidFill>
                  <a:schemeClr val="accent6"/>
                </a:solidFill>
                <a:latin typeface="+mn-ea"/>
              </a:rPr>
              <a:t>9 </a:t>
            </a:r>
            <a:r>
              <a:rPr lang="ja-JP" altLang="en-US" sz="1400" b="1" dirty="0">
                <a:solidFill>
                  <a:schemeClr val="accent6"/>
                </a:solidFill>
                <a:latin typeface="+mn-ea"/>
              </a:rPr>
              <a:t>千人 </a:t>
            </a:r>
            <a:r>
              <a:rPr lang="ja-JP" altLang="en-US" sz="1400" b="1" dirty="0">
                <a:latin typeface="+mn-ea"/>
              </a:rPr>
              <a:t>しか終わっていない。</a:t>
            </a:r>
            <a:endParaRPr lang="en-US" altLang="ja-JP" sz="1400" b="1" dirty="0">
              <a:latin typeface="+mn-ea"/>
            </a:endParaRPr>
          </a:p>
        </p:txBody>
      </p:sp>
      <p:sp>
        <p:nvSpPr>
          <p:cNvPr id="26" name="テキスト ボックス 25">
            <a:extLst>
              <a:ext uri="{FF2B5EF4-FFF2-40B4-BE49-F238E27FC236}">
                <a16:creationId xmlns:a16="http://schemas.microsoft.com/office/drawing/2014/main" id="{8F259520-D73D-433E-B9A3-50CD7E907C15}"/>
              </a:ext>
            </a:extLst>
          </p:cNvPr>
          <p:cNvSpPr txBox="1"/>
          <p:nvPr/>
        </p:nvSpPr>
        <p:spPr>
          <a:xfrm>
            <a:off x="9017435" y="2585230"/>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Tree>
    <p:extLst>
      <p:ext uri="{BB962C8B-B14F-4D97-AF65-F5344CB8AC3E}">
        <p14:creationId xmlns:p14="http://schemas.microsoft.com/office/powerpoint/2010/main" val="2426039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7" name="テキスト ボックス 6">
            <a:extLst>
              <a:ext uri="{FF2B5EF4-FFF2-40B4-BE49-F238E27FC236}">
                <a16:creationId xmlns:a16="http://schemas.microsoft.com/office/drawing/2014/main" id="{692F9D8E-D7AD-4ED8-B5AE-D290290AA3B1}"/>
              </a:ext>
            </a:extLst>
          </p:cNvPr>
          <p:cNvSpPr txBox="1"/>
          <p:nvPr/>
        </p:nvSpPr>
        <p:spPr>
          <a:xfrm>
            <a:off x="808618" y="4539250"/>
            <a:ext cx="761700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減少傾向ではあるが </a:t>
            </a:r>
            <a:r>
              <a:rPr lang="ja-JP" altLang="en-US" b="1" dirty="0">
                <a:solidFill>
                  <a:schemeClr val="accent1"/>
                </a:solidFill>
                <a:latin typeface="+mn-ea"/>
              </a:rPr>
              <a:t>毎月一定の利用が継続 </a:t>
            </a:r>
            <a:r>
              <a:rPr lang="ja-JP" altLang="en-US" sz="1400" b="1" dirty="0">
                <a:latin typeface="+mn-ea"/>
              </a:rPr>
              <a:t>されており、定着しつつある事業である。</a:t>
            </a:r>
            <a:endParaRPr lang="en-US" altLang="ja-JP" b="1" dirty="0">
              <a:latin typeface="+mn-ea"/>
            </a:endParaRPr>
          </a:p>
        </p:txBody>
      </p:sp>
      <p:sp>
        <p:nvSpPr>
          <p:cNvPr id="8" name="テキスト ボックス 7">
            <a:extLst>
              <a:ext uri="{FF2B5EF4-FFF2-40B4-BE49-F238E27FC236}">
                <a16:creationId xmlns:a16="http://schemas.microsoft.com/office/drawing/2014/main" id="{CE45AC9C-850C-4EA1-B234-A2B192FFD1F7}"/>
              </a:ext>
            </a:extLst>
          </p:cNvPr>
          <p:cNvSpPr txBox="1"/>
          <p:nvPr/>
        </p:nvSpPr>
        <p:spPr>
          <a:xfrm>
            <a:off x="432391" y="4512097"/>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9" name="テキスト ボックス 8">
            <a:extLst>
              <a:ext uri="{FF2B5EF4-FFF2-40B4-BE49-F238E27FC236}">
                <a16:creationId xmlns:a16="http://schemas.microsoft.com/office/drawing/2014/main" id="{53013260-F7A9-4241-9D47-8F8FCC8CDE76}"/>
              </a:ext>
            </a:extLst>
          </p:cNvPr>
          <p:cNvSpPr txBox="1"/>
          <p:nvPr/>
        </p:nvSpPr>
        <p:spPr>
          <a:xfrm>
            <a:off x="808618" y="4991873"/>
            <a:ext cx="5287840" cy="409428"/>
          </a:xfrm>
          <a:prstGeom prst="rect">
            <a:avLst/>
          </a:prstGeom>
          <a:noFill/>
        </p:spPr>
        <p:txBody>
          <a:bodyPr wrap="none" lIns="72000" tIns="72000" rIns="72000" bIns="18000" rtlCol="0">
            <a:spAutoFit/>
          </a:bodyPr>
          <a:lstStyle/>
          <a:p>
            <a:pPr>
              <a:lnSpc>
                <a:spcPct val="120000"/>
              </a:lnSpc>
            </a:pPr>
            <a:r>
              <a:rPr lang="en-US" altLang="ja-JP" b="1" dirty="0">
                <a:solidFill>
                  <a:schemeClr val="accent1"/>
                </a:solidFill>
                <a:latin typeface="+mn-ea"/>
              </a:rPr>
              <a:t>20</a:t>
            </a:r>
            <a:r>
              <a:rPr lang="ja-JP" altLang="en-US" b="1" dirty="0">
                <a:solidFill>
                  <a:schemeClr val="accent1"/>
                </a:solidFill>
                <a:latin typeface="+mn-ea"/>
              </a:rPr>
              <a:t>～</a:t>
            </a:r>
            <a:r>
              <a:rPr lang="en-US" altLang="ja-JP" b="1" dirty="0">
                <a:solidFill>
                  <a:schemeClr val="accent1"/>
                </a:solidFill>
                <a:latin typeface="+mn-ea"/>
              </a:rPr>
              <a:t>30</a:t>
            </a:r>
            <a:r>
              <a:rPr lang="ja-JP" altLang="en-US" b="1" dirty="0">
                <a:solidFill>
                  <a:schemeClr val="accent1"/>
                </a:solidFill>
                <a:latin typeface="+mn-ea"/>
              </a:rPr>
              <a:t>代を中心 </a:t>
            </a:r>
            <a:r>
              <a:rPr lang="ja-JP" altLang="en-US" sz="1400" b="1" dirty="0">
                <a:latin typeface="+mn-ea"/>
              </a:rPr>
              <a:t>とした 男性 および 女性 の利用が多い。</a:t>
            </a:r>
            <a:endParaRPr lang="en-US" altLang="ja-JP" b="1" dirty="0">
              <a:latin typeface="+mn-ea"/>
            </a:endParaRPr>
          </a:p>
        </p:txBody>
      </p:sp>
      <p:sp>
        <p:nvSpPr>
          <p:cNvPr id="12" name="テキスト ボックス 11">
            <a:extLst>
              <a:ext uri="{FF2B5EF4-FFF2-40B4-BE49-F238E27FC236}">
                <a16:creationId xmlns:a16="http://schemas.microsoft.com/office/drawing/2014/main" id="{FCE46023-9DD0-47E0-9F8E-D35868751D26}"/>
              </a:ext>
            </a:extLst>
          </p:cNvPr>
          <p:cNvSpPr txBox="1"/>
          <p:nvPr/>
        </p:nvSpPr>
        <p:spPr>
          <a:xfrm>
            <a:off x="432391" y="496155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5" name="テキスト ボックス 14">
            <a:extLst>
              <a:ext uri="{FF2B5EF4-FFF2-40B4-BE49-F238E27FC236}">
                <a16:creationId xmlns:a16="http://schemas.microsoft.com/office/drawing/2014/main" id="{3908C14A-1338-41A5-B870-C01593DA9C9C}"/>
              </a:ext>
            </a:extLst>
          </p:cNvPr>
          <p:cNvSpPr txBox="1"/>
          <p:nvPr/>
        </p:nvSpPr>
        <p:spPr>
          <a:xfrm>
            <a:off x="792576" y="1559202"/>
            <a:ext cx="401826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減少傾向 </a:t>
            </a:r>
            <a:r>
              <a:rPr lang="ja-JP" altLang="en-US" sz="1400" b="1" dirty="0">
                <a:latin typeface="+mn-ea"/>
              </a:rPr>
              <a:t>にあり、利用者が伸び悩んでいる。</a:t>
            </a:r>
            <a:endParaRPr lang="en-US" altLang="ja-JP" b="1" dirty="0">
              <a:latin typeface="+mn-ea"/>
            </a:endParaRPr>
          </a:p>
        </p:txBody>
      </p:sp>
      <p:sp>
        <p:nvSpPr>
          <p:cNvPr id="16" name="テキスト ボックス 15">
            <a:extLst>
              <a:ext uri="{FF2B5EF4-FFF2-40B4-BE49-F238E27FC236}">
                <a16:creationId xmlns:a16="http://schemas.microsoft.com/office/drawing/2014/main" id="{6693CCA4-3B45-4B47-A9E3-C6CDBAB8E500}"/>
              </a:ext>
            </a:extLst>
          </p:cNvPr>
          <p:cNvSpPr txBox="1"/>
          <p:nvPr/>
        </p:nvSpPr>
        <p:spPr>
          <a:xfrm>
            <a:off x="416349" y="15320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7" name="テキスト ボックス 16">
            <a:extLst>
              <a:ext uri="{FF2B5EF4-FFF2-40B4-BE49-F238E27FC236}">
                <a16:creationId xmlns:a16="http://schemas.microsoft.com/office/drawing/2014/main" id="{9EA5AD0A-4BF0-4934-81B1-AEEE915A4853}"/>
              </a:ext>
            </a:extLst>
          </p:cNvPr>
          <p:cNvSpPr txBox="1"/>
          <p:nvPr/>
        </p:nvSpPr>
        <p:spPr>
          <a:xfrm>
            <a:off x="792576" y="2027896"/>
            <a:ext cx="829988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行政による </a:t>
            </a:r>
            <a:r>
              <a:rPr lang="ja-JP" altLang="en-US" b="1" dirty="0">
                <a:solidFill>
                  <a:schemeClr val="accent6"/>
                </a:solidFill>
                <a:latin typeface="+mn-ea"/>
              </a:rPr>
              <a:t>追加勧奨 </a:t>
            </a:r>
            <a:r>
              <a:rPr lang="ja-JP" altLang="en-US" sz="1400" b="1" dirty="0">
                <a:latin typeface="+mn-ea"/>
              </a:rPr>
              <a:t>の影響が大きく、抗体検査を受ければ、</a:t>
            </a:r>
            <a:r>
              <a:rPr lang="ja-JP" altLang="en-US" b="1" dirty="0">
                <a:solidFill>
                  <a:schemeClr val="accent6"/>
                </a:solidFill>
                <a:latin typeface="+mn-ea"/>
              </a:rPr>
              <a:t>低い人 </a:t>
            </a:r>
            <a:r>
              <a:rPr lang="ja-JP" altLang="en-US" sz="1400" b="1" dirty="0">
                <a:latin typeface="+mn-ea"/>
              </a:rPr>
              <a:t>の多くは </a:t>
            </a:r>
            <a:r>
              <a:rPr lang="ja-JP" altLang="en-US" b="1" dirty="0">
                <a:solidFill>
                  <a:schemeClr val="accent6"/>
                </a:solidFill>
                <a:latin typeface="+mn-ea"/>
              </a:rPr>
              <a:t>接種</a:t>
            </a:r>
            <a:r>
              <a:rPr lang="ja-JP" altLang="en-US" sz="1400" b="1" dirty="0">
                <a:solidFill>
                  <a:schemeClr val="accent6"/>
                </a:solidFill>
                <a:latin typeface="+mn-ea"/>
              </a:rPr>
              <a:t> </a:t>
            </a:r>
            <a:r>
              <a:rPr lang="ja-JP" altLang="en-US" sz="1400" b="1" dirty="0">
                <a:latin typeface="+mn-ea"/>
              </a:rPr>
              <a:t>も受ける。</a:t>
            </a:r>
            <a:endParaRPr lang="en-US" altLang="ja-JP" sz="1400" b="1" dirty="0">
              <a:latin typeface="+mn-ea"/>
            </a:endParaRPr>
          </a:p>
        </p:txBody>
      </p:sp>
      <p:sp>
        <p:nvSpPr>
          <p:cNvPr id="18" name="テキスト ボックス 17">
            <a:extLst>
              <a:ext uri="{FF2B5EF4-FFF2-40B4-BE49-F238E27FC236}">
                <a16:creationId xmlns:a16="http://schemas.microsoft.com/office/drawing/2014/main" id="{70FDC185-2079-4670-B856-B5D977480172}"/>
              </a:ext>
            </a:extLst>
          </p:cNvPr>
          <p:cNvSpPr txBox="1"/>
          <p:nvPr/>
        </p:nvSpPr>
        <p:spPr>
          <a:xfrm>
            <a:off x="792576" y="2464448"/>
            <a:ext cx="384834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抗体検査に 健康診断 を利用する人は  </a:t>
            </a:r>
            <a:r>
              <a:rPr lang="en-US" altLang="ja-JP" b="1" dirty="0">
                <a:solidFill>
                  <a:schemeClr val="accent6"/>
                </a:solidFill>
                <a:latin typeface="+mn-ea"/>
              </a:rPr>
              <a:t>25</a:t>
            </a:r>
            <a:r>
              <a:rPr lang="en-US" altLang="ja-JP" b="1" dirty="0">
                <a:solidFill>
                  <a:schemeClr val="accent1"/>
                </a:solidFill>
                <a:latin typeface="+mn-ea"/>
              </a:rPr>
              <a:t> </a:t>
            </a:r>
            <a:r>
              <a:rPr lang="en-US" altLang="ja-JP" sz="1400" b="1" dirty="0">
                <a:latin typeface="+mn-ea"/>
              </a:rPr>
              <a:t>%</a:t>
            </a:r>
            <a:endParaRPr lang="en-US" altLang="ja-JP" b="1" dirty="0">
              <a:latin typeface="+mn-ea"/>
            </a:endParaRPr>
          </a:p>
        </p:txBody>
      </p:sp>
      <p:sp>
        <p:nvSpPr>
          <p:cNvPr id="19" name="テキスト ボックス 18">
            <a:extLst>
              <a:ext uri="{FF2B5EF4-FFF2-40B4-BE49-F238E27FC236}">
                <a16:creationId xmlns:a16="http://schemas.microsoft.com/office/drawing/2014/main" id="{1D5913E9-9C83-45C5-9B63-CD52825680AA}"/>
              </a:ext>
            </a:extLst>
          </p:cNvPr>
          <p:cNvSpPr txBox="1"/>
          <p:nvPr/>
        </p:nvSpPr>
        <p:spPr>
          <a:xfrm>
            <a:off x="792576" y="2917484"/>
            <a:ext cx="5863318"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 受診、ワクチン接種 ともに、</a:t>
            </a:r>
            <a:r>
              <a:rPr lang="ja-JP" altLang="en-US" b="1" dirty="0">
                <a:solidFill>
                  <a:schemeClr val="accent6"/>
                </a:solidFill>
                <a:latin typeface="+mn-ea"/>
              </a:rPr>
              <a:t>土曜日</a:t>
            </a:r>
            <a:r>
              <a:rPr lang="ja-JP" altLang="en-US" sz="1400" b="1" dirty="0">
                <a:latin typeface="+mn-ea"/>
              </a:rPr>
              <a:t> を利用する人が多い。</a:t>
            </a:r>
            <a:endParaRPr lang="en-US" altLang="ja-JP" b="1" dirty="0">
              <a:latin typeface="+mn-ea"/>
            </a:endParaRPr>
          </a:p>
        </p:txBody>
      </p:sp>
      <p:sp>
        <p:nvSpPr>
          <p:cNvPr id="20" name="テキスト ボックス 19">
            <a:extLst>
              <a:ext uri="{FF2B5EF4-FFF2-40B4-BE49-F238E27FC236}">
                <a16:creationId xmlns:a16="http://schemas.microsoft.com/office/drawing/2014/main" id="{B69B063F-F4EF-40D7-9590-9C834D316D8E}"/>
              </a:ext>
            </a:extLst>
          </p:cNvPr>
          <p:cNvSpPr txBox="1"/>
          <p:nvPr/>
        </p:nvSpPr>
        <p:spPr>
          <a:xfrm>
            <a:off x="416349" y="198151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1" name="テキスト ボックス 20">
            <a:extLst>
              <a:ext uri="{FF2B5EF4-FFF2-40B4-BE49-F238E27FC236}">
                <a16:creationId xmlns:a16="http://schemas.microsoft.com/office/drawing/2014/main" id="{9756F6E8-F6DF-4732-8F0B-77206496E776}"/>
              </a:ext>
            </a:extLst>
          </p:cNvPr>
          <p:cNvSpPr txBox="1"/>
          <p:nvPr/>
        </p:nvSpPr>
        <p:spPr>
          <a:xfrm>
            <a:off x="416349" y="2430973"/>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2" name="テキスト ボックス 21">
            <a:extLst>
              <a:ext uri="{FF2B5EF4-FFF2-40B4-BE49-F238E27FC236}">
                <a16:creationId xmlns:a16="http://schemas.microsoft.com/office/drawing/2014/main" id="{63390A99-9C4F-44D6-A921-E12E6D394D5F}"/>
              </a:ext>
            </a:extLst>
          </p:cNvPr>
          <p:cNvSpPr txBox="1"/>
          <p:nvPr/>
        </p:nvSpPr>
        <p:spPr>
          <a:xfrm>
            <a:off x="416349" y="2880434"/>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3" name="テキスト ボックス 22">
            <a:extLst>
              <a:ext uri="{FF2B5EF4-FFF2-40B4-BE49-F238E27FC236}">
                <a16:creationId xmlns:a16="http://schemas.microsoft.com/office/drawing/2014/main" id="{E13646E3-30F1-4DF7-847C-CAD1B1AB5E6B}"/>
              </a:ext>
            </a:extLst>
          </p:cNvPr>
          <p:cNvSpPr txBox="1"/>
          <p:nvPr/>
        </p:nvSpPr>
        <p:spPr>
          <a:xfrm>
            <a:off x="416349" y="3329896"/>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4" name="テキスト ボックス 23">
            <a:extLst>
              <a:ext uri="{FF2B5EF4-FFF2-40B4-BE49-F238E27FC236}">
                <a16:creationId xmlns:a16="http://schemas.microsoft.com/office/drawing/2014/main" id="{C1547310-8103-4B2F-9CDA-55870426785D}"/>
              </a:ext>
            </a:extLst>
          </p:cNvPr>
          <p:cNvSpPr txBox="1"/>
          <p:nvPr/>
        </p:nvSpPr>
        <p:spPr>
          <a:xfrm>
            <a:off x="792576" y="3366946"/>
            <a:ext cx="5598822"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千葉市事業の協力医療機関（ </a:t>
            </a:r>
            <a:r>
              <a:rPr lang="ja-JP" altLang="en-US" b="1" dirty="0">
                <a:solidFill>
                  <a:schemeClr val="accent6"/>
                </a:solidFill>
                <a:latin typeface="+mn-ea"/>
              </a:rPr>
              <a:t>千葉市医師会</a:t>
            </a:r>
            <a:r>
              <a:rPr lang="ja-JP" altLang="en-US" sz="1400" b="1" dirty="0">
                <a:latin typeface="+mn-ea"/>
              </a:rPr>
              <a:t> ）の貢献が大きい。</a:t>
            </a:r>
            <a:endParaRPr lang="en-US" altLang="ja-JP" b="1" dirty="0">
              <a:latin typeface="+mn-ea"/>
            </a:endParaRPr>
          </a:p>
        </p:txBody>
      </p:sp>
      <p:sp>
        <p:nvSpPr>
          <p:cNvPr id="25" name="テキスト ボックス 24">
            <a:extLst>
              <a:ext uri="{FF2B5EF4-FFF2-40B4-BE49-F238E27FC236}">
                <a16:creationId xmlns:a16="http://schemas.microsoft.com/office/drawing/2014/main" id="{32FEC103-BA67-4A9F-B0DB-8E0FAFCE570C}"/>
              </a:ext>
            </a:extLst>
          </p:cNvPr>
          <p:cNvSpPr txBox="1"/>
          <p:nvPr/>
        </p:nvSpPr>
        <p:spPr>
          <a:xfrm>
            <a:off x="8969309" y="1650128"/>
            <a:ext cx="3381870" cy="855704"/>
          </a:xfrm>
          <a:prstGeom prst="rect">
            <a:avLst/>
          </a:prstGeom>
          <a:noFill/>
        </p:spPr>
        <p:txBody>
          <a:bodyPr wrap="none" lIns="72000" tIns="72000" rIns="72000" bIns="18000" rtlCol="0">
            <a:spAutoFit/>
          </a:bodyPr>
          <a:lstStyle/>
          <a:p>
            <a:pPr>
              <a:lnSpc>
                <a:spcPct val="120000"/>
              </a:lnSpc>
            </a:pPr>
            <a:r>
              <a:rPr lang="ja-JP" altLang="en-US" sz="1400" b="1" dirty="0">
                <a:latin typeface="+mn-ea"/>
              </a:rPr>
              <a:t>ワクチンを接種する必要がある人は</a:t>
            </a:r>
            <a:endParaRPr lang="en-US" altLang="ja-JP" sz="1400" b="1" dirty="0">
              <a:latin typeface="+mn-ea"/>
            </a:endParaRPr>
          </a:p>
          <a:p>
            <a:pPr>
              <a:lnSpc>
                <a:spcPct val="120000"/>
              </a:lnSpc>
            </a:pPr>
            <a:r>
              <a:rPr lang="ja-JP" altLang="en-US" sz="1400" b="1" dirty="0">
                <a:latin typeface="+mn-ea"/>
              </a:rPr>
              <a:t>約 </a:t>
            </a:r>
            <a:r>
              <a:rPr lang="en-US" altLang="ja-JP" sz="1400" b="1" dirty="0">
                <a:solidFill>
                  <a:schemeClr val="accent6"/>
                </a:solidFill>
                <a:latin typeface="+mn-ea"/>
              </a:rPr>
              <a:t>3 </a:t>
            </a:r>
            <a:r>
              <a:rPr lang="ja-JP" altLang="en-US" sz="1400" b="1" dirty="0">
                <a:solidFill>
                  <a:schemeClr val="accent6"/>
                </a:solidFill>
                <a:latin typeface="+mn-ea"/>
              </a:rPr>
              <a:t>万人 </a:t>
            </a:r>
            <a:r>
              <a:rPr lang="ja-JP" altLang="en-US" sz="1400" b="1" dirty="0">
                <a:latin typeface="+mn-ea"/>
              </a:rPr>
              <a:t>いると算出されるが、</a:t>
            </a:r>
            <a:endParaRPr lang="en-US" altLang="ja-JP" sz="1400" b="1" dirty="0">
              <a:latin typeface="+mn-ea"/>
            </a:endParaRPr>
          </a:p>
          <a:p>
            <a:pPr>
              <a:lnSpc>
                <a:spcPct val="120000"/>
              </a:lnSpc>
            </a:pPr>
            <a:r>
              <a:rPr lang="en-US" altLang="ja-JP" sz="1400" b="1" dirty="0">
                <a:latin typeface="+mn-ea"/>
              </a:rPr>
              <a:t>3 </a:t>
            </a:r>
            <a:r>
              <a:rPr lang="ja-JP" altLang="en-US" sz="1400" b="1" dirty="0">
                <a:latin typeface="+mn-ea"/>
              </a:rPr>
              <a:t>年間で </a:t>
            </a:r>
            <a:r>
              <a:rPr lang="en-US" altLang="ja-JP" sz="1400" b="1" dirty="0">
                <a:solidFill>
                  <a:schemeClr val="accent6"/>
                </a:solidFill>
                <a:latin typeface="+mn-ea"/>
              </a:rPr>
              <a:t>9 </a:t>
            </a:r>
            <a:r>
              <a:rPr lang="ja-JP" altLang="en-US" sz="1400" b="1" dirty="0">
                <a:solidFill>
                  <a:schemeClr val="accent6"/>
                </a:solidFill>
                <a:latin typeface="+mn-ea"/>
              </a:rPr>
              <a:t>千人 </a:t>
            </a:r>
            <a:r>
              <a:rPr lang="ja-JP" altLang="en-US" sz="1400" b="1" dirty="0">
                <a:latin typeface="+mn-ea"/>
              </a:rPr>
              <a:t>しか終わっていない。</a:t>
            </a:r>
            <a:endParaRPr lang="en-US" altLang="ja-JP" sz="1400" b="1" dirty="0">
              <a:latin typeface="+mn-ea"/>
            </a:endParaRPr>
          </a:p>
        </p:txBody>
      </p:sp>
      <p:sp>
        <p:nvSpPr>
          <p:cNvPr id="26" name="テキスト ボックス 25">
            <a:extLst>
              <a:ext uri="{FF2B5EF4-FFF2-40B4-BE49-F238E27FC236}">
                <a16:creationId xmlns:a16="http://schemas.microsoft.com/office/drawing/2014/main" id="{8F259520-D73D-433E-B9A3-50CD7E907C15}"/>
              </a:ext>
            </a:extLst>
          </p:cNvPr>
          <p:cNvSpPr txBox="1"/>
          <p:nvPr/>
        </p:nvSpPr>
        <p:spPr>
          <a:xfrm>
            <a:off x="9017435" y="2585230"/>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Tree>
    <p:extLst>
      <p:ext uri="{BB962C8B-B14F-4D97-AF65-F5344CB8AC3E}">
        <p14:creationId xmlns:p14="http://schemas.microsoft.com/office/powerpoint/2010/main" val="1068858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7" name="テキスト ボックス 6">
            <a:extLst>
              <a:ext uri="{FF2B5EF4-FFF2-40B4-BE49-F238E27FC236}">
                <a16:creationId xmlns:a16="http://schemas.microsoft.com/office/drawing/2014/main" id="{692F9D8E-D7AD-4ED8-B5AE-D290290AA3B1}"/>
              </a:ext>
            </a:extLst>
          </p:cNvPr>
          <p:cNvSpPr txBox="1"/>
          <p:nvPr/>
        </p:nvSpPr>
        <p:spPr>
          <a:xfrm>
            <a:off x="808618" y="4539250"/>
            <a:ext cx="761700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減少傾向ではあるが </a:t>
            </a:r>
            <a:r>
              <a:rPr lang="ja-JP" altLang="en-US" b="1" dirty="0">
                <a:solidFill>
                  <a:schemeClr val="accent1"/>
                </a:solidFill>
                <a:latin typeface="+mn-ea"/>
              </a:rPr>
              <a:t>毎月一定の利用が継続 </a:t>
            </a:r>
            <a:r>
              <a:rPr lang="ja-JP" altLang="en-US" sz="1400" b="1" dirty="0">
                <a:latin typeface="+mn-ea"/>
              </a:rPr>
              <a:t>されており、定着しつつある事業である。</a:t>
            </a:r>
            <a:endParaRPr lang="en-US" altLang="ja-JP" b="1" dirty="0">
              <a:latin typeface="+mn-ea"/>
            </a:endParaRPr>
          </a:p>
        </p:txBody>
      </p:sp>
      <p:sp>
        <p:nvSpPr>
          <p:cNvPr id="8" name="テキスト ボックス 7">
            <a:extLst>
              <a:ext uri="{FF2B5EF4-FFF2-40B4-BE49-F238E27FC236}">
                <a16:creationId xmlns:a16="http://schemas.microsoft.com/office/drawing/2014/main" id="{CE45AC9C-850C-4EA1-B234-A2B192FFD1F7}"/>
              </a:ext>
            </a:extLst>
          </p:cNvPr>
          <p:cNvSpPr txBox="1"/>
          <p:nvPr/>
        </p:nvSpPr>
        <p:spPr>
          <a:xfrm>
            <a:off x="432391" y="4512097"/>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9" name="テキスト ボックス 8">
            <a:extLst>
              <a:ext uri="{FF2B5EF4-FFF2-40B4-BE49-F238E27FC236}">
                <a16:creationId xmlns:a16="http://schemas.microsoft.com/office/drawing/2014/main" id="{53013260-F7A9-4241-9D47-8F8FCC8CDE76}"/>
              </a:ext>
            </a:extLst>
          </p:cNvPr>
          <p:cNvSpPr txBox="1"/>
          <p:nvPr/>
        </p:nvSpPr>
        <p:spPr>
          <a:xfrm>
            <a:off x="808618" y="4991873"/>
            <a:ext cx="5287840" cy="409428"/>
          </a:xfrm>
          <a:prstGeom prst="rect">
            <a:avLst/>
          </a:prstGeom>
          <a:noFill/>
        </p:spPr>
        <p:txBody>
          <a:bodyPr wrap="none" lIns="72000" tIns="72000" rIns="72000" bIns="18000" rtlCol="0">
            <a:spAutoFit/>
          </a:bodyPr>
          <a:lstStyle/>
          <a:p>
            <a:pPr>
              <a:lnSpc>
                <a:spcPct val="120000"/>
              </a:lnSpc>
            </a:pPr>
            <a:r>
              <a:rPr lang="en-US" altLang="ja-JP" b="1" dirty="0">
                <a:solidFill>
                  <a:schemeClr val="accent1"/>
                </a:solidFill>
                <a:latin typeface="+mn-ea"/>
              </a:rPr>
              <a:t>20</a:t>
            </a:r>
            <a:r>
              <a:rPr lang="ja-JP" altLang="en-US" b="1" dirty="0">
                <a:solidFill>
                  <a:schemeClr val="accent1"/>
                </a:solidFill>
                <a:latin typeface="+mn-ea"/>
              </a:rPr>
              <a:t>～</a:t>
            </a:r>
            <a:r>
              <a:rPr lang="en-US" altLang="ja-JP" b="1" dirty="0">
                <a:solidFill>
                  <a:schemeClr val="accent1"/>
                </a:solidFill>
                <a:latin typeface="+mn-ea"/>
              </a:rPr>
              <a:t>30</a:t>
            </a:r>
            <a:r>
              <a:rPr lang="ja-JP" altLang="en-US" b="1" dirty="0">
                <a:solidFill>
                  <a:schemeClr val="accent1"/>
                </a:solidFill>
                <a:latin typeface="+mn-ea"/>
              </a:rPr>
              <a:t>代を中心 </a:t>
            </a:r>
            <a:r>
              <a:rPr lang="ja-JP" altLang="en-US" sz="1400" b="1" dirty="0">
                <a:latin typeface="+mn-ea"/>
              </a:rPr>
              <a:t>とした 男性 および 女性 の利用が多い。</a:t>
            </a:r>
            <a:endParaRPr lang="en-US" altLang="ja-JP" b="1" dirty="0">
              <a:latin typeface="+mn-ea"/>
            </a:endParaRPr>
          </a:p>
        </p:txBody>
      </p:sp>
      <p:sp>
        <p:nvSpPr>
          <p:cNvPr id="10" name="テキスト ボックス 9">
            <a:extLst>
              <a:ext uri="{FF2B5EF4-FFF2-40B4-BE49-F238E27FC236}">
                <a16:creationId xmlns:a16="http://schemas.microsoft.com/office/drawing/2014/main" id="{194F182C-7FA0-43A1-8E95-34F3BF23BCE7}"/>
              </a:ext>
            </a:extLst>
          </p:cNvPr>
          <p:cNvSpPr txBox="1"/>
          <p:nvPr/>
        </p:nvSpPr>
        <p:spPr>
          <a:xfrm>
            <a:off x="808618" y="5444496"/>
            <a:ext cx="386277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1"/>
                </a:solidFill>
                <a:latin typeface="+mn-ea"/>
              </a:rPr>
              <a:t>内科</a:t>
            </a:r>
            <a:r>
              <a:rPr lang="ja-JP" altLang="en-US" sz="1400" b="1" dirty="0">
                <a:latin typeface="+mn-ea"/>
              </a:rPr>
              <a:t> が最も多く、次に </a:t>
            </a:r>
            <a:r>
              <a:rPr lang="ja-JP" altLang="en-US" b="1" dirty="0">
                <a:solidFill>
                  <a:schemeClr val="accent1"/>
                </a:solidFill>
                <a:latin typeface="+mn-ea"/>
              </a:rPr>
              <a:t>産婦人科</a:t>
            </a:r>
            <a:r>
              <a:rPr lang="ja-JP" altLang="en-US" sz="1400" b="1" dirty="0">
                <a:latin typeface="+mn-ea"/>
              </a:rPr>
              <a:t> が多い。</a:t>
            </a:r>
            <a:endParaRPr lang="en-US" altLang="ja-JP" b="1" dirty="0">
              <a:latin typeface="+mn-ea"/>
            </a:endParaRPr>
          </a:p>
        </p:txBody>
      </p:sp>
      <p:sp>
        <p:nvSpPr>
          <p:cNvPr id="12" name="テキスト ボックス 11">
            <a:extLst>
              <a:ext uri="{FF2B5EF4-FFF2-40B4-BE49-F238E27FC236}">
                <a16:creationId xmlns:a16="http://schemas.microsoft.com/office/drawing/2014/main" id="{FCE46023-9DD0-47E0-9F8E-D35868751D26}"/>
              </a:ext>
            </a:extLst>
          </p:cNvPr>
          <p:cNvSpPr txBox="1"/>
          <p:nvPr/>
        </p:nvSpPr>
        <p:spPr>
          <a:xfrm>
            <a:off x="432391" y="496155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3" name="テキスト ボックス 12">
            <a:extLst>
              <a:ext uri="{FF2B5EF4-FFF2-40B4-BE49-F238E27FC236}">
                <a16:creationId xmlns:a16="http://schemas.microsoft.com/office/drawing/2014/main" id="{5AFE201C-C820-4751-94E6-BB2360DD8315}"/>
              </a:ext>
            </a:extLst>
          </p:cNvPr>
          <p:cNvSpPr txBox="1"/>
          <p:nvPr/>
        </p:nvSpPr>
        <p:spPr>
          <a:xfrm>
            <a:off x="432391" y="541102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5" name="テキスト ボックス 14">
            <a:extLst>
              <a:ext uri="{FF2B5EF4-FFF2-40B4-BE49-F238E27FC236}">
                <a16:creationId xmlns:a16="http://schemas.microsoft.com/office/drawing/2014/main" id="{3908C14A-1338-41A5-B870-C01593DA9C9C}"/>
              </a:ext>
            </a:extLst>
          </p:cNvPr>
          <p:cNvSpPr txBox="1"/>
          <p:nvPr/>
        </p:nvSpPr>
        <p:spPr>
          <a:xfrm>
            <a:off x="792576" y="1559202"/>
            <a:ext cx="401826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減少傾向 </a:t>
            </a:r>
            <a:r>
              <a:rPr lang="ja-JP" altLang="en-US" sz="1400" b="1" dirty="0">
                <a:latin typeface="+mn-ea"/>
              </a:rPr>
              <a:t>にあり、利用者が伸び悩んでいる。</a:t>
            </a:r>
            <a:endParaRPr lang="en-US" altLang="ja-JP" b="1" dirty="0">
              <a:latin typeface="+mn-ea"/>
            </a:endParaRPr>
          </a:p>
        </p:txBody>
      </p:sp>
      <p:sp>
        <p:nvSpPr>
          <p:cNvPr id="16" name="テキスト ボックス 15">
            <a:extLst>
              <a:ext uri="{FF2B5EF4-FFF2-40B4-BE49-F238E27FC236}">
                <a16:creationId xmlns:a16="http://schemas.microsoft.com/office/drawing/2014/main" id="{6693CCA4-3B45-4B47-A9E3-C6CDBAB8E500}"/>
              </a:ext>
            </a:extLst>
          </p:cNvPr>
          <p:cNvSpPr txBox="1"/>
          <p:nvPr/>
        </p:nvSpPr>
        <p:spPr>
          <a:xfrm>
            <a:off x="416349" y="15320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7" name="テキスト ボックス 16">
            <a:extLst>
              <a:ext uri="{FF2B5EF4-FFF2-40B4-BE49-F238E27FC236}">
                <a16:creationId xmlns:a16="http://schemas.microsoft.com/office/drawing/2014/main" id="{9EA5AD0A-4BF0-4934-81B1-AEEE915A4853}"/>
              </a:ext>
            </a:extLst>
          </p:cNvPr>
          <p:cNvSpPr txBox="1"/>
          <p:nvPr/>
        </p:nvSpPr>
        <p:spPr>
          <a:xfrm>
            <a:off x="792576" y="2027896"/>
            <a:ext cx="829988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行政による </a:t>
            </a:r>
            <a:r>
              <a:rPr lang="ja-JP" altLang="en-US" b="1" dirty="0">
                <a:solidFill>
                  <a:schemeClr val="accent6"/>
                </a:solidFill>
                <a:latin typeface="+mn-ea"/>
              </a:rPr>
              <a:t>追加勧奨 </a:t>
            </a:r>
            <a:r>
              <a:rPr lang="ja-JP" altLang="en-US" sz="1400" b="1" dirty="0">
                <a:latin typeface="+mn-ea"/>
              </a:rPr>
              <a:t>の影響が大きく、抗体検査を受ければ、</a:t>
            </a:r>
            <a:r>
              <a:rPr lang="ja-JP" altLang="en-US" b="1" dirty="0">
                <a:solidFill>
                  <a:schemeClr val="accent6"/>
                </a:solidFill>
                <a:latin typeface="+mn-ea"/>
              </a:rPr>
              <a:t>低い人 </a:t>
            </a:r>
            <a:r>
              <a:rPr lang="ja-JP" altLang="en-US" sz="1400" b="1" dirty="0">
                <a:latin typeface="+mn-ea"/>
              </a:rPr>
              <a:t>の多くは </a:t>
            </a:r>
            <a:r>
              <a:rPr lang="ja-JP" altLang="en-US" b="1" dirty="0">
                <a:solidFill>
                  <a:schemeClr val="accent6"/>
                </a:solidFill>
                <a:latin typeface="+mn-ea"/>
              </a:rPr>
              <a:t>接種</a:t>
            </a:r>
            <a:r>
              <a:rPr lang="ja-JP" altLang="en-US" sz="1400" b="1" dirty="0">
                <a:solidFill>
                  <a:schemeClr val="accent6"/>
                </a:solidFill>
                <a:latin typeface="+mn-ea"/>
              </a:rPr>
              <a:t> </a:t>
            </a:r>
            <a:r>
              <a:rPr lang="ja-JP" altLang="en-US" sz="1400" b="1" dirty="0">
                <a:latin typeface="+mn-ea"/>
              </a:rPr>
              <a:t>も受ける。</a:t>
            </a:r>
            <a:endParaRPr lang="en-US" altLang="ja-JP" sz="1400" b="1" dirty="0">
              <a:latin typeface="+mn-ea"/>
            </a:endParaRPr>
          </a:p>
        </p:txBody>
      </p:sp>
      <p:sp>
        <p:nvSpPr>
          <p:cNvPr id="18" name="テキスト ボックス 17">
            <a:extLst>
              <a:ext uri="{FF2B5EF4-FFF2-40B4-BE49-F238E27FC236}">
                <a16:creationId xmlns:a16="http://schemas.microsoft.com/office/drawing/2014/main" id="{70FDC185-2079-4670-B856-B5D977480172}"/>
              </a:ext>
            </a:extLst>
          </p:cNvPr>
          <p:cNvSpPr txBox="1"/>
          <p:nvPr/>
        </p:nvSpPr>
        <p:spPr>
          <a:xfrm>
            <a:off x="792576" y="2464448"/>
            <a:ext cx="384834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抗体検査に 健康診断 を利用する人は  </a:t>
            </a:r>
            <a:r>
              <a:rPr lang="en-US" altLang="ja-JP" b="1" dirty="0">
                <a:solidFill>
                  <a:schemeClr val="accent6"/>
                </a:solidFill>
                <a:latin typeface="+mn-ea"/>
              </a:rPr>
              <a:t>25</a:t>
            </a:r>
            <a:r>
              <a:rPr lang="en-US" altLang="ja-JP" b="1" dirty="0">
                <a:solidFill>
                  <a:schemeClr val="accent1"/>
                </a:solidFill>
                <a:latin typeface="+mn-ea"/>
              </a:rPr>
              <a:t> </a:t>
            </a:r>
            <a:r>
              <a:rPr lang="en-US" altLang="ja-JP" sz="1400" b="1" dirty="0">
                <a:latin typeface="+mn-ea"/>
              </a:rPr>
              <a:t>%</a:t>
            </a:r>
            <a:endParaRPr lang="en-US" altLang="ja-JP" b="1" dirty="0">
              <a:latin typeface="+mn-ea"/>
            </a:endParaRPr>
          </a:p>
        </p:txBody>
      </p:sp>
      <p:sp>
        <p:nvSpPr>
          <p:cNvPr id="19" name="テキスト ボックス 18">
            <a:extLst>
              <a:ext uri="{FF2B5EF4-FFF2-40B4-BE49-F238E27FC236}">
                <a16:creationId xmlns:a16="http://schemas.microsoft.com/office/drawing/2014/main" id="{1D5913E9-9C83-45C5-9B63-CD52825680AA}"/>
              </a:ext>
            </a:extLst>
          </p:cNvPr>
          <p:cNvSpPr txBox="1"/>
          <p:nvPr/>
        </p:nvSpPr>
        <p:spPr>
          <a:xfrm>
            <a:off x="792576" y="2917484"/>
            <a:ext cx="5863318"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 受診、ワクチン接種 ともに、</a:t>
            </a:r>
            <a:r>
              <a:rPr lang="ja-JP" altLang="en-US" b="1" dirty="0">
                <a:solidFill>
                  <a:schemeClr val="accent6"/>
                </a:solidFill>
                <a:latin typeface="+mn-ea"/>
              </a:rPr>
              <a:t>土曜日</a:t>
            </a:r>
            <a:r>
              <a:rPr lang="ja-JP" altLang="en-US" sz="1400" b="1" dirty="0">
                <a:latin typeface="+mn-ea"/>
              </a:rPr>
              <a:t> を利用する人が多い。</a:t>
            </a:r>
            <a:endParaRPr lang="en-US" altLang="ja-JP" b="1" dirty="0">
              <a:latin typeface="+mn-ea"/>
            </a:endParaRPr>
          </a:p>
        </p:txBody>
      </p:sp>
      <p:sp>
        <p:nvSpPr>
          <p:cNvPr id="20" name="テキスト ボックス 19">
            <a:extLst>
              <a:ext uri="{FF2B5EF4-FFF2-40B4-BE49-F238E27FC236}">
                <a16:creationId xmlns:a16="http://schemas.microsoft.com/office/drawing/2014/main" id="{B69B063F-F4EF-40D7-9590-9C834D316D8E}"/>
              </a:ext>
            </a:extLst>
          </p:cNvPr>
          <p:cNvSpPr txBox="1"/>
          <p:nvPr/>
        </p:nvSpPr>
        <p:spPr>
          <a:xfrm>
            <a:off x="416349" y="198151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1" name="テキスト ボックス 20">
            <a:extLst>
              <a:ext uri="{FF2B5EF4-FFF2-40B4-BE49-F238E27FC236}">
                <a16:creationId xmlns:a16="http://schemas.microsoft.com/office/drawing/2014/main" id="{9756F6E8-F6DF-4732-8F0B-77206496E776}"/>
              </a:ext>
            </a:extLst>
          </p:cNvPr>
          <p:cNvSpPr txBox="1"/>
          <p:nvPr/>
        </p:nvSpPr>
        <p:spPr>
          <a:xfrm>
            <a:off x="416349" y="2430973"/>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2" name="テキスト ボックス 21">
            <a:extLst>
              <a:ext uri="{FF2B5EF4-FFF2-40B4-BE49-F238E27FC236}">
                <a16:creationId xmlns:a16="http://schemas.microsoft.com/office/drawing/2014/main" id="{63390A99-9C4F-44D6-A921-E12E6D394D5F}"/>
              </a:ext>
            </a:extLst>
          </p:cNvPr>
          <p:cNvSpPr txBox="1"/>
          <p:nvPr/>
        </p:nvSpPr>
        <p:spPr>
          <a:xfrm>
            <a:off x="416349" y="2880434"/>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3" name="テキスト ボックス 22">
            <a:extLst>
              <a:ext uri="{FF2B5EF4-FFF2-40B4-BE49-F238E27FC236}">
                <a16:creationId xmlns:a16="http://schemas.microsoft.com/office/drawing/2014/main" id="{E13646E3-30F1-4DF7-847C-CAD1B1AB5E6B}"/>
              </a:ext>
            </a:extLst>
          </p:cNvPr>
          <p:cNvSpPr txBox="1"/>
          <p:nvPr/>
        </p:nvSpPr>
        <p:spPr>
          <a:xfrm>
            <a:off x="416349" y="3329896"/>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4" name="テキスト ボックス 23">
            <a:extLst>
              <a:ext uri="{FF2B5EF4-FFF2-40B4-BE49-F238E27FC236}">
                <a16:creationId xmlns:a16="http://schemas.microsoft.com/office/drawing/2014/main" id="{C1547310-8103-4B2F-9CDA-55870426785D}"/>
              </a:ext>
            </a:extLst>
          </p:cNvPr>
          <p:cNvSpPr txBox="1"/>
          <p:nvPr/>
        </p:nvSpPr>
        <p:spPr>
          <a:xfrm>
            <a:off x="792576" y="3366946"/>
            <a:ext cx="5598822"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千葉市事業の協力医療機関（ </a:t>
            </a:r>
            <a:r>
              <a:rPr lang="ja-JP" altLang="en-US" b="1" dirty="0">
                <a:solidFill>
                  <a:schemeClr val="accent6"/>
                </a:solidFill>
                <a:latin typeface="+mn-ea"/>
              </a:rPr>
              <a:t>千葉市医師会</a:t>
            </a:r>
            <a:r>
              <a:rPr lang="ja-JP" altLang="en-US" sz="1400" b="1" dirty="0">
                <a:latin typeface="+mn-ea"/>
              </a:rPr>
              <a:t> ）の貢献が大きい。</a:t>
            </a:r>
            <a:endParaRPr lang="en-US" altLang="ja-JP" b="1" dirty="0">
              <a:latin typeface="+mn-ea"/>
            </a:endParaRPr>
          </a:p>
        </p:txBody>
      </p:sp>
      <p:sp>
        <p:nvSpPr>
          <p:cNvPr id="25" name="テキスト ボックス 24">
            <a:extLst>
              <a:ext uri="{FF2B5EF4-FFF2-40B4-BE49-F238E27FC236}">
                <a16:creationId xmlns:a16="http://schemas.microsoft.com/office/drawing/2014/main" id="{32FEC103-BA67-4A9F-B0DB-8E0FAFCE570C}"/>
              </a:ext>
            </a:extLst>
          </p:cNvPr>
          <p:cNvSpPr txBox="1"/>
          <p:nvPr/>
        </p:nvSpPr>
        <p:spPr>
          <a:xfrm>
            <a:off x="8969309" y="1650128"/>
            <a:ext cx="3381870" cy="855704"/>
          </a:xfrm>
          <a:prstGeom prst="rect">
            <a:avLst/>
          </a:prstGeom>
          <a:noFill/>
        </p:spPr>
        <p:txBody>
          <a:bodyPr wrap="none" lIns="72000" tIns="72000" rIns="72000" bIns="18000" rtlCol="0">
            <a:spAutoFit/>
          </a:bodyPr>
          <a:lstStyle/>
          <a:p>
            <a:pPr>
              <a:lnSpc>
                <a:spcPct val="120000"/>
              </a:lnSpc>
            </a:pPr>
            <a:r>
              <a:rPr lang="ja-JP" altLang="en-US" sz="1400" b="1" dirty="0">
                <a:latin typeface="+mn-ea"/>
              </a:rPr>
              <a:t>ワクチンを接種する必要がある人は</a:t>
            </a:r>
            <a:endParaRPr lang="en-US" altLang="ja-JP" sz="1400" b="1" dirty="0">
              <a:latin typeface="+mn-ea"/>
            </a:endParaRPr>
          </a:p>
          <a:p>
            <a:pPr>
              <a:lnSpc>
                <a:spcPct val="120000"/>
              </a:lnSpc>
            </a:pPr>
            <a:r>
              <a:rPr lang="ja-JP" altLang="en-US" sz="1400" b="1" dirty="0">
                <a:latin typeface="+mn-ea"/>
              </a:rPr>
              <a:t>約 </a:t>
            </a:r>
            <a:r>
              <a:rPr lang="en-US" altLang="ja-JP" sz="1400" b="1" dirty="0">
                <a:solidFill>
                  <a:schemeClr val="accent6"/>
                </a:solidFill>
                <a:latin typeface="+mn-ea"/>
              </a:rPr>
              <a:t>3 </a:t>
            </a:r>
            <a:r>
              <a:rPr lang="ja-JP" altLang="en-US" sz="1400" b="1" dirty="0">
                <a:solidFill>
                  <a:schemeClr val="accent6"/>
                </a:solidFill>
                <a:latin typeface="+mn-ea"/>
              </a:rPr>
              <a:t>万人 </a:t>
            </a:r>
            <a:r>
              <a:rPr lang="ja-JP" altLang="en-US" sz="1400" b="1" dirty="0">
                <a:latin typeface="+mn-ea"/>
              </a:rPr>
              <a:t>いると算出されるが、</a:t>
            </a:r>
            <a:endParaRPr lang="en-US" altLang="ja-JP" sz="1400" b="1" dirty="0">
              <a:latin typeface="+mn-ea"/>
            </a:endParaRPr>
          </a:p>
          <a:p>
            <a:pPr>
              <a:lnSpc>
                <a:spcPct val="120000"/>
              </a:lnSpc>
            </a:pPr>
            <a:r>
              <a:rPr lang="en-US" altLang="ja-JP" sz="1400" b="1" dirty="0">
                <a:latin typeface="+mn-ea"/>
              </a:rPr>
              <a:t>3 </a:t>
            </a:r>
            <a:r>
              <a:rPr lang="ja-JP" altLang="en-US" sz="1400" b="1" dirty="0">
                <a:latin typeface="+mn-ea"/>
              </a:rPr>
              <a:t>年間で </a:t>
            </a:r>
            <a:r>
              <a:rPr lang="en-US" altLang="ja-JP" sz="1400" b="1" dirty="0">
                <a:solidFill>
                  <a:schemeClr val="accent6"/>
                </a:solidFill>
                <a:latin typeface="+mn-ea"/>
              </a:rPr>
              <a:t>9 </a:t>
            </a:r>
            <a:r>
              <a:rPr lang="ja-JP" altLang="en-US" sz="1400" b="1" dirty="0">
                <a:solidFill>
                  <a:schemeClr val="accent6"/>
                </a:solidFill>
                <a:latin typeface="+mn-ea"/>
              </a:rPr>
              <a:t>千人 </a:t>
            </a:r>
            <a:r>
              <a:rPr lang="ja-JP" altLang="en-US" sz="1400" b="1" dirty="0">
                <a:latin typeface="+mn-ea"/>
              </a:rPr>
              <a:t>しか終わっていない。</a:t>
            </a:r>
            <a:endParaRPr lang="en-US" altLang="ja-JP" sz="1400" b="1" dirty="0">
              <a:latin typeface="+mn-ea"/>
            </a:endParaRPr>
          </a:p>
        </p:txBody>
      </p:sp>
      <p:sp>
        <p:nvSpPr>
          <p:cNvPr id="26" name="テキスト ボックス 25">
            <a:extLst>
              <a:ext uri="{FF2B5EF4-FFF2-40B4-BE49-F238E27FC236}">
                <a16:creationId xmlns:a16="http://schemas.microsoft.com/office/drawing/2014/main" id="{8F259520-D73D-433E-B9A3-50CD7E907C15}"/>
              </a:ext>
            </a:extLst>
          </p:cNvPr>
          <p:cNvSpPr txBox="1"/>
          <p:nvPr/>
        </p:nvSpPr>
        <p:spPr>
          <a:xfrm>
            <a:off x="9017435" y="2585230"/>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Tree>
    <p:extLst>
      <p:ext uri="{BB962C8B-B14F-4D97-AF65-F5344CB8AC3E}">
        <p14:creationId xmlns:p14="http://schemas.microsoft.com/office/powerpoint/2010/main" val="1254950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7" name="テキスト ボックス 6">
            <a:extLst>
              <a:ext uri="{FF2B5EF4-FFF2-40B4-BE49-F238E27FC236}">
                <a16:creationId xmlns:a16="http://schemas.microsoft.com/office/drawing/2014/main" id="{692F9D8E-D7AD-4ED8-B5AE-D290290AA3B1}"/>
              </a:ext>
            </a:extLst>
          </p:cNvPr>
          <p:cNvSpPr txBox="1"/>
          <p:nvPr/>
        </p:nvSpPr>
        <p:spPr>
          <a:xfrm>
            <a:off x="808618" y="4539250"/>
            <a:ext cx="761700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減少傾向ではあるが </a:t>
            </a:r>
            <a:r>
              <a:rPr lang="ja-JP" altLang="en-US" b="1" dirty="0">
                <a:solidFill>
                  <a:schemeClr val="accent1"/>
                </a:solidFill>
                <a:latin typeface="+mn-ea"/>
              </a:rPr>
              <a:t>毎月一定の利用が継続 </a:t>
            </a:r>
            <a:r>
              <a:rPr lang="ja-JP" altLang="en-US" sz="1400" b="1" dirty="0">
                <a:latin typeface="+mn-ea"/>
              </a:rPr>
              <a:t>されており、定着しつつある事業である。</a:t>
            </a:r>
            <a:endParaRPr lang="en-US" altLang="ja-JP" b="1" dirty="0">
              <a:latin typeface="+mn-ea"/>
            </a:endParaRPr>
          </a:p>
        </p:txBody>
      </p:sp>
      <p:sp>
        <p:nvSpPr>
          <p:cNvPr id="8" name="テキスト ボックス 7">
            <a:extLst>
              <a:ext uri="{FF2B5EF4-FFF2-40B4-BE49-F238E27FC236}">
                <a16:creationId xmlns:a16="http://schemas.microsoft.com/office/drawing/2014/main" id="{CE45AC9C-850C-4EA1-B234-A2B192FFD1F7}"/>
              </a:ext>
            </a:extLst>
          </p:cNvPr>
          <p:cNvSpPr txBox="1"/>
          <p:nvPr/>
        </p:nvSpPr>
        <p:spPr>
          <a:xfrm>
            <a:off x="432391" y="4512097"/>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9" name="テキスト ボックス 8">
            <a:extLst>
              <a:ext uri="{FF2B5EF4-FFF2-40B4-BE49-F238E27FC236}">
                <a16:creationId xmlns:a16="http://schemas.microsoft.com/office/drawing/2014/main" id="{53013260-F7A9-4241-9D47-8F8FCC8CDE76}"/>
              </a:ext>
            </a:extLst>
          </p:cNvPr>
          <p:cNvSpPr txBox="1"/>
          <p:nvPr/>
        </p:nvSpPr>
        <p:spPr>
          <a:xfrm>
            <a:off x="808618" y="4991873"/>
            <a:ext cx="5287840" cy="409428"/>
          </a:xfrm>
          <a:prstGeom prst="rect">
            <a:avLst/>
          </a:prstGeom>
          <a:noFill/>
        </p:spPr>
        <p:txBody>
          <a:bodyPr wrap="none" lIns="72000" tIns="72000" rIns="72000" bIns="18000" rtlCol="0">
            <a:spAutoFit/>
          </a:bodyPr>
          <a:lstStyle/>
          <a:p>
            <a:pPr>
              <a:lnSpc>
                <a:spcPct val="120000"/>
              </a:lnSpc>
            </a:pPr>
            <a:r>
              <a:rPr lang="en-US" altLang="ja-JP" b="1" dirty="0">
                <a:solidFill>
                  <a:schemeClr val="accent1"/>
                </a:solidFill>
                <a:latin typeface="+mn-ea"/>
              </a:rPr>
              <a:t>20</a:t>
            </a:r>
            <a:r>
              <a:rPr lang="ja-JP" altLang="en-US" b="1" dirty="0">
                <a:solidFill>
                  <a:schemeClr val="accent1"/>
                </a:solidFill>
                <a:latin typeface="+mn-ea"/>
              </a:rPr>
              <a:t>～</a:t>
            </a:r>
            <a:r>
              <a:rPr lang="en-US" altLang="ja-JP" b="1" dirty="0">
                <a:solidFill>
                  <a:schemeClr val="accent1"/>
                </a:solidFill>
                <a:latin typeface="+mn-ea"/>
              </a:rPr>
              <a:t>30</a:t>
            </a:r>
            <a:r>
              <a:rPr lang="ja-JP" altLang="en-US" b="1" dirty="0">
                <a:solidFill>
                  <a:schemeClr val="accent1"/>
                </a:solidFill>
                <a:latin typeface="+mn-ea"/>
              </a:rPr>
              <a:t>代を中心 </a:t>
            </a:r>
            <a:r>
              <a:rPr lang="ja-JP" altLang="en-US" sz="1400" b="1" dirty="0">
                <a:latin typeface="+mn-ea"/>
              </a:rPr>
              <a:t>とした 男性 および 女性 の利用が多い。</a:t>
            </a:r>
            <a:endParaRPr lang="en-US" altLang="ja-JP" b="1" dirty="0">
              <a:latin typeface="+mn-ea"/>
            </a:endParaRPr>
          </a:p>
        </p:txBody>
      </p:sp>
      <p:sp>
        <p:nvSpPr>
          <p:cNvPr id="10" name="テキスト ボックス 9">
            <a:extLst>
              <a:ext uri="{FF2B5EF4-FFF2-40B4-BE49-F238E27FC236}">
                <a16:creationId xmlns:a16="http://schemas.microsoft.com/office/drawing/2014/main" id="{194F182C-7FA0-43A1-8E95-34F3BF23BCE7}"/>
              </a:ext>
            </a:extLst>
          </p:cNvPr>
          <p:cNvSpPr txBox="1"/>
          <p:nvPr/>
        </p:nvSpPr>
        <p:spPr>
          <a:xfrm>
            <a:off x="808618" y="5444496"/>
            <a:ext cx="386277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1"/>
                </a:solidFill>
                <a:latin typeface="+mn-ea"/>
              </a:rPr>
              <a:t>内科</a:t>
            </a:r>
            <a:r>
              <a:rPr lang="ja-JP" altLang="en-US" sz="1400" b="1" dirty="0">
                <a:latin typeface="+mn-ea"/>
              </a:rPr>
              <a:t> が最も多く、次に </a:t>
            </a:r>
            <a:r>
              <a:rPr lang="ja-JP" altLang="en-US" b="1" dirty="0">
                <a:solidFill>
                  <a:schemeClr val="accent1"/>
                </a:solidFill>
                <a:latin typeface="+mn-ea"/>
              </a:rPr>
              <a:t>産婦人科</a:t>
            </a:r>
            <a:r>
              <a:rPr lang="ja-JP" altLang="en-US" sz="1400" b="1" dirty="0">
                <a:latin typeface="+mn-ea"/>
              </a:rPr>
              <a:t> が多い。</a:t>
            </a:r>
            <a:endParaRPr lang="en-US" altLang="ja-JP" b="1" dirty="0">
              <a:latin typeface="+mn-ea"/>
            </a:endParaRPr>
          </a:p>
        </p:txBody>
      </p:sp>
      <p:sp>
        <p:nvSpPr>
          <p:cNvPr id="11" name="テキスト ボックス 10">
            <a:extLst>
              <a:ext uri="{FF2B5EF4-FFF2-40B4-BE49-F238E27FC236}">
                <a16:creationId xmlns:a16="http://schemas.microsoft.com/office/drawing/2014/main" id="{DE5515F8-FEAD-4BE4-A7EA-B88802520D4B}"/>
              </a:ext>
            </a:extLst>
          </p:cNvPr>
          <p:cNvSpPr txBox="1"/>
          <p:nvPr/>
        </p:nvSpPr>
        <p:spPr>
          <a:xfrm>
            <a:off x="808618" y="5897532"/>
            <a:ext cx="7709978"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1"/>
                </a:solidFill>
                <a:latin typeface="+mn-ea"/>
              </a:rPr>
              <a:t>妊婦健診</a:t>
            </a:r>
            <a:r>
              <a:rPr lang="ja-JP" altLang="en-US" sz="1400" b="1" dirty="0">
                <a:latin typeface="+mn-ea"/>
              </a:rPr>
              <a:t> で 抗体価が低い と判明した女性が、出産後 にワクチンを接種するケースが多い。</a:t>
            </a:r>
            <a:endParaRPr lang="en-US" altLang="ja-JP" b="1" dirty="0">
              <a:latin typeface="+mn-ea"/>
            </a:endParaRPr>
          </a:p>
        </p:txBody>
      </p:sp>
      <p:sp>
        <p:nvSpPr>
          <p:cNvPr id="12" name="テキスト ボックス 11">
            <a:extLst>
              <a:ext uri="{FF2B5EF4-FFF2-40B4-BE49-F238E27FC236}">
                <a16:creationId xmlns:a16="http://schemas.microsoft.com/office/drawing/2014/main" id="{FCE46023-9DD0-47E0-9F8E-D35868751D26}"/>
              </a:ext>
            </a:extLst>
          </p:cNvPr>
          <p:cNvSpPr txBox="1"/>
          <p:nvPr/>
        </p:nvSpPr>
        <p:spPr>
          <a:xfrm>
            <a:off x="432391" y="496155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3" name="テキスト ボックス 12">
            <a:extLst>
              <a:ext uri="{FF2B5EF4-FFF2-40B4-BE49-F238E27FC236}">
                <a16:creationId xmlns:a16="http://schemas.microsoft.com/office/drawing/2014/main" id="{5AFE201C-C820-4751-94E6-BB2360DD8315}"/>
              </a:ext>
            </a:extLst>
          </p:cNvPr>
          <p:cNvSpPr txBox="1"/>
          <p:nvPr/>
        </p:nvSpPr>
        <p:spPr>
          <a:xfrm>
            <a:off x="432391" y="541102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4" name="テキスト ボックス 13">
            <a:extLst>
              <a:ext uri="{FF2B5EF4-FFF2-40B4-BE49-F238E27FC236}">
                <a16:creationId xmlns:a16="http://schemas.microsoft.com/office/drawing/2014/main" id="{438670B3-BCAB-49E6-B890-EDBDEC4C3AED}"/>
              </a:ext>
            </a:extLst>
          </p:cNvPr>
          <p:cNvSpPr txBox="1"/>
          <p:nvPr/>
        </p:nvSpPr>
        <p:spPr>
          <a:xfrm>
            <a:off x="432391" y="5860482"/>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5" name="テキスト ボックス 14">
            <a:extLst>
              <a:ext uri="{FF2B5EF4-FFF2-40B4-BE49-F238E27FC236}">
                <a16:creationId xmlns:a16="http://schemas.microsoft.com/office/drawing/2014/main" id="{3908C14A-1338-41A5-B870-C01593DA9C9C}"/>
              </a:ext>
            </a:extLst>
          </p:cNvPr>
          <p:cNvSpPr txBox="1"/>
          <p:nvPr/>
        </p:nvSpPr>
        <p:spPr>
          <a:xfrm>
            <a:off x="792576" y="1559202"/>
            <a:ext cx="401826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減少傾向 </a:t>
            </a:r>
            <a:r>
              <a:rPr lang="ja-JP" altLang="en-US" sz="1400" b="1" dirty="0">
                <a:latin typeface="+mn-ea"/>
              </a:rPr>
              <a:t>にあり、利用者が伸び悩んでいる。</a:t>
            </a:r>
            <a:endParaRPr lang="en-US" altLang="ja-JP" b="1" dirty="0">
              <a:latin typeface="+mn-ea"/>
            </a:endParaRPr>
          </a:p>
        </p:txBody>
      </p:sp>
      <p:sp>
        <p:nvSpPr>
          <p:cNvPr id="16" name="テキスト ボックス 15">
            <a:extLst>
              <a:ext uri="{FF2B5EF4-FFF2-40B4-BE49-F238E27FC236}">
                <a16:creationId xmlns:a16="http://schemas.microsoft.com/office/drawing/2014/main" id="{6693CCA4-3B45-4B47-A9E3-C6CDBAB8E500}"/>
              </a:ext>
            </a:extLst>
          </p:cNvPr>
          <p:cNvSpPr txBox="1"/>
          <p:nvPr/>
        </p:nvSpPr>
        <p:spPr>
          <a:xfrm>
            <a:off x="416349" y="15320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7" name="テキスト ボックス 16">
            <a:extLst>
              <a:ext uri="{FF2B5EF4-FFF2-40B4-BE49-F238E27FC236}">
                <a16:creationId xmlns:a16="http://schemas.microsoft.com/office/drawing/2014/main" id="{9EA5AD0A-4BF0-4934-81B1-AEEE915A4853}"/>
              </a:ext>
            </a:extLst>
          </p:cNvPr>
          <p:cNvSpPr txBox="1"/>
          <p:nvPr/>
        </p:nvSpPr>
        <p:spPr>
          <a:xfrm>
            <a:off x="792576" y="2027896"/>
            <a:ext cx="829988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行政による </a:t>
            </a:r>
            <a:r>
              <a:rPr lang="ja-JP" altLang="en-US" b="1" dirty="0">
                <a:solidFill>
                  <a:schemeClr val="accent6"/>
                </a:solidFill>
                <a:latin typeface="+mn-ea"/>
              </a:rPr>
              <a:t>追加勧奨 </a:t>
            </a:r>
            <a:r>
              <a:rPr lang="ja-JP" altLang="en-US" sz="1400" b="1" dirty="0">
                <a:latin typeface="+mn-ea"/>
              </a:rPr>
              <a:t>の影響が大きく、抗体検査を受ければ、</a:t>
            </a:r>
            <a:r>
              <a:rPr lang="ja-JP" altLang="en-US" b="1" dirty="0">
                <a:solidFill>
                  <a:schemeClr val="accent6"/>
                </a:solidFill>
                <a:latin typeface="+mn-ea"/>
              </a:rPr>
              <a:t>低い人 </a:t>
            </a:r>
            <a:r>
              <a:rPr lang="ja-JP" altLang="en-US" sz="1400" b="1" dirty="0">
                <a:latin typeface="+mn-ea"/>
              </a:rPr>
              <a:t>の多くは </a:t>
            </a:r>
            <a:r>
              <a:rPr lang="ja-JP" altLang="en-US" b="1" dirty="0">
                <a:solidFill>
                  <a:schemeClr val="accent6"/>
                </a:solidFill>
                <a:latin typeface="+mn-ea"/>
              </a:rPr>
              <a:t>接種</a:t>
            </a:r>
            <a:r>
              <a:rPr lang="ja-JP" altLang="en-US" sz="1400" b="1" dirty="0">
                <a:solidFill>
                  <a:schemeClr val="accent6"/>
                </a:solidFill>
                <a:latin typeface="+mn-ea"/>
              </a:rPr>
              <a:t> </a:t>
            </a:r>
            <a:r>
              <a:rPr lang="ja-JP" altLang="en-US" sz="1400" b="1" dirty="0">
                <a:latin typeface="+mn-ea"/>
              </a:rPr>
              <a:t>も受ける。</a:t>
            </a:r>
            <a:endParaRPr lang="en-US" altLang="ja-JP" sz="1400" b="1" dirty="0">
              <a:latin typeface="+mn-ea"/>
            </a:endParaRPr>
          </a:p>
        </p:txBody>
      </p:sp>
      <p:sp>
        <p:nvSpPr>
          <p:cNvPr id="18" name="テキスト ボックス 17">
            <a:extLst>
              <a:ext uri="{FF2B5EF4-FFF2-40B4-BE49-F238E27FC236}">
                <a16:creationId xmlns:a16="http://schemas.microsoft.com/office/drawing/2014/main" id="{70FDC185-2079-4670-B856-B5D977480172}"/>
              </a:ext>
            </a:extLst>
          </p:cNvPr>
          <p:cNvSpPr txBox="1"/>
          <p:nvPr/>
        </p:nvSpPr>
        <p:spPr>
          <a:xfrm>
            <a:off x="792576" y="2464448"/>
            <a:ext cx="384834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抗体検査に 健康診断 を利用する人は  </a:t>
            </a:r>
            <a:r>
              <a:rPr lang="en-US" altLang="ja-JP" b="1" dirty="0">
                <a:solidFill>
                  <a:schemeClr val="accent6"/>
                </a:solidFill>
                <a:latin typeface="+mn-ea"/>
              </a:rPr>
              <a:t>25</a:t>
            </a:r>
            <a:r>
              <a:rPr lang="en-US" altLang="ja-JP" b="1" dirty="0">
                <a:solidFill>
                  <a:schemeClr val="accent1"/>
                </a:solidFill>
                <a:latin typeface="+mn-ea"/>
              </a:rPr>
              <a:t> </a:t>
            </a:r>
            <a:r>
              <a:rPr lang="en-US" altLang="ja-JP" sz="1400" b="1" dirty="0">
                <a:latin typeface="+mn-ea"/>
              </a:rPr>
              <a:t>%</a:t>
            </a:r>
            <a:endParaRPr lang="en-US" altLang="ja-JP" b="1" dirty="0">
              <a:latin typeface="+mn-ea"/>
            </a:endParaRPr>
          </a:p>
        </p:txBody>
      </p:sp>
      <p:sp>
        <p:nvSpPr>
          <p:cNvPr id="19" name="テキスト ボックス 18">
            <a:extLst>
              <a:ext uri="{FF2B5EF4-FFF2-40B4-BE49-F238E27FC236}">
                <a16:creationId xmlns:a16="http://schemas.microsoft.com/office/drawing/2014/main" id="{1D5913E9-9C83-45C5-9B63-CD52825680AA}"/>
              </a:ext>
            </a:extLst>
          </p:cNvPr>
          <p:cNvSpPr txBox="1"/>
          <p:nvPr/>
        </p:nvSpPr>
        <p:spPr>
          <a:xfrm>
            <a:off x="792576" y="2917484"/>
            <a:ext cx="5863318"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 受診、ワクチン接種 ともに、</a:t>
            </a:r>
            <a:r>
              <a:rPr lang="ja-JP" altLang="en-US" b="1" dirty="0">
                <a:solidFill>
                  <a:schemeClr val="accent6"/>
                </a:solidFill>
                <a:latin typeface="+mn-ea"/>
              </a:rPr>
              <a:t>土曜日</a:t>
            </a:r>
            <a:r>
              <a:rPr lang="ja-JP" altLang="en-US" sz="1400" b="1" dirty="0">
                <a:latin typeface="+mn-ea"/>
              </a:rPr>
              <a:t> を利用する人が多い。</a:t>
            </a:r>
            <a:endParaRPr lang="en-US" altLang="ja-JP" b="1" dirty="0">
              <a:latin typeface="+mn-ea"/>
            </a:endParaRPr>
          </a:p>
        </p:txBody>
      </p:sp>
      <p:sp>
        <p:nvSpPr>
          <p:cNvPr id="20" name="テキスト ボックス 19">
            <a:extLst>
              <a:ext uri="{FF2B5EF4-FFF2-40B4-BE49-F238E27FC236}">
                <a16:creationId xmlns:a16="http://schemas.microsoft.com/office/drawing/2014/main" id="{B69B063F-F4EF-40D7-9590-9C834D316D8E}"/>
              </a:ext>
            </a:extLst>
          </p:cNvPr>
          <p:cNvSpPr txBox="1"/>
          <p:nvPr/>
        </p:nvSpPr>
        <p:spPr>
          <a:xfrm>
            <a:off x="416349" y="198151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1" name="テキスト ボックス 20">
            <a:extLst>
              <a:ext uri="{FF2B5EF4-FFF2-40B4-BE49-F238E27FC236}">
                <a16:creationId xmlns:a16="http://schemas.microsoft.com/office/drawing/2014/main" id="{9756F6E8-F6DF-4732-8F0B-77206496E776}"/>
              </a:ext>
            </a:extLst>
          </p:cNvPr>
          <p:cNvSpPr txBox="1"/>
          <p:nvPr/>
        </p:nvSpPr>
        <p:spPr>
          <a:xfrm>
            <a:off x="416349" y="2430973"/>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2" name="テキスト ボックス 21">
            <a:extLst>
              <a:ext uri="{FF2B5EF4-FFF2-40B4-BE49-F238E27FC236}">
                <a16:creationId xmlns:a16="http://schemas.microsoft.com/office/drawing/2014/main" id="{63390A99-9C4F-44D6-A921-E12E6D394D5F}"/>
              </a:ext>
            </a:extLst>
          </p:cNvPr>
          <p:cNvSpPr txBox="1"/>
          <p:nvPr/>
        </p:nvSpPr>
        <p:spPr>
          <a:xfrm>
            <a:off x="416349" y="2880434"/>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3" name="テキスト ボックス 22">
            <a:extLst>
              <a:ext uri="{FF2B5EF4-FFF2-40B4-BE49-F238E27FC236}">
                <a16:creationId xmlns:a16="http://schemas.microsoft.com/office/drawing/2014/main" id="{E13646E3-30F1-4DF7-847C-CAD1B1AB5E6B}"/>
              </a:ext>
            </a:extLst>
          </p:cNvPr>
          <p:cNvSpPr txBox="1"/>
          <p:nvPr/>
        </p:nvSpPr>
        <p:spPr>
          <a:xfrm>
            <a:off x="416349" y="3329896"/>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4" name="テキスト ボックス 23">
            <a:extLst>
              <a:ext uri="{FF2B5EF4-FFF2-40B4-BE49-F238E27FC236}">
                <a16:creationId xmlns:a16="http://schemas.microsoft.com/office/drawing/2014/main" id="{C1547310-8103-4B2F-9CDA-55870426785D}"/>
              </a:ext>
            </a:extLst>
          </p:cNvPr>
          <p:cNvSpPr txBox="1"/>
          <p:nvPr/>
        </p:nvSpPr>
        <p:spPr>
          <a:xfrm>
            <a:off x="792576" y="3366946"/>
            <a:ext cx="5598822"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千葉市事業の協力医療機関（ </a:t>
            </a:r>
            <a:r>
              <a:rPr lang="ja-JP" altLang="en-US" b="1" dirty="0">
                <a:solidFill>
                  <a:schemeClr val="accent6"/>
                </a:solidFill>
                <a:latin typeface="+mn-ea"/>
              </a:rPr>
              <a:t>千葉市医師会</a:t>
            </a:r>
            <a:r>
              <a:rPr lang="ja-JP" altLang="en-US" sz="1400" b="1" dirty="0">
                <a:latin typeface="+mn-ea"/>
              </a:rPr>
              <a:t> ）の貢献が大きい。</a:t>
            </a:r>
            <a:endParaRPr lang="en-US" altLang="ja-JP" b="1" dirty="0">
              <a:latin typeface="+mn-ea"/>
            </a:endParaRPr>
          </a:p>
        </p:txBody>
      </p:sp>
      <p:sp>
        <p:nvSpPr>
          <p:cNvPr id="25" name="テキスト ボックス 24">
            <a:extLst>
              <a:ext uri="{FF2B5EF4-FFF2-40B4-BE49-F238E27FC236}">
                <a16:creationId xmlns:a16="http://schemas.microsoft.com/office/drawing/2014/main" id="{32FEC103-BA67-4A9F-B0DB-8E0FAFCE570C}"/>
              </a:ext>
            </a:extLst>
          </p:cNvPr>
          <p:cNvSpPr txBox="1"/>
          <p:nvPr/>
        </p:nvSpPr>
        <p:spPr>
          <a:xfrm>
            <a:off x="8969309" y="1650128"/>
            <a:ext cx="3381870" cy="855704"/>
          </a:xfrm>
          <a:prstGeom prst="rect">
            <a:avLst/>
          </a:prstGeom>
          <a:noFill/>
        </p:spPr>
        <p:txBody>
          <a:bodyPr wrap="none" lIns="72000" tIns="72000" rIns="72000" bIns="18000" rtlCol="0">
            <a:spAutoFit/>
          </a:bodyPr>
          <a:lstStyle/>
          <a:p>
            <a:pPr>
              <a:lnSpc>
                <a:spcPct val="120000"/>
              </a:lnSpc>
            </a:pPr>
            <a:r>
              <a:rPr lang="ja-JP" altLang="en-US" sz="1400" b="1" dirty="0">
                <a:latin typeface="+mn-ea"/>
              </a:rPr>
              <a:t>ワクチンを接種する必要がある人は</a:t>
            </a:r>
            <a:endParaRPr lang="en-US" altLang="ja-JP" sz="1400" b="1" dirty="0">
              <a:latin typeface="+mn-ea"/>
            </a:endParaRPr>
          </a:p>
          <a:p>
            <a:pPr>
              <a:lnSpc>
                <a:spcPct val="120000"/>
              </a:lnSpc>
            </a:pPr>
            <a:r>
              <a:rPr lang="ja-JP" altLang="en-US" sz="1400" b="1" dirty="0">
                <a:latin typeface="+mn-ea"/>
              </a:rPr>
              <a:t>約 </a:t>
            </a:r>
            <a:r>
              <a:rPr lang="en-US" altLang="ja-JP" sz="1400" b="1" dirty="0">
                <a:solidFill>
                  <a:schemeClr val="accent6"/>
                </a:solidFill>
                <a:latin typeface="+mn-ea"/>
              </a:rPr>
              <a:t>3 </a:t>
            </a:r>
            <a:r>
              <a:rPr lang="ja-JP" altLang="en-US" sz="1400" b="1" dirty="0">
                <a:solidFill>
                  <a:schemeClr val="accent6"/>
                </a:solidFill>
                <a:latin typeface="+mn-ea"/>
              </a:rPr>
              <a:t>万人 </a:t>
            </a:r>
            <a:r>
              <a:rPr lang="ja-JP" altLang="en-US" sz="1400" b="1" dirty="0">
                <a:latin typeface="+mn-ea"/>
              </a:rPr>
              <a:t>いると算出されるが、</a:t>
            </a:r>
            <a:endParaRPr lang="en-US" altLang="ja-JP" sz="1400" b="1" dirty="0">
              <a:latin typeface="+mn-ea"/>
            </a:endParaRPr>
          </a:p>
          <a:p>
            <a:pPr>
              <a:lnSpc>
                <a:spcPct val="120000"/>
              </a:lnSpc>
            </a:pPr>
            <a:r>
              <a:rPr lang="en-US" altLang="ja-JP" sz="1400" b="1" dirty="0">
                <a:latin typeface="+mn-ea"/>
              </a:rPr>
              <a:t>3 </a:t>
            </a:r>
            <a:r>
              <a:rPr lang="ja-JP" altLang="en-US" sz="1400" b="1" dirty="0">
                <a:latin typeface="+mn-ea"/>
              </a:rPr>
              <a:t>年間で </a:t>
            </a:r>
            <a:r>
              <a:rPr lang="en-US" altLang="ja-JP" sz="1400" b="1" dirty="0">
                <a:solidFill>
                  <a:schemeClr val="accent6"/>
                </a:solidFill>
                <a:latin typeface="+mn-ea"/>
              </a:rPr>
              <a:t>9 </a:t>
            </a:r>
            <a:r>
              <a:rPr lang="ja-JP" altLang="en-US" sz="1400" b="1" dirty="0">
                <a:solidFill>
                  <a:schemeClr val="accent6"/>
                </a:solidFill>
                <a:latin typeface="+mn-ea"/>
              </a:rPr>
              <a:t>千人 </a:t>
            </a:r>
            <a:r>
              <a:rPr lang="ja-JP" altLang="en-US" sz="1400" b="1" dirty="0">
                <a:latin typeface="+mn-ea"/>
              </a:rPr>
              <a:t>しか終わっていない。</a:t>
            </a:r>
            <a:endParaRPr lang="en-US" altLang="ja-JP" sz="1400" b="1" dirty="0">
              <a:latin typeface="+mn-ea"/>
            </a:endParaRPr>
          </a:p>
        </p:txBody>
      </p:sp>
      <p:sp>
        <p:nvSpPr>
          <p:cNvPr id="26" name="テキスト ボックス 25">
            <a:extLst>
              <a:ext uri="{FF2B5EF4-FFF2-40B4-BE49-F238E27FC236}">
                <a16:creationId xmlns:a16="http://schemas.microsoft.com/office/drawing/2014/main" id="{8F259520-D73D-433E-B9A3-50CD7E907C15}"/>
              </a:ext>
            </a:extLst>
          </p:cNvPr>
          <p:cNvSpPr txBox="1"/>
          <p:nvPr/>
        </p:nvSpPr>
        <p:spPr>
          <a:xfrm>
            <a:off x="9017435" y="2585230"/>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Tree>
    <p:extLst>
      <p:ext uri="{BB962C8B-B14F-4D97-AF65-F5344CB8AC3E}">
        <p14:creationId xmlns:p14="http://schemas.microsoft.com/office/powerpoint/2010/main" val="1609862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3B7DE300-A8DA-489A-9998-3A3F63E0261F}"/>
              </a:ext>
            </a:extLst>
          </p:cNvPr>
          <p:cNvSpPr/>
          <p:nvPr/>
        </p:nvSpPr>
        <p:spPr>
          <a:xfrm>
            <a:off x="368456" y="3989392"/>
            <a:ext cx="8552959" cy="241214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F79A79E6-6F41-494C-8D86-A008F9BA9D5E}"/>
              </a:ext>
            </a:extLst>
          </p:cNvPr>
          <p:cNvSpPr/>
          <p:nvPr/>
        </p:nvSpPr>
        <p:spPr>
          <a:xfrm>
            <a:off x="359962" y="960209"/>
            <a:ext cx="8552960" cy="289227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折線 (枠なし) 3">
            <a:extLst>
              <a:ext uri="{FF2B5EF4-FFF2-40B4-BE49-F238E27FC236}">
                <a16:creationId xmlns:a16="http://schemas.microsoft.com/office/drawing/2014/main" id="{908C5DD1-9038-4318-A5AB-F3EEEF334BC2}"/>
              </a:ext>
            </a:extLst>
          </p:cNvPr>
          <p:cNvSpPr/>
          <p:nvPr/>
        </p:nvSpPr>
        <p:spPr>
          <a:xfrm>
            <a:off x="359962" y="319705"/>
            <a:ext cx="122262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kumimoji="1" lang="ja-JP" altLang="en-US" sz="2800" b="1" dirty="0">
                <a:solidFill>
                  <a:schemeClr val="tx1">
                    <a:lumMod val="95000"/>
                    <a:lumOff val="5000"/>
                  </a:schemeClr>
                </a:solidFill>
              </a:rPr>
              <a:t>まとめ</a:t>
            </a:r>
          </a:p>
        </p:txBody>
      </p:sp>
      <p:sp>
        <p:nvSpPr>
          <p:cNvPr id="5" name="テキスト ボックス 4">
            <a:extLst>
              <a:ext uri="{FF2B5EF4-FFF2-40B4-BE49-F238E27FC236}">
                <a16:creationId xmlns:a16="http://schemas.microsoft.com/office/drawing/2014/main" id="{94C5FE75-3773-40A1-B5DD-E154F78F5F1A}"/>
              </a:ext>
            </a:extLst>
          </p:cNvPr>
          <p:cNvSpPr txBox="1"/>
          <p:nvPr/>
        </p:nvSpPr>
        <p:spPr>
          <a:xfrm>
            <a:off x="427789" y="1021413"/>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8202458-76D3-400D-99E2-BCB82E8F4375}"/>
              </a:ext>
            </a:extLst>
          </p:cNvPr>
          <p:cNvSpPr txBox="1"/>
          <p:nvPr/>
        </p:nvSpPr>
        <p:spPr>
          <a:xfrm>
            <a:off x="427789" y="4056986"/>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7" name="テキスト ボックス 6">
            <a:extLst>
              <a:ext uri="{FF2B5EF4-FFF2-40B4-BE49-F238E27FC236}">
                <a16:creationId xmlns:a16="http://schemas.microsoft.com/office/drawing/2014/main" id="{692F9D8E-D7AD-4ED8-B5AE-D290290AA3B1}"/>
              </a:ext>
            </a:extLst>
          </p:cNvPr>
          <p:cNvSpPr txBox="1"/>
          <p:nvPr/>
        </p:nvSpPr>
        <p:spPr>
          <a:xfrm>
            <a:off x="808618" y="4539250"/>
            <a:ext cx="761700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減少傾向ではあるが </a:t>
            </a:r>
            <a:r>
              <a:rPr lang="ja-JP" altLang="en-US" b="1" dirty="0">
                <a:solidFill>
                  <a:schemeClr val="accent1"/>
                </a:solidFill>
                <a:latin typeface="+mn-ea"/>
              </a:rPr>
              <a:t>毎月一定の利用が継続 </a:t>
            </a:r>
            <a:r>
              <a:rPr lang="ja-JP" altLang="en-US" sz="1400" b="1" dirty="0">
                <a:latin typeface="+mn-ea"/>
              </a:rPr>
              <a:t>されており、定着しつつある事業である。</a:t>
            </a:r>
            <a:endParaRPr lang="en-US" altLang="ja-JP" b="1" dirty="0">
              <a:latin typeface="+mn-ea"/>
            </a:endParaRPr>
          </a:p>
        </p:txBody>
      </p:sp>
      <p:sp>
        <p:nvSpPr>
          <p:cNvPr id="8" name="テキスト ボックス 7">
            <a:extLst>
              <a:ext uri="{FF2B5EF4-FFF2-40B4-BE49-F238E27FC236}">
                <a16:creationId xmlns:a16="http://schemas.microsoft.com/office/drawing/2014/main" id="{CE45AC9C-850C-4EA1-B234-A2B192FFD1F7}"/>
              </a:ext>
            </a:extLst>
          </p:cNvPr>
          <p:cNvSpPr txBox="1"/>
          <p:nvPr/>
        </p:nvSpPr>
        <p:spPr>
          <a:xfrm>
            <a:off x="432391" y="4512097"/>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9" name="テキスト ボックス 8">
            <a:extLst>
              <a:ext uri="{FF2B5EF4-FFF2-40B4-BE49-F238E27FC236}">
                <a16:creationId xmlns:a16="http://schemas.microsoft.com/office/drawing/2014/main" id="{53013260-F7A9-4241-9D47-8F8FCC8CDE76}"/>
              </a:ext>
            </a:extLst>
          </p:cNvPr>
          <p:cNvSpPr txBox="1"/>
          <p:nvPr/>
        </p:nvSpPr>
        <p:spPr>
          <a:xfrm>
            <a:off x="808618" y="4991873"/>
            <a:ext cx="5287840" cy="409428"/>
          </a:xfrm>
          <a:prstGeom prst="rect">
            <a:avLst/>
          </a:prstGeom>
          <a:noFill/>
        </p:spPr>
        <p:txBody>
          <a:bodyPr wrap="none" lIns="72000" tIns="72000" rIns="72000" bIns="18000" rtlCol="0">
            <a:spAutoFit/>
          </a:bodyPr>
          <a:lstStyle/>
          <a:p>
            <a:pPr>
              <a:lnSpc>
                <a:spcPct val="120000"/>
              </a:lnSpc>
            </a:pPr>
            <a:r>
              <a:rPr lang="en-US" altLang="ja-JP" b="1" dirty="0">
                <a:solidFill>
                  <a:schemeClr val="accent1"/>
                </a:solidFill>
                <a:latin typeface="+mn-ea"/>
              </a:rPr>
              <a:t>20</a:t>
            </a:r>
            <a:r>
              <a:rPr lang="ja-JP" altLang="en-US" b="1" dirty="0">
                <a:solidFill>
                  <a:schemeClr val="accent1"/>
                </a:solidFill>
                <a:latin typeface="+mn-ea"/>
              </a:rPr>
              <a:t>～</a:t>
            </a:r>
            <a:r>
              <a:rPr lang="en-US" altLang="ja-JP" b="1" dirty="0">
                <a:solidFill>
                  <a:schemeClr val="accent1"/>
                </a:solidFill>
                <a:latin typeface="+mn-ea"/>
              </a:rPr>
              <a:t>30</a:t>
            </a:r>
            <a:r>
              <a:rPr lang="ja-JP" altLang="en-US" b="1" dirty="0">
                <a:solidFill>
                  <a:schemeClr val="accent1"/>
                </a:solidFill>
                <a:latin typeface="+mn-ea"/>
              </a:rPr>
              <a:t>代を中心 </a:t>
            </a:r>
            <a:r>
              <a:rPr lang="ja-JP" altLang="en-US" sz="1400" b="1" dirty="0">
                <a:latin typeface="+mn-ea"/>
              </a:rPr>
              <a:t>とした 男性 および 女性 の利用が多い。</a:t>
            </a:r>
            <a:endParaRPr lang="en-US" altLang="ja-JP" b="1" dirty="0">
              <a:latin typeface="+mn-ea"/>
            </a:endParaRPr>
          </a:p>
        </p:txBody>
      </p:sp>
      <p:sp>
        <p:nvSpPr>
          <p:cNvPr id="10" name="テキスト ボックス 9">
            <a:extLst>
              <a:ext uri="{FF2B5EF4-FFF2-40B4-BE49-F238E27FC236}">
                <a16:creationId xmlns:a16="http://schemas.microsoft.com/office/drawing/2014/main" id="{194F182C-7FA0-43A1-8E95-34F3BF23BCE7}"/>
              </a:ext>
            </a:extLst>
          </p:cNvPr>
          <p:cNvSpPr txBox="1"/>
          <p:nvPr/>
        </p:nvSpPr>
        <p:spPr>
          <a:xfrm>
            <a:off x="808618" y="5444496"/>
            <a:ext cx="386277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1"/>
                </a:solidFill>
                <a:latin typeface="+mn-ea"/>
              </a:rPr>
              <a:t>内科</a:t>
            </a:r>
            <a:r>
              <a:rPr lang="ja-JP" altLang="en-US" sz="1400" b="1" dirty="0">
                <a:latin typeface="+mn-ea"/>
              </a:rPr>
              <a:t> が最も多く、次に </a:t>
            </a:r>
            <a:r>
              <a:rPr lang="ja-JP" altLang="en-US" b="1" dirty="0">
                <a:solidFill>
                  <a:schemeClr val="accent1"/>
                </a:solidFill>
                <a:latin typeface="+mn-ea"/>
              </a:rPr>
              <a:t>産婦人科</a:t>
            </a:r>
            <a:r>
              <a:rPr lang="ja-JP" altLang="en-US" sz="1400" b="1" dirty="0">
                <a:latin typeface="+mn-ea"/>
              </a:rPr>
              <a:t> が多い。</a:t>
            </a:r>
            <a:endParaRPr lang="en-US" altLang="ja-JP" b="1" dirty="0">
              <a:latin typeface="+mn-ea"/>
            </a:endParaRPr>
          </a:p>
        </p:txBody>
      </p:sp>
      <p:sp>
        <p:nvSpPr>
          <p:cNvPr id="11" name="テキスト ボックス 10">
            <a:extLst>
              <a:ext uri="{FF2B5EF4-FFF2-40B4-BE49-F238E27FC236}">
                <a16:creationId xmlns:a16="http://schemas.microsoft.com/office/drawing/2014/main" id="{DE5515F8-FEAD-4BE4-A7EA-B88802520D4B}"/>
              </a:ext>
            </a:extLst>
          </p:cNvPr>
          <p:cNvSpPr txBox="1"/>
          <p:nvPr/>
        </p:nvSpPr>
        <p:spPr>
          <a:xfrm>
            <a:off x="808618" y="5897532"/>
            <a:ext cx="7709978"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1"/>
                </a:solidFill>
                <a:latin typeface="+mn-ea"/>
              </a:rPr>
              <a:t>妊婦健診</a:t>
            </a:r>
            <a:r>
              <a:rPr lang="ja-JP" altLang="en-US" sz="1400" b="1" dirty="0">
                <a:latin typeface="+mn-ea"/>
              </a:rPr>
              <a:t> で 抗体価が低い と判明した女性が、出産後 にワクチンを接種するケースが多い。</a:t>
            </a:r>
            <a:endParaRPr lang="en-US" altLang="ja-JP" b="1" dirty="0">
              <a:latin typeface="+mn-ea"/>
            </a:endParaRPr>
          </a:p>
        </p:txBody>
      </p:sp>
      <p:sp>
        <p:nvSpPr>
          <p:cNvPr id="12" name="テキスト ボックス 11">
            <a:extLst>
              <a:ext uri="{FF2B5EF4-FFF2-40B4-BE49-F238E27FC236}">
                <a16:creationId xmlns:a16="http://schemas.microsoft.com/office/drawing/2014/main" id="{FCE46023-9DD0-47E0-9F8E-D35868751D26}"/>
              </a:ext>
            </a:extLst>
          </p:cNvPr>
          <p:cNvSpPr txBox="1"/>
          <p:nvPr/>
        </p:nvSpPr>
        <p:spPr>
          <a:xfrm>
            <a:off x="432391" y="496155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3" name="テキスト ボックス 12">
            <a:extLst>
              <a:ext uri="{FF2B5EF4-FFF2-40B4-BE49-F238E27FC236}">
                <a16:creationId xmlns:a16="http://schemas.microsoft.com/office/drawing/2014/main" id="{5AFE201C-C820-4751-94E6-BB2360DD8315}"/>
              </a:ext>
            </a:extLst>
          </p:cNvPr>
          <p:cNvSpPr txBox="1"/>
          <p:nvPr/>
        </p:nvSpPr>
        <p:spPr>
          <a:xfrm>
            <a:off x="432391" y="541102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4" name="テキスト ボックス 13">
            <a:extLst>
              <a:ext uri="{FF2B5EF4-FFF2-40B4-BE49-F238E27FC236}">
                <a16:creationId xmlns:a16="http://schemas.microsoft.com/office/drawing/2014/main" id="{438670B3-BCAB-49E6-B890-EDBDEC4C3AED}"/>
              </a:ext>
            </a:extLst>
          </p:cNvPr>
          <p:cNvSpPr txBox="1"/>
          <p:nvPr/>
        </p:nvSpPr>
        <p:spPr>
          <a:xfrm>
            <a:off x="432391" y="5860482"/>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5" name="テキスト ボックス 14">
            <a:extLst>
              <a:ext uri="{FF2B5EF4-FFF2-40B4-BE49-F238E27FC236}">
                <a16:creationId xmlns:a16="http://schemas.microsoft.com/office/drawing/2014/main" id="{3908C14A-1338-41A5-B870-C01593DA9C9C}"/>
              </a:ext>
            </a:extLst>
          </p:cNvPr>
          <p:cNvSpPr txBox="1"/>
          <p:nvPr/>
        </p:nvSpPr>
        <p:spPr>
          <a:xfrm>
            <a:off x="792576" y="1559202"/>
            <a:ext cx="4018261" cy="409428"/>
          </a:xfrm>
          <a:prstGeom prst="rect">
            <a:avLst/>
          </a:prstGeom>
          <a:noFill/>
        </p:spPr>
        <p:txBody>
          <a:bodyPr wrap="none" lIns="72000" tIns="72000" rIns="72000" bIns="18000" rtlCol="0">
            <a:spAutoFit/>
          </a:bodyPr>
          <a:lstStyle/>
          <a:p>
            <a:pPr>
              <a:lnSpc>
                <a:spcPct val="120000"/>
              </a:lnSpc>
            </a:pPr>
            <a:r>
              <a:rPr lang="ja-JP" altLang="en-US" b="1" dirty="0">
                <a:solidFill>
                  <a:schemeClr val="accent6"/>
                </a:solidFill>
                <a:latin typeface="+mn-ea"/>
              </a:rPr>
              <a:t>減少傾向 </a:t>
            </a:r>
            <a:r>
              <a:rPr lang="ja-JP" altLang="en-US" sz="1400" b="1" dirty="0">
                <a:latin typeface="+mn-ea"/>
              </a:rPr>
              <a:t>にあり、利用者が伸び悩んでいる。</a:t>
            </a:r>
            <a:endParaRPr lang="en-US" altLang="ja-JP" b="1" dirty="0">
              <a:latin typeface="+mn-ea"/>
            </a:endParaRPr>
          </a:p>
        </p:txBody>
      </p:sp>
      <p:sp>
        <p:nvSpPr>
          <p:cNvPr id="16" name="テキスト ボックス 15">
            <a:extLst>
              <a:ext uri="{FF2B5EF4-FFF2-40B4-BE49-F238E27FC236}">
                <a16:creationId xmlns:a16="http://schemas.microsoft.com/office/drawing/2014/main" id="{6693CCA4-3B45-4B47-A9E3-C6CDBAB8E500}"/>
              </a:ext>
            </a:extLst>
          </p:cNvPr>
          <p:cNvSpPr txBox="1"/>
          <p:nvPr/>
        </p:nvSpPr>
        <p:spPr>
          <a:xfrm>
            <a:off x="416349" y="1532049"/>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17" name="テキスト ボックス 16">
            <a:extLst>
              <a:ext uri="{FF2B5EF4-FFF2-40B4-BE49-F238E27FC236}">
                <a16:creationId xmlns:a16="http://schemas.microsoft.com/office/drawing/2014/main" id="{9EA5AD0A-4BF0-4934-81B1-AEEE915A4853}"/>
              </a:ext>
            </a:extLst>
          </p:cNvPr>
          <p:cNvSpPr txBox="1"/>
          <p:nvPr/>
        </p:nvSpPr>
        <p:spPr>
          <a:xfrm>
            <a:off x="792576" y="2027896"/>
            <a:ext cx="829988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行政による </a:t>
            </a:r>
            <a:r>
              <a:rPr lang="ja-JP" altLang="en-US" b="1" dirty="0">
                <a:solidFill>
                  <a:schemeClr val="accent6"/>
                </a:solidFill>
                <a:latin typeface="+mn-ea"/>
              </a:rPr>
              <a:t>追加勧奨 </a:t>
            </a:r>
            <a:r>
              <a:rPr lang="ja-JP" altLang="en-US" sz="1400" b="1" dirty="0">
                <a:latin typeface="+mn-ea"/>
              </a:rPr>
              <a:t>の影響が大きく、抗体検査を受ければ、</a:t>
            </a:r>
            <a:r>
              <a:rPr lang="ja-JP" altLang="en-US" b="1" dirty="0">
                <a:solidFill>
                  <a:schemeClr val="accent6"/>
                </a:solidFill>
                <a:latin typeface="+mn-ea"/>
              </a:rPr>
              <a:t>低い人 </a:t>
            </a:r>
            <a:r>
              <a:rPr lang="ja-JP" altLang="en-US" sz="1400" b="1" dirty="0">
                <a:latin typeface="+mn-ea"/>
              </a:rPr>
              <a:t>の多くは </a:t>
            </a:r>
            <a:r>
              <a:rPr lang="ja-JP" altLang="en-US" b="1" dirty="0">
                <a:solidFill>
                  <a:schemeClr val="accent6"/>
                </a:solidFill>
                <a:latin typeface="+mn-ea"/>
              </a:rPr>
              <a:t>接種</a:t>
            </a:r>
            <a:r>
              <a:rPr lang="ja-JP" altLang="en-US" sz="1400" b="1" dirty="0">
                <a:solidFill>
                  <a:schemeClr val="accent6"/>
                </a:solidFill>
                <a:latin typeface="+mn-ea"/>
              </a:rPr>
              <a:t> </a:t>
            </a:r>
            <a:r>
              <a:rPr lang="ja-JP" altLang="en-US" sz="1400" b="1" dirty="0">
                <a:latin typeface="+mn-ea"/>
              </a:rPr>
              <a:t>も受ける。</a:t>
            </a:r>
            <a:endParaRPr lang="en-US" altLang="ja-JP" sz="1400" b="1" dirty="0">
              <a:latin typeface="+mn-ea"/>
            </a:endParaRPr>
          </a:p>
        </p:txBody>
      </p:sp>
      <p:sp>
        <p:nvSpPr>
          <p:cNvPr id="18" name="テキスト ボックス 17">
            <a:extLst>
              <a:ext uri="{FF2B5EF4-FFF2-40B4-BE49-F238E27FC236}">
                <a16:creationId xmlns:a16="http://schemas.microsoft.com/office/drawing/2014/main" id="{70FDC185-2079-4670-B856-B5D977480172}"/>
              </a:ext>
            </a:extLst>
          </p:cNvPr>
          <p:cNvSpPr txBox="1"/>
          <p:nvPr/>
        </p:nvSpPr>
        <p:spPr>
          <a:xfrm>
            <a:off x="792576" y="2464448"/>
            <a:ext cx="3848343"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抗体検査に 健康診断 を利用する人は  </a:t>
            </a:r>
            <a:r>
              <a:rPr lang="en-US" altLang="ja-JP" b="1" dirty="0">
                <a:solidFill>
                  <a:schemeClr val="accent6"/>
                </a:solidFill>
                <a:latin typeface="+mn-ea"/>
              </a:rPr>
              <a:t>25</a:t>
            </a:r>
            <a:r>
              <a:rPr lang="en-US" altLang="ja-JP" b="1" dirty="0">
                <a:solidFill>
                  <a:schemeClr val="accent1"/>
                </a:solidFill>
                <a:latin typeface="+mn-ea"/>
              </a:rPr>
              <a:t> </a:t>
            </a:r>
            <a:r>
              <a:rPr lang="en-US" altLang="ja-JP" sz="1400" b="1" dirty="0">
                <a:latin typeface="+mn-ea"/>
              </a:rPr>
              <a:t>%</a:t>
            </a:r>
            <a:endParaRPr lang="en-US" altLang="ja-JP" b="1" dirty="0">
              <a:latin typeface="+mn-ea"/>
            </a:endParaRPr>
          </a:p>
        </p:txBody>
      </p:sp>
      <p:sp>
        <p:nvSpPr>
          <p:cNvPr id="19" name="テキスト ボックス 18">
            <a:extLst>
              <a:ext uri="{FF2B5EF4-FFF2-40B4-BE49-F238E27FC236}">
                <a16:creationId xmlns:a16="http://schemas.microsoft.com/office/drawing/2014/main" id="{1D5913E9-9C83-45C5-9B63-CD52825680AA}"/>
              </a:ext>
            </a:extLst>
          </p:cNvPr>
          <p:cNvSpPr txBox="1"/>
          <p:nvPr/>
        </p:nvSpPr>
        <p:spPr>
          <a:xfrm>
            <a:off x="792576" y="2917484"/>
            <a:ext cx="5863318"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抗体検査 受診、ワクチン接種 ともに、</a:t>
            </a:r>
            <a:r>
              <a:rPr lang="ja-JP" altLang="en-US" b="1" dirty="0">
                <a:solidFill>
                  <a:schemeClr val="accent6"/>
                </a:solidFill>
                <a:latin typeface="+mn-ea"/>
              </a:rPr>
              <a:t>土曜日</a:t>
            </a:r>
            <a:r>
              <a:rPr lang="ja-JP" altLang="en-US" sz="1400" b="1" dirty="0">
                <a:latin typeface="+mn-ea"/>
              </a:rPr>
              <a:t> を利用する人が多い。</a:t>
            </a:r>
            <a:endParaRPr lang="en-US" altLang="ja-JP" b="1" dirty="0">
              <a:latin typeface="+mn-ea"/>
            </a:endParaRPr>
          </a:p>
        </p:txBody>
      </p:sp>
      <p:sp>
        <p:nvSpPr>
          <p:cNvPr id="20" name="テキスト ボックス 19">
            <a:extLst>
              <a:ext uri="{FF2B5EF4-FFF2-40B4-BE49-F238E27FC236}">
                <a16:creationId xmlns:a16="http://schemas.microsoft.com/office/drawing/2014/main" id="{B69B063F-F4EF-40D7-9590-9C834D316D8E}"/>
              </a:ext>
            </a:extLst>
          </p:cNvPr>
          <p:cNvSpPr txBox="1"/>
          <p:nvPr/>
        </p:nvSpPr>
        <p:spPr>
          <a:xfrm>
            <a:off x="416349" y="1981511"/>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1" name="テキスト ボックス 20">
            <a:extLst>
              <a:ext uri="{FF2B5EF4-FFF2-40B4-BE49-F238E27FC236}">
                <a16:creationId xmlns:a16="http://schemas.microsoft.com/office/drawing/2014/main" id="{9756F6E8-F6DF-4732-8F0B-77206496E776}"/>
              </a:ext>
            </a:extLst>
          </p:cNvPr>
          <p:cNvSpPr txBox="1"/>
          <p:nvPr/>
        </p:nvSpPr>
        <p:spPr>
          <a:xfrm>
            <a:off x="416349" y="2430973"/>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2" name="テキスト ボックス 21">
            <a:extLst>
              <a:ext uri="{FF2B5EF4-FFF2-40B4-BE49-F238E27FC236}">
                <a16:creationId xmlns:a16="http://schemas.microsoft.com/office/drawing/2014/main" id="{63390A99-9C4F-44D6-A921-E12E6D394D5F}"/>
              </a:ext>
            </a:extLst>
          </p:cNvPr>
          <p:cNvSpPr txBox="1"/>
          <p:nvPr/>
        </p:nvSpPr>
        <p:spPr>
          <a:xfrm>
            <a:off x="416349" y="2880434"/>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3" name="テキスト ボックス 22">
            <a:extLst>
              <a:ext uri="{FF2B5EF4-FFF2-40B4-BE49-F238E27FC236}">
                <a16:creationId xmlns:a16="http://schemas.microsoft.com/office/drawing/2014/main" id="{E13646E3-30F1-4DF7-847C-CAD1B1AB5E6B}"/>
              </a:ext>
            </a:extLst>
          </p:cNvPr>
          <p:cNvSpPr txBox="1"/>
          <p:nvPr/>
        </p:nvSpPr>
        <p:spPr>
          <a:xfrm>
            <a:off x="416349" y="3329896"/>
            <a:ext cx="392269" cy="515611"/>
          </a:xfrm>
          <a:prstGeom prst="rect">
            <a:avLst/>
          </a:prstGeom>
          <a:noFill/>
        </p:spPr>
        <p:txBody>
          <a:bodyPr wrap="none" lIns="72000" tIns="72000" rIns="72000" bIns="18000" rtlCol="0">
            <a:spAutoFit/>
          </a:bodyPr>
          <a:lstStyle/>
          <a:p>
            <a:pPr>
              <a:lnSpc>
                <a:spcPct val="120000"/>
              </a:lnSpc>
            </a:pPr>
            <a:r>
              <a:rPr lang="ja-JP" altLang="en-US" sz="2400" b="1" dirty="0">
                <a:latin typeface="+mn-ea"/>
              </a:rPr>
              <a:t>✔</a:t>
            </a:r>
            <a:endParaRPr lang="en-US" altLang="ja-JP" sz="2400" b="1" dirty="0">
              <a:latin typeface="+mn-ea"/>
            </a:endParaRPr>
          </a:p>
        </p:txBody>
      </p:sp>
      <p:sp>
        <p:nvSpPr>
          <p:cNvPr id="24" name="テキスト ボックス 23">
            <a:extLst>
              <a:ext uri="{FF2B5EF4-FFF2-40B4-BE49-F238E27FC236}">
                <a16:creationId xmlns:a16="http://schemas.microsoft.com/office/drawing/2014/main" id="{C1547310-8103-4B2F-9CDA-55870426785D}"/>
              </a:ext>
            </a:extLst>
          </p:cNvPr>
          <p:cNvSpPr txBox="1"/>
          <p:nvPr/>
        </p:nvSpPr>
        <p:spPr>
          <a:xfrm>
            <a:off x="792576" y="3366946"/>
            <a:ext cx="5598822" cy="409428"/>
          </a:xfrm>
          <a:prstGeom prst="rect">
            <a:avLst/>
          </a:prstGeom>
          <a:noFill/>
        </p:spPr>
        <p:txBody>
          <a:bodyPr wrap="none" lIns="72000" tIns="72000" rIns="72000" bIns="18000" rtlCol="0">
            <a:spAutoFit/>
          </a:bodyPr>
          <a:lstStyle/>
          <a:p>
            <a:pPr>
              <a:lnSpc>
                <a:spcPct val="120000"/>
              </a:lnSpc>
            </a:pPr>
            <a:r>
              <a:rPr lang="ja-JP" altLang="en-US" sz="1400" b="1" dirty="0">
                <a:latin typeface="+mn-ea"/>
              </a:rPr>
              <a:t>千葉市事業の協力医療機関（ </a:t>
            </a:r>
            <a:r>
              <a:rPr lang="ja-JP" altLang="en-US" b="1" dirty="0">
                <a:solidFill>
                  <a:schemeClr val="accent6"/>
                </a:solidFill>
                <a:latin typeface="+mn-ea"/>
              </a:rPr>
              <a:t>千葉市医師会</a:t>
            </a:r>
            <a:r>
              <a:rPr lang="ja-JP" altLang="en-US" sz="1400" b="1" dirty="0">
                <a:latin typeface="+mn-ea"/>
              </a:rPr>
              <a:t> ）の貢献が大きい。</a:t>
            </a:r>
            <a:endParaRPr lang="en-US" altLang="ja-JP" b="1" dirty="0">
              <a:latin typeface="+mn-ea"/>
            </a:endParaRPr>
          </a:p>
        </p:txBody>
      </p:sp>
      <p:sp>
        <p:nvSpPr>
          <p:cNvPr id="25" name="テキスト ボックス 24">
            <a:extLst>
              <a:ext uri="{FF2B5EF4-FFF2-40B4-BE49-F238E27FC236}">
                <a16:creationId xmlns:a16="http://schemas.microsoft.com/office/drawing/2014/main" id="{32FEC103-BA67-4A9F-B0DB-8E0FAFCE570C}"/>
              </a:ext>
            </a:extLst>
          </p:cNvPr>
          <p:cNvSpPr txBox="1"/>
          <p:nvPr/>
        </p:nvSpPr>
        <p:spPr>
          <a:xfrm>
            <a:off x="8969309" y="1650128"/>
            <a:ext cx="3381870" cy="855704"/>
          </a:xfrm>
          <a:prstGeom prst="rect">
            <a:avLst/>
          </a:prstGeom>
          <a:noFill/>
        </p:spPr>
        <p:txBody>
          <a:bodyPr wrap="none" lIns="72000" tIns="72000" rIns="72000" bIns="18000" rtlCol="0">
            <a:spAutoFit/>
          </a:bodyPr>
          <a:lstStyle/>
          <a:p>
            <a:pPr>
              <a:lnSpc>
                <a:spcPct val="120000"/>
              </a:lnSpc>
            </a:pPr>
            <a:r>
              <a:rPr lang="ja-JP" altLang="en-US" sz="1400" b="1" dirty="0">
                <a:latin typeface="+mn-ea"/>
              </a:rPr>
              <a:t>ワクチンを接種する必要がある人は</a:t>
            </a:r>
            <a:endParaRPr lang="en-US" altLang="ja-JP" sz="1400" b="1" dirty="0">
              <a:latin typeface="+mn-ea"/>
            </a:endParaRPr>
          </a:p>
          <a:p>
            <a:pPr>
              <a:lnSpc>
                <a:spcPct val="120000"/>
              </a:lnSpc>
            </a:pPr>
            <a:r>
              <a:rPr lang="ja-JP" altLang="en-US" sz="1400" b="1" dirty="0">
                <a:latin typeface="+mn-ea"/>
              </a:rPr>
              <a:t>約 </a:t>
            </a:r>
            <a:r>
              <a:rPr lang="en-US" altLang="ja-JP" sz="1400" b="1" dirty="0">
                <a:solidFill>
                  <a:schemeClr val="accent6"/>
                </a:solidFill>
                <a:latin typeface="+mn-ea"/>
              </a:rPr>
              <a:t>3 </a:t>
            </a:r>
            <a:r>
              <a:rPr lang="ja-JP" altLang="en-US" sz="1400" b="1" dirty="0">
                <a:solidFill>
                  <a:schemeClr val="accent6"/>
                </a:solidFill>
                <a:latin typeface="+mn-ea"/>
              </a:rPr>
              <a:t>万人 </a:t>
            </a:r>
            <a:r>
              <a:rPr lang="ja-JP" altLang="en-US" sz="1400" b="1" dirty="0">
                <a:latin typeface="+mn-ea"/>
              </a:rPr>
              <a:t>いると算出されるが、</a:t>
            </a:r>
            <a:endParaRPr lang="en-US" altLang="ja-JP" sz="1400" b="1" dirty="0">
              <a:latin typeface="+mn-ea"/>
            </a:endParaRPr>
          </a:p>
          <a:p>
            <a:pPr>
              <a:lnSpc>
                <a:spcPct val="120000"/>
              </a:lnSpc>
            </a:pPr>
            <a:r>
              <a:rPr lang="en-US" altLang="ja-JP" sz="1400" b="1" dirty="0">
                <a:latin typeface="+mn-ea"/>
              </a:rPr>
              <a:t>3 </a:t>
            </a:r>
            <a:r>
              <a:rPr lang="ja-JP" altLang="en-US" sz="1400" b="1" dirty="0">
                <a:latin typeface="+mn-ea"/>
              </a:rPr>
              <a:t>年間で </a:t>
            </a:r>
            <a:r>
              <a:rPr lang="en-US" altLang="ja-JP" sz="1400" b="1" dirty="0">
                <a:solidFill>
                  <a:schemeClr val="accent6"/>
                </a:solidFill>
                <a:latin typeface="+mn-ea"/>
              </a:rPr>
              <a:t>9 </a:t>
            </a:r>
            <a:r>
              <a:rPr lang="ja-JP" altLang="en-US" sz="1400" b="1" dirty="0">
                <a:solidFill>
                  <a:schemeClr val="accent6"/>
                </a:solidFill>
                <a:latin typeface="+mn-ea"/>
              </a:rPr>
              <a:t>千人 </a:t>
            </a:r>
            <a:r>
              <a:rPr lang="ja-JP" altLang="en-US" sz="1400" b="1" dirty="0">
                <a:latin typeface="+mn-ea"/>
              </a:rPr>
              <a:t>しか終わっていない。</a:t>
            </a:r>
            <a:endParaRPr lang="en-US" altLang="ja-JP" sz="1400" b="1" dirty="0">
              <a:latin typeface="+mn-ea"/>
            </a:endParaRPr>
          </a:p>
        </p:txBody>
      </p:sp>
      <p:sp>
        <p:nvSpPr>
          <p:cNvPr id="26" name="テキスト ボックス 25">
            <a:extLst>
              <a:ext uri="{FF2B5EF4-FFF2-40B4-BE49-F238E27FC236}">
                <a16:creationId xmlns:a16="http://schemas.microsoft.com/office/drawing/2014/main" id="{8F259520-D73D-433E-B9A3-50CD7E907C15}"/>
              </a:ext>
            </a:extLst>
          </p:cNvPr>
          <p:cNvSpPr txBox="1"/>
          <p:nvPr/>
        </p:nvSpPr>
        <p:spPr>
          <a:xfrm>
            <a:off x="9017435" y="2585230"/>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
        <p:nvSpPr>
          <p:cNvPr id="27" name="テキスト ボックス 26">
            <a:extLst>
              <a:ext uri="{FF2B5EF4-FFF2-40B4-BE49-F238E27FC236}">
                <a16:creationId xmlns:a16="http://schemas.microsoft.com/office/drawing/2014/main" id="{5FE47DEC-987B-48A4-8873-E68642156F22}"/>
              </a:ext>
            </a:extLst>
          </p:cNvPr>
          <p:cNvSpPr txBox="1"/>
          <p:nvPr/>
        </p:nvSpPr>
        <p:spPr>
          <a:xfrm>
            <a:off x="8962898" y="4402911"/>
            <a:ext cx="3383472" cy="597171"/>
          </a:xfrm>
          <a:prstGeom prst="rect">
            <a:avLst/>
          </a:prstGeom>
          <a:noFill/>
        </p:spPr>
        <p:txBody>
          <a:bodyPr wrap="none" lIns="72000" tIns="72000" rIns="72000" bIns="18000" rtlCol="0">
            <a:spAutoFit/>
          </a:bodyPr>
          <a:lstStyle/>
          <a:p>
            <a:pPr>
              <a:lnSpc>
                <a:spcPct val="120000"/>
              </a:lnSpc>
            </a:pPr>
            <a:r>
              <a:rPr lang="ja-JP" altLang="en-US" sz="1400" b="1" dirty="0">
                <a:latin typeface="+mn-ea"/>
              </a:rPr>
              <a:t>千葉市では、転入等により、</a:t>
            </a:r>
            <a:endParaRPr lang="en-US" altLang="ja-JP" sz="1400" b="1" dirty="0">
              <a:latin typeface="+mn-ea"/>
            </a:endParaRPr>
          </a:p>
          <a:p>
            <a:pPr>
              <a:lnSpc>
                <a:spcPct val="120000"/>
              </a:lnSpc>
            </a:pPr>
            <a:r>
              <a:rPr lang="en-US" altLang="ja-JP" sz="1400" b="1" dirty="0">
                <a:solidFill>
                  <a:schemeClr val="accent5"/>
                </a:solidFill>
                <a:latin typeface="+mn-ea"/>
              </a:rPr>
              <a:t>20 </a:t>
            </a:r>
            <a:r>
              <a:rPr lang="ja-JP" altLang="en-US" sz="1400" b="1" dirty="0">
                <a:solidFill>
                  <a:schemeClr val="accent5"/>
                </a:solidFill>
                <a:latin typeface="+mn-ea"/>
              </a:rPr>
              <a:t>～ </a:t>
            </a:r>
            <a:r>
              <a:rPr lang="en-US" altLang="ja-JP" sz="1400" b="1" dirty="0">
                <a:solidFill>
                  <a:schemeClr val="accent5"/>
                </a:solidFill>
                <a:latin typeface="+mn-ea"/>
              </a:rPr>
              <a:t>30 </a:t>
            </a:r>
            <a:r>
              <a:rPr lang="ja-JP" altLang="en-US" sz="1400" b="1" dirty="0">
                <a:solidFill>
                  <a:schemeClr val="accent5"/>
                </a:solidFill>
                <a:latin typeface="+mn-ea"/>
              </a:rPr>
              <a:t>代 人口が年々増加</a:t>
            </a:r>
            <a:r>
              <a:rPr lang="ja-JP" altLang="en-US" sz="1400" b="1" dirty="0">
                <a:latin typeface="+mn-ea"/>
              </a:rPr>
              <a:t>している。</a:t>
            </a:r>
            <a:endParaRPr lang="en-US" altLang="ja-JP" sz="1400" b="1" dirty="0">
              <a:latin typeface="+mn-ea"/>
            </a:endParaRPr>
          </a:p>
        </p:txBody>
      </p:sp>
      <p:sp>
        <p:nvSpPr>
          <p:cNvPr id="28" name="テキスト ボックス 27">
            <a:extLst>
              <a:ext uri="{FF2B5EF4-FFF2-40B4-BE49-F238E27FC236}">
                <a16:creationId xmlns:a16="http://schemas.microsoft.com/office/drawing/2014/main" id="{642D6A8A-AF8D-4F1A-B8F4-39D2544BD9C4}"/>
              </a:ext>
            </a:extLst>
          </p:cNvPr>
          <p:cNvSpPr txBox="1"/>
          <p:nvPr/>
        </p:nvSpPr>
        <p:spPr>
          <a:xfrm>
            <a:off x="9011024" y="5082045"/>
            <a:ext cx="3045807" cy="815487"/>
          </a:xfrm>
          <a:prstGeom prst="rect">
            <a:avLst/>
          </a:prstGeom>
          <a:solidFill>
            <a:schemeClr val="accent5">
              <a:lumMod val="50000"/>
            </a:schemeClr>
          </a:solidFill>
          <a:ln w="19050">
            <a:noFill/>
          </a:ln>
        </p:spPr>
        <p:txBody>
          <a:bodyPr wrap="none" lIns="108000" tIns="108000" rIns="108000" bIns="90000" rtlCol="0" anchor="ctr" anchorCtr="1">
            <a:spAutoFit/>
          </a:bodyPr>
          <a:lstStyle/>
          <a:p>
            <a:r>
              <a:rPr lang="en-US" altLang="ja-JP" sz="2000" b="1" dirty="0">
                <a:solidFill>
                  <a:schemeClr val="bg1"/>
                </a:solidFill>
                <a:latin typeface="+mn-ea"/>
              </a:rPr>
              <a:t>20 </a:t>
            </a:r>
            <a:r>
              <a:rPr lang="ja-JP" altLang="en-US" sz="2000" b="1" dirty="0">
                <a:solidFill>
                  <a:schemeClr val="bg1"/>
                </a:solidFill>
                <a:latin typeface="+mn-ea"/>
              </a:rPr>
              <a:t>～ </a:t>
            </a:r>
            <a:r>
              <a:rPr lang="en-US" altLang="ja-JP" sz="2000" b="1" dirty="0">
                <a:solidFill>
                  <a:schemeClr val="bg1"/>
                </a:solidFill>
                <a:latin typeface="+mn-ea"/>
              </a:rPr>
              <a:t>30 </a:t>
            </a:r>
            <a:r>
              <a:rPr lang="ja-JP" altLang="en-US" sz="2000" b="1" dirty="0">
                <a:solidFill>
                  <a:schemeClr val="bg1"/>
                </a:solidFill>
                <a:latin typeface="+mn-ea"/>
              </a:rPr>
              <a:t>代 の抗体価が</a:t>
            </a:r>
            <a:endParaRPr lang="en-US" altLang="ja-JP" sz="2000" b="1" dirty="0">
              <a:solidFill>
                <a:schemeClr val="bg1"/>
              </a:solidFill>
              <a:latin typeface="+mn-ea"/>
            </a:endParaRPr>
          </a:p>
          <a:p>
            <a:r>
              <a:rPr lang="ja-JP" altLang="en-US" sz="2000" b="1" dirty="0">
                <a:solidFill>
                  <a:schemeClr val="bg1"/>
                </a:solidFill>
                <a:latin typeface="+mn-ea"/>
              </a:rPr>
              <a:t>意外と低い</a:t>
            </a:r>
            <a:endParaRPr lang="en-US" altLang="ja-JP" sz="2000" b="1" dirty="0">
              <a:solidFill>
                <a:schemeClr val="bg1"/>
              </a:solidFill>
              <a:latin typeface="+mn-ea"/>
            </a:endParaRPr>
          </a:p>
        </p:txBody>
      </p:sp>
    </p:spTree>
    <p:extLst>
      <p:ext uri="{BB962C8B-B14F-4D97-AF65-F5344CB8AC3E}">
        <p14:creationId xmlns:p14="http://schemas.microsoft.com/office/powerpoint/2010/main" val="2651644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折線 (枠なし) 2">
            <a:extLst>
              <a:ext uri="{FF2B5EF4-FFF2-40B4-BE49-F238E27FC236}">
                <a16:creationId xmlns:a16="http://schemas.microsoft.com/office/drawing/2014/main" id="{93FBEFA1-2C2B-4466-8647-E6ABE6CC4DE7}"/>
              </a:ext>
            </a:extLst>
          </p:cNvPr>
          <p:cNvSpPr/>
          <p:nvPr/>
        </p:nvSpPr>
        <p:spPr>
          <a:xfrm>
            <a:off x="359962" y="319705"/>
            <a:ext cx="4454278"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事業促進のための取り組み</a:t>
            </a:r>
            <a:endParaRPr kumimoji="1" lang="ja-JP" altLang="en-US" sz="2800" b="1" dirty="0">
              <a:solidFill>
                <a:schemeClr val="tx1">
                  <a:lumMod val="95000"/>
                  <a:lumOff val="5000"/>
                </a:schemeClr>
              </a:solidFill>
            </a:endParaRPr>
          </a:p>
        </p:txBody>
      </p:sp>
      <p:sp>
        <p:nvSpPr>
          <p:cNvPr id="2" name="テキスト ボックス 1">
            <a:extLst>
              <a:ext uri="{FF2B5EF4-FFF2-40B4-BE49-F238E27FC236}">
                <a16:creationId xmlns:a16="http://schemas.microsoft.com/office/drawing/2014/main" id="{C9FB52F1-1EDF-FC9F-8BE9-959D4EDCBB65}"/>
              </a:ext>
            </a:extLst>
          </p:cNvPr>
          <p:cNvSpPr txBox="1"/>
          <p:nvPr/>
        </p:nvSpPr>
        <p:spPr>
          <a:xfrm>
            <a:off x="408604" y="1424721"/>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4" name="テキスト ボックス 3">
            <a:extLst>
              <a:ext uri="{FF2B5EF4-FFF2-40B4-BE49-F238E27FC236}">
                <a16:creationId xmlns:a16="http://schemas.microsoft.com/office/drawing/2014/main" id="{179793C5-5142-D3ED-5EF5-D74F2E04E73A}"/>
              </a:ext>
            </a:extLst>
          </p:cNvPr>
          <p:cNvSpPr txBox="1"/>
          <p:nvPr/>
        </p:nvSpPr>
        <p:spPr>
          <a:xfrm>
            <a:off x="408604" y="1932431"/>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
        <p:nvSpPr>
          <p:cNvPr id="5" name="テキスト ボックス 4">
            <a:extLst>
              <a:ext uri="{FF2B5EF4-FFF2-40B4-BE49-F238E27FC236}">
                <a16:creationId xmlns:a16="http://schemas.microsoft.com/office/drawing/2014/main" id="{414E418C-8B1B-2E1C-FEB5-F58C4D446243}"/>
              </a:ext>
            </a:extLst>
          </p:cNvPr>
          <p:cNvSpPr txBox="1"/>
          <p:nvPr/>
        </p:nvSpPr>
        <p:spPr>
          <a:xfrm>
            <a:off x="408604" y="3910150"/>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ECF721A-FB06-38C9-9447-FECD2FC774C0}"/>
              </a:ext>
            </a:extLst>
          </p:cNvPr>
          <p:cNvSpPr txBox="1"/>
          <p:nvPr/>
        </p:nvSpPr>
        <p:spPr>
          <a:xfrm>
            <a:off x="408604" y="4417860"/>
            <a:ext cx="3045807" cy="815487"/>
          </a:xfrm>
          <a:prstGeom prst="rect">
            <a:avLst/>
          </a:prstGeom>
          <a:solidFill>
            <a:schemeClr val="accent5">
              <a:lumMod val="50000"/>
            </a:schemeClr>
          </a:solidFill>
          <a:ln w="19050">
            <a:noFill/>
          </a:ln>
        </p:spPr>
        <p:txBody>
          <a:bodyPr wrap="none" lIns="108000" tIns="108000" rIns="108000" bIns="90000" rtlCol="0" anchor="ctr" anchorCtr="1">
            <a:spAutoFit/>
          </a:bodyPr>
          <a:lstStyle/>
          <a:p>
            <a:r>
              <a:rPr lang="en-US" altLang="ja-JP" sz="2000" b="1" dirty="0">
                <a:solidFill>
                  <a:schemeClr val="bg1"/>
                </a:solidFill>
                <a:latin typeface="+mn-ea"/>
              </a:rPr>
              <a:t>20 </a:t>
            </a:r>
            <a:r>
              <a:rPr lang="ja-JP" altLang="en-US" sz="2000" b="1" dirty="0">
                <a:solidFill>
                  <a:schemeClr val="bg1"/>
                </a:solidFill>
                <a:latin typeface="+mn-ea"/>
              </a:rPr>
              <a:t>～ </a:t>
            </a:r>
            <a:r>
              <a:rPr lang="en-US" altLang="ja-JP" sz="2000" b="1" dirty="0">
                <a:solidFill>
                  <a:schemeClr val="bg1"/>
                </a:solidFill>
                <a:latin typeface="+mn-ea"/>
              </a:rPr>
              <a:t>30 </a:t>
            </a:r>
            <a:r>
              <a:rPr lang="ja-JP" altLang="en-US" sz="2000" b="1" dirty="0">
                <a:solidFill>
                  <a:schemeClr val="bg1"/>
                </a:solidFill>
                <a:latin typeface="+mn-ea"/>
              </a:rPr>
              <a:t>代 の抗体価が</a:t>
            </a:r>
            <a:endParaRPr lang="en-US" altLang="ja-JP" sz="2000" b="1" dirty="0">
              <a:solidFill>
                <a:schemeClr val="bg1"/>
              </a:solidFill>
              <a:latin typeface="+mn-ea"/>
            </a:endParaRPr>
          </a:p>
          <a:p>
            <a:r>
              <a:rPr lang="ja-JP" altLang="en-US" sz="2000" b="1" dirty="0">
                <a:solidFill>
                  <a:schemeClr val="bg1"/>
                </a:solidFill>
                <a:latin typeface="+mn-ea"/>
              </a:rPr>
              <a:t>意外と低い</a:t>
            </a:r>
            <a:endParaRPr lang="en-US" altLang="ja-JP" sz="2000" b="1" dirty="0">
              <a:solidFill>
                <a:schemeClr val="bg1"/>
              </a:solidFill>
              <a:latin typeface="+mn-ea"/>
            </a:endParaRPr>
          </a:p>
        </p:txBody>
      </p:sp>
    </p:spTree>
    <p:extLst>
      <p:ext uri="{BB962C8B-B14F-4D97-AF65-F5344CB8AC3E}">
        <p14:creationId xmlns:p14="http://schemas.microsoft.com/office/powerpoint/2010/main" val="3151247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折線 (枠なし) 2">
            <a:extLst>
              <a:ext uri="{FF2B5EF4-FFF2-40B4-BE49-F238E27FC236}">
                <a16:creationId xmlns:a16="http://schemas.microsoft.com/office/drawing/2014/main" id="{93FBEFA1-2C2B-4466-8647-E6ABE6CC4DE7}"/>
              </a:ext>
            </a:extLst>
          </p:cNvPr>
          <p:cNvSpPr/>
          <p:nvPr/>
        </p:nvSpPr>
        <p:spPr>
          <a:xfrm>
            <a:off x="359962" y="319705"/>
            <a:ext cx="4454278"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事業促進のための取り組み</a:t>
            </a:r>
            <a:endParaRPr kumimoji="1" lang="ja-JP" altLang="en-US" sz="2800" b="1" dirty="0">
              <a:solidFill>
                <a:schemeClr val="tx1">
                  <a:lumMod val="95000"/>
                  <a:lumOff val="5000"/>
                </a:schemeClr>
              </a:solidFill>
            </a:endParaRPr>
          </a:p>
        </p:txBody>
      </p:sp>
      <p:sp>
        <p:nvSpPr>
          <p:cNvPr id="2" name="テキスト ボックス 1">
            <a:extLst>
              <a:ext uri="{FF2B5EF4-FFF2-40B4-BE49-F238E27FC236}">
                <a16:creationId xmlns:a16="http://schemas.microsoft.com/office/drawing/2014/main" id="{C9FB52F1-1EDF-FC9F-8BE9-959D4EDCBB65}"/>
              </a:ext>
            </a:extLst>
          </p:cNvPr>
          <p:cNvSpPr txBox="1"/>
          <p:nvPr/>
        </p:nvSpPr>
        <p:spPr>
          <a:xfrm>
            <a:off x="408604" y="1424721"/>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4" name="テキスト ボックス 3">
            <a:extLst>
              <a:ext uri="{FF2B5EF4-FFF2-40B4-BE49-F238E27FC236}">
                <a16:creationId xmlns:a16="http://schemas.microsoft.com/office/drawing/2014/main" id="{179793C5-5142-D3ED-5EF5-D74F2E04E73A}"/>
              </a:ext>
            </a:extLst>
          </p:cNvPr>
          <p:cNvSpPr txBox="1"/>
          <p:nvPr/>
        </p:nvSpPr>
        <p:spPr>
          <a:xfrm>
            <a:off x="408604" y="1932431"/>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
        <p:nvSpPr>
          <p:cNvPr id="5" name="テキスト ボックス 4">
            <a:extLst>
              <a:ext uri="{FF2B5EF4-FFF2-40B4-BE49-F238E27FC236}">
                <a16:creationId xmlns:a16="http://schemas.microsoft.com/office/drawing/2014/main" id="{414E418C-8B1B-2E1C-FEB5-F58C4D446243}"/>
              </a:ext>
            </a:extLst>
          </p:cNvPr>
          <p:cNvSpPr txBox="1"/>
          <p:nvPr/>
        </p:nvSpPr>
        <p:spPr>
          <a:xfrm>
            <a:off x="408604" y="3910150"/>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ECF721A-FB06-38C9-9447-FECD2FC774C0}"/>
              </a:ext>
            </a:extLst>
          </p:cNvPr>
          <p:cNvSpPr txBox="1"/>
          <p:nvPr/>
        </p:nvSpPr>
        <p:spPr>
          <a:xfrm>
            <a:off x="408604" y="4417860"/>
            <a:ext cx="3045807" cy="815487"/>
          </a:xfrm>
          <a:prstGeom prst="rect">
            <a:avLst/>
          </a:prstGeom>
          <a:solidFill>
            <a:schemeClr val="accent5">
              <a:lumMod val="50000"/>
            </a:schemeClr>
          </a:solidFill>
          <a:ln w="19050">
            <a:noFill/>
          </a:ln>
        </p:spPr>
        <p:txBody>
          <a:bodyPr wrap="none" lIns="108000" tIns="108000" rIns="108000" bIns="90000" rtlCol="0" anchor="ctr" anchorCtr="1">
            <a:spAutoFit/>
          </a:bodyPr>
          <a:lstStyle/>
          <a:p>
            <a:r>
              <a:rPr lang="en-US" altLang="ja-JP" sz="2000" b="1" dirty="0">
                <a:solidFill>
                  <a:schemeClr val="bg1"/>
                </a:solidFill>
                <a:latin typeface="+mn-ea"/>
              </a:rPr>
              <a:t>20 </a:t>
            </a:r>
            <a:r>
              <a:rPr lang="ja-JP" altLang="en-US" sz="2000" b="1" dirty="0">
                <a:solidFill>
                  <a:schemeClr val="bg1"/>
                </a:solidFill>
                <a:latin typeface="+mn-ea"/>
              </a:rPr>
              <a:t>～ </a:t>
            </a:r>
            <a:r>
              <a:rPr lang="en-US" altLang="ja-JP" sz="2000" b="1" dirty="0">
                <a:solidFill>
                  <a:schemeClr val="bg1"/>
                </a:solidFill>
                <a:latin typeface="+mn-ea"/>
              </a:rPr>
              <a:t>30 </a:t>
            </a:r>
            <a:r>
              <a:rPr lang="ja-JP" altLang="en-US" sz="2000" b="1" dirty="0">
                <a:solidFill>
                  <a:schemeClr val="bg1"/>
                </a:solidFill>
                <a:latin typeface="+mn-ea"/>
              </a:rPr>
              <a:t>代 の抗体価が</a:t>
            </a:r>
            <a:endParaRPr lang="en-US" altLang="ja-JP" sz="2000" b="1" dirty="0">
              <a:solidFill>
                <a:schemeClr val="bg1"/>
              </a:solidFill>
              <a:latin typeface="+mn-ea"/>
            </a:endParaRPr>
          </a:p>
          <a:p>
            <a:r>
              <a:rPr lang="ja-JP" altLang="en-US" sz="2000" b="1" dirty="0">
                <a:solidFill>
                  <a:schemeClr val="bg1"/>
                </a:solidFill>
                <a:latin typeface="+mn-ea"/>
              </a:rPr>
              <a:t>意外と低い</a:t>
            </a:r>
            <a:endParaRPr lang="en-US" altLang="ja-JP" sz="2000" b="1" dirty="0">
              <a:solidFill>
                <a:schemeClr val="bg1"/>
              </a:solidFill>
              <a:latin typeface="+mn-ea"/>
            </a:endParaRPr>
          </a:p>
        </p:txBody>
      </p:sp>
      <p:sp>
        <p:nvSpPr>
          <p:cNvPr id="8" name="テキスト ボックス 7">
            <a:extLst>
              <a:ext uri="{FF2B5EF4-FFF2-40B4-BE49-F238E27FC236}">
                <a16:creationId xmlns:a16="http://schemas.microsoft.com/office/drawing/2014/main" id="{BB457496-071B-DBF8-2B50-BD4BEE2A8A59}"/>
              </a:ext>
            </a:extLst>
          </p:cNvPr>
          <p:cNvSpPr txBox="1"/>
          <p:nvPr/>
        </p:nvSpPr>
        <p:spPr>
          <a:xfrm>
            <a:off x="4097686" y="1424721"/>
            <a:ext cx="7243503" cy="955731"/>
          </a:xfrm>
          <a:prstGeom prst="rect">
            <a:avLst/>
          </a:prstGeom>
          <a:noFill/>
        </p:spPr>
        <p:txBody>
          <a:bodyPr wrap="none" lIns="72000" tIns="72000" rIns="72000" bIns="18000" rtlCol="0">
            <a:spAutoFit/>
          </a:bodyPr>
          <a:lstStyle/>
          <a:p>
            <a:pPr marL="285750" indent="-285750">
              <a:lnSpc>
                <a:spcPct val="120000"/>
              </a:lnSpc>
              <a:buFont typeface="Wingdings" panose="05000000000000000000" pitchFamily="2" charset="2"/>
              <a:buChar char="ü"/>
            </a:pPr>
            <a:r>
              <a:rPr lang="ja-JP" altLang="en-US" sz="2000" b="1" dirty="0">
                <a:latin typeface="+mn-ea"/>
              </a:rPr>
              <a:t>明確な達成目標を提示する　　国事業抗体検査実施率を</a:t>
            </a:r>
            <a:endParaRPr lang="en-US" altLang="ja-JP" sz="2000" b="1" dirty="0">
              <a:latin typeface="+mn-ea"/>
            </a:endParaRPr>
          </a:p>
          <a:p>
            <a:pPr>
              <a:lnSpc>
                <a:spcPct val="120000"/>
              </a:lnSpc>
            </a:pPr>
            <a:r>
              <a:rPr lang="ja-JP" altLang="en-US" sz="2000" b="1" dirty="0">
                <a:latin typeface="+mn-ea"/>
              </a:rPr>
              <a:t>　　　　　　　　　　　　　　　</a:t>
            </a:r>
            <a:r>
              <a:rPr lang="en-US" altLang="ja-JP" sz="2000" b="1" dirty="0">
                <a:latin typeface="+mn-ea"/>
              </a:rPr>
              <a:t>3</a:t>
            </a:r>
            <a:r>
              <a:rPr lang="ja-JP" altLang="en-US" sz="2000" b="1" dirty="0">
                <a:latin typeface="+mn-ea"/>
              </a:rPr>
              <a:t>年間で</a:t>
            </a:r>
            <a:r>
              <a:rPr lang="en-US" altLang="ja-JP" sz="2800" b="1" dirty="0">
                <a:solidFill>
                  <a:schemeClr val="accent2"/>
                </a:solidFill>
                <a:latin typeface="+mn-ea"/>
              </a:rPr>
              <a:t>30</a:t>
            </a:r>
            <a:r>
              <a:rPr lang="en-US" altLang="ja-JP" sz="2800" b="1" dirty="0">
                <a:latin typeface="+mn-ea"/>
              </a:rPr>
              <a:t>%</a:t>
            </a:r>
            <a:r>
              <a:rPr lang="ja-JP" altLang="en-US" sz="2000" b="1" dirty="0">
                <a:latin typeface="+mn-ea"/>
              </a:rPr>
              <a:t>→</a:t>
            </a:r>
            <a:r>
              <a:rPr lang="en-US" altLang="ja-JP" sz="2800" b="1" dirty="0">
                <a:solidFill>
                  <a:schemeClr val="accent2"/>
                </a:solidFill>
                <a:latin typeface="+mn-ea"/>
              </a:rPr>
              <a:t>80</a:t>
            </a:r>
            <a:r>
              <a:rPr lang="en-US" altLang="ja-JP" sz="2800" b="1" dirty="0">
                <a:latin typeface="+mn-ea"/>
              </a:rPr>
              <a:t>%</a:t>
            </a:r>
            <a:r>
              <a:rPr lang="ja-JP" altLang="en-US" sz="2000" b="1" dirty="0">
                <a:latin typeface="+mn-ea"/>
              </a:rPr>
              <a:t>へ</a:t>
            </a:r>
            <a:endParaRPr lang="en-US" altLang="ja-JP" sz="2000" b="1" dirty="0">
              <a:latin typeface="+mn-ea"/>
            </a:endParaRPr>
          </a:p>
        </p:txBody>
      </p:sp>
    </p:spTree>
    <p:extLst>
      <p:ext uri="{BB962C8B-B14F-4D97-AF65-F5344CB8AC3E}">
        <p14:creationId xmlns:p14="http://schemas.microsoft.com/office/powerpoint/2010/main" val="2490710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折線 (枠なし) 2">
            <a:extLst>
              <a:ext uri="{FF2B5EF4-FFF2-40B4-BE49-F238E27FC236}">
                <a16:creationId xmlns:a16="http://schemas.microsoft.com/office/drawing/2014/main" id="{93FBEFA1-2C2B-4466-8647-E6ABE6CC4DE7}"/>
              </a:ext>
            </a:extLst>
          </p:cNvPr>
          <p:cNvSpPr/>
          <p:nvPr/>
        </p:nvSpPr>
        <p:spPr>
          <a:xfrm>
            <a:off x="359962" y="319705"/>
            <a:ext cx="4454278"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事業促進のための取り組み</a:t>
            </a:r>
            <a:endParaRPr kumimoji="1" lang="ja-JP" altLang="en-US" sz="2800" b="1" dirty="0">
              <a:solidFill>
                <a:schemeClr val="tx1">
                  <a:lumMod val="95000"/>
                  <a:lumOff val="5000"/>
                </a:schemeClr>
              </a:solidFill>
            </a:endParaRPr>
          </a:p>
        </p:txBody>
      </p:sp>
      <p:sp>
        <p:nvSpPr>
          <p:cNvPr id="2" name="テキスト ボックス 1">
            <a:extLst>
              <a:ext uri="{FF2B5EF4-FFF2-40B4-BE49-F238E27FC236}">
                <a16:creationId xmlns:a16="http://schemas.microsoft.com/office/drawing/2014/main" id="{C9FB52F1-1EDF-FC9F-8BE9-959D4EDCBB65}"/>
              </a:ext>
            </a:extLst>
          </p:cNvPr>
          <p:cNvSpPr txBox="1"/>
          <p:nvPr/>
        </p:nvSpPr>
        <p:spPr>
          <a:xfrm>
            <a:off x="408604" y="1424721"/>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4" name="テキスト ボックス 3">
            <a:extLst>
              <a:ext uri="{FF2B5EF4-FFF2-40B4-BE49-F238E27FC236}">
                <a16:creationId xmlns:a16="http://schemas.microsoft.com/office/drawing/2014/main" id="{179793C5-5142-D3ED-5EF5-D74F2E04E73A}"/>
              </a:ext>
            </a:extLst>
          </p:cNvPr>
          <p:cNvSpPr txBox="1"/>
          <p:nvPr/>
        </p:nvSpPr>
        <p:spPr>
          <a:xfrm>
            <a:off x="408604" y="1932431"/>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
        <p:nvSpPr>
          <p:cNvPr id="5" name="テキスト ボックス 4">
            <a:extLst>
              <a:ext uri="{FF2B5EF4-FFF2-40B4-BE49-F238E27FC236}">
                <a16:creationId xmlns:a16="http://schemas.microsoft.com/office/drawing/2014/main" id="{414E418C-8B1B-2E1C-FEB5-F58C4D446243}"/>
              </a:ext>
            </a:extLst>
          </p:cNvPr>
          <p:cNvSpPr txBox="1"/>
          <p:nvPr/>
        </p:nvSpPr>
        <p:spPr>
          <a:xfrm>
            <a:off x="408604" y="3910150"/>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ECF721A-FB06-38C9-9447-FECD2FC774C0}"/>
              </a:ext>
            </a:extLst>
          </p:cNvPr>
          <p:cNvSpPr txBox="1"/>
          <p:nvPr/>
        </p:nvSpPr>
        <p:spPr>
          <a:xfrm>
            <a:off x="408604" y="4417860"/>
            <a:ext cx="3045807" cy="815487"/>
          </a:xfrm>
          <a:prstGeom prst="rect">
            <a:avLst/>
          </a:prstGeom>
          <a:solidFill>
            <a:schemeClr val="accent5">
              <a:lumMod val="50000"/>
            </a:schemeClr>
          </a:solidFill>
          <a:ln w="19050">
            <a:noFill/>
          </a:ln>
        </p:spPr>
        <p:txBody>
          <a:bodyPr wrap="none" lIns="108000" tIns="108000" rIns="108000" bIns="90000" rtlCol="0" anchor="ctr" anchorCtr="1">
            <a:spAutoFit/>
          </a:bodyPr>
          <a:lstStyle/>
          <a:p>
            <a:r>
              <a:rPr lang="en-US" altLang="ja-JP" sz="2000" b="1" dirty="0">
                <a:solidFill>
                  <a:schemeClr val="bg1"/>
                </a:solidFill>
                <a:latin typeface="+mn-ea"/>
              </a:rPr>
              <a:t>20 </a:t>
            </a:r>
            <a:r>
              <a:rPr lang="ja-JP" altLang="en-US" sz="2000" b="1" dirty="0">
                <a:solidFill>
                  <a:schemeClr val="bg1"/>
                </a:solidFill>
                <a:latin typeface="+mn-ea"/>
              </a:rPr>
              <a:t>～ </a:t>
            </a:r>
            <a:r>
              <a:rPr lang="en-US" altLang="ja-JP" sz="2000" b="1" dirty="0">
                <a:solidFill>
                  <a:schemeClr val="bg1"/>
                </a:solidFill>
                <a:latin typeface="+mn-ea"/>
              </a:rPr>
              <a:t>30 </a:t>
            </a:r>
            <a:r>
              <a:rPr lang="ja-JP" altLang="en-US" sz="2000" b="1" dirty="0">
                <a:solidFill>
                  <a:schemeClr val="bg1"/>
                </a:solidFill>
                <a:latin typeface="+mn-ea"/>
              </a:rPr>
              <a:t>代 の抗体価が</a:t>
            </a:r>
            <a:endParaRPr lang="en-US" altLang="ja-JP" sz="2000" b="1" dirty="0">
              <a:solidFill>
                <a:schemeClr val="bg1"/>
              </a:solidFill>
              <a:latin typeface="+mn-ea"/>
            </a:endParaRPr>
          </a:p>
          <a:p>
            <a:r>
              <a:rPr lang="ja-JP" altLang="en-US" sz="2000" b="1" dirty="0">
                <a:solidFill>
                  <a:schemeClr val="bg1"/>
                </a:solidFill>
                <a:latin typeface="+mn-ea"/>
              </a:rPr>
              <a:t>意外と低い</a:t>
            </a:r>
            <a:endParaRPr lang="en-US" altLang="ja-JP" sz="2000" b="1" dirty="0">
              <a:solidFill>
                <a:schemeClr val="bg1"/>
              </a:solidFill>
              <a:latin typeface="+mn-ea"/>
            </a:endParaRPr>
          </a:p>
        </p:txBody>
      </p:sp>
      <p:sp>
        <p:nvSpPr>
          <p:cNvPr id="8" name="テキスト ボックス 7">
            <a:extLst>
              <a:ext uri="{FF2B5EF4-FFF2-40B4-BE49-F238E27FC236}">
                <a16:creationId xmlns:a16="http://schemas.microsoft.com/office/drawing/2014/main" id="{BB457496-071B-DBF8-2B50-BD4BEE2A8A59}"/>
              </a:ext>
            </a:extLst>
          </p:cNvPr>
          <p:cNvSpPr txBox="1"/>
          <p:nvPr/>
        </p:nvSpPr>
        <p:spPr>
          <a:xfrm>
            <a:off x="4097686" y="1424721"/>
            <a:ext cx="4537634" cy="814154"/>
          </a:xfrm>
          <a:prstGeom prst="rect">
            <a:avLst/>
          </a:prstGeom>
          <a:noFill/>
        </p:spPr>
        <p:txBody>
          <a:bodyPr wrap="none" lIns="72000" tIns="72000" rIns="72000" bIns="18000" rtlCol="0">
            <a:spAutoFit/>
          </a:bodyPr>
          <a:lstStyle/>
          <a:p>
            <a:pPr marL="285750" indent="-285750">
              <a:lnSpc>
                <a:spcPct val="120000"/>
              </a:lnSpc>
              <a:buFont typeface="Wingdings" panose="05000000000000000000" pitchFamily="2" charset="2"/>
              <a:buChar char="ü"/>
            </a:pPr>
            <a:r>
              <a:rPr lang="ja-JP" altLang="en-US" sz="2000" b="1" dirty="0">
                <a:latin typeface="+mn-ea"/>
              </a:rPr>
              <a:t>明確な達成目標を提示する　　</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協力医療機関への継続的な進捗報告</a:t>
            </a:r>
            <a:endParaRPr lang="en-US" altLang="ja-JP" sz="2000" b="1" dirty="0">
              <a:latin typeface="+mn-ea"/>
            </a:endParaRPr>
          </a:p>
        </p:txBody>
      </p:sp>
      <p:pic>
        <p:nvPicPr>
          <p:cNvPr id="7" name="図 6">
            <a:extLst>
              <a:ext uri="{FF2B5EF4-FFF2-40B4-BE49-F238E27FC236}">
                <a16:creationId xmlns:a16="http://schemas.microsoft.com/office/drawing/2014/main" id="{57AFEBEB-CED8-C14A-822A-BDFE92BF62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2491" y="2238875"/>
            <a:ext cx="3045807" cy="422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34494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D291FB12-7F32-5291-977D-45F4B4327A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188"/>
          <a:stretch/>
        </p:blipFill>
        <p:spPr>
          <a:xfrm rot="16200000">
            <a:off x="9477685" y="3879253"/>
            <a:ext cx="1089026" cy="3293668"/>
          </a:xfrm>
          <a:prstGeom prst="rect">
            <a:avLst/>
          </a:prstGeom>
        </p:spPr>
      </p:pic>
      <p:sp>
        <p:nvSpPr>
          <p:cNvPr id="3" name="吹き出し: 折線 (枠なし) 2">
            <a:extLst>
              <a:ext uri="{FF2B5EF4-FFF2-40B4-BE49-F238E27FC236}">
                <a16:creationId xmlns:a16="http://schemas.microsoft.com/office/drawing/2014/main" id="{93FBEFA1-2C2B-4466-8647-E6ABE6CC4DE7}"/>
              </a:ext>
            </a:extLst>
          </p:cNvPr>
          <p:cNvSpPr/>
          <p:nvPr/>
        </p:nvSpPr>
        <p:spPr>
          <a:xfrm>
            <a:off x="359962" y="319705"/>
            <a:ext cx="4454278"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事業促進のための取り組み</a:t>
            </a:r>
            <a:endParaRPr kumimoji="1" lang="ja-JP" altLang="en-US" sz="2800" b="1" dirty="0">
              <a:solidFill>
                <a:schemeClr val="tx1">
                  <a:lumMod val="95000"/>
                  <a:lumOff val="5000"/>
                </a:schemeClr>
              </a:solidFill>
            </a:endParaRPr>
          </a:p>
        </p:txBody>
      </p:sp>
      <p:sp>
        <p:nvSpPr>
          <p:cNvPr id="2" name="テキスト ボックス 1">
            <a:extLst>
              <a:ext uri="{FF2B5EF4-FFF2-40B4-BE49-F238E27FC236}">
                <a16:creationId xmlns:a16="http://schemas.microsoft.com/office/drawing/2014/main" id="{C9FB52F1-1EDF-FC9F-8BE9-959D4EDCBB65}"/>
              </a:ext>
            </a:extLst>
          </p:cNvPr>
          <p:cNvSpPr txBox="1"/>
          <p:nvPr/>
        </p:nvSpPr>
        <p:spPr>
          <a:xfrm>
            <a:off x="408604" y="1424721"/>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4" name="テキスト ボックス 3">
            <a:extLst>
              <a:ext uri="{FF2B5EF4-FFF2-40B4-BE49-F238E27FC236}">
                <a16:creationId xmlns:a16="http://schemas.microsoft.com/office/drawing/2014/main" id="{179793C5-5142-D3ED-5EF5-D74F2E04E73A}"/>
              </a:ext>
            </a:extLst>
          </p:cNvPr>
          <p:cNvSpPr txBox="1"/>
          <p:nvPr/>
        </p:nvSpPr>
        <p:spPr>
          <a:xfrm>
            <a:off x="408604" y="1932431"/>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
        <p:nvSpPr>
          <p:cNvPr id="5" name="テキスト ボックス 4">
            <a:extLst>
              <a:ext uri="{FF2B5EF4-FFF2-40B4-BE49-F238E27FC236}">
                <a16:creationId xmlns:a16="http://schemas.microsoft.com/office/drawing/2014/main" id="{414E418C-8B1B-2E1C-FEB5-F58C4D446243}"/>
              </a:ext>
            </a:extLst>
          </p:cNvPr>
          <p:cNvSpPr txBox="1"/>
          <p:nvPr/>
        </p:nvSpPr>
        <p:spPr>
          <a:xfrm>
            <a:off x="408604" y="3910150"/>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ECF721A-FB06-38C9-9447-FECD2FC774C0}"/>
              </a:ext>
            </a:extLst>
          </p:cNvPr>
          <p:cNvSpPr txBox="1"/>
          <p:nvPr/>
        </p:nvSpPr>
        <p:spPr>
          <a:xfrm>
            <a:off x="408604" y="4417860"/>
            <a:ext cx="3045807" cy="815487"/>
          </a:xfrm>
          <a:prstGeom prst="rect">
            <a:avLst/>
          </a:prstGeom>
          <a:solidFill>
            <a:schemeClr val="accent5">
              <a:lumMod val="50000"/>
            </a:schemeClr>
          </a:solidFill>
          <a:ln w="19050">
            <a:noFill/>
          </a:ln>
        </p:spPr>
        <p:txBody>
          <a:bodyPr wrap="none" lIns="108000" tIns="108000" rIns="108000" bIns="90000" rtlCol="0" anchor="ctr" anchorCtr="1">
            <a:spAutoFit/>
          </a:bodyPr>
          <a:lstStyle/>
          <a:p>
            <a:r>
              <a:rPr lang="en-US" altLang="ja-JP" sz="2000" b="1" dirty="0">
                <a:solidFill>
                  <a:schemeClr val="bg1"/>
                </a:solidFill>
                <a:latin typeface="+mn-ea"/>
              </a:rPr>
              <a:t>20 </a:t>
            </a:r>
            <a:r>
              <a:rPr lang="ja-JP" altLang="en-US" sz="2000" b="1" dirty="0">
                <a:solidFill>
                  <a:schemeClr val="bg1"/>
                </a:solidFill>
                <a:latin typeface="+mn-ea"/>
              </a:rPr>
              <a:t>～ </a:t>
            </a:r>
            <a:r>
              <a:rPr lang="en-US" altLang="ja-JP" sz="2000" b="1" dirty="0">
                <a:solidFill>
                  <a:schemeClr val="bg1"/>
                </a:solidFill>
                <a:latin typeface="+mn-ea"/>
              </a:rPr>
              <a:t>30 </a:t>
            </a:r>
            <a:r>
              <a:rPr lang="ja-JP" altLang="en-US" sz="2000" b="1" dirty="0">
                <a:solidFill>
                  <a:schemeClr val="bg1"/>
                </a:solidFill>
                <a:latin typeface="+mn-ea"/>
              </a:rPr>
              <a:t>代 の抗体価が</a:t>
            </a:r>
            <a:endParaRPr lang="en-US" altLang="ja-JP" sz="2000" b="1" dirty="0">
              <a:solidFill>
                <a:schemeClr val="bg1"/>
              </a:solidFill>
              <a:latin typeface="+mn-ea"/>
            </a:endParaRPr>
          </a:p>
          <a:p>
            <a:r>
              <a:rPr lang="ja-JP" altLang="en-US" sz="2000" b="1" dirty="0">
                <a:solidFill>
                  <a:schemeClr val="bg1"/>
                </a:solidFill>
                <a:latin typeface="+mn-ea"/>
              </a:rPr>
              <a:t>意外と低い</a:t>
            </a:r>
            <a:endParaRPr lang="en-US" altLang="ja-JP" sz="2000" b="1" dirty="0">
              <a:solidFill>
                <a:schemeClr val="bg1"/>
              </a:solidFill>
              <a:latin typeface="+mn-ea"/>
            </a:endParaRPr>
          </a:p>
        </p:txBody>
      </p:sp>
      <p:sp>
        <p:nvSpPr>
          <p:cNvPr id="8" name="テキスト ボックス 7">
            <a:extLst>
              <a:ext uri="{FF2B5EF4-FFF2-40B4-BE49-F238E27FC236}">
                <a16:creationId xmlns:a16="http://schemas.microsoft.com/office/drawing/2014/main" id="{BB457496-071B-DBF8-2B50-BD4BEE2A8A59}"/>
              </a:ext>
            </a:extLst>
          </p:cNvPr>
          <p:cNvSpPr txBox="1"/>
          <p:nvPr/>
        </p:nvSpPr>
        <p:spPr>
          <a:xfrm>
            <a:off x="4097686" y="1424721"/>
            <a:ext cx="4537634" cy="1183486"/>
          </a:xfrm>
          <a:prstGeom prst="rect">
            <a:avLst/>
          </a:prstGeom>
          <a:noFill/>
        </p:spPr>
        <p:txBody>
          <a:bodyPr wrap="none" lIns="72000" tIns="72000" rIns="72000" bIns="18000" rtlCol="0">
            <a:spAutoFit/>
          </a:bodyPr>
          <a:lstStyle/>
          <a:p>
            <a:pPr marL="285750" indent="-285750">
              <a:lnSpc>
                <a:spcPct val="120000"/>
              </a:lnSpc>
              <a:buFont typeface="Wingdings" panose="05000000000000000000" pitchFamily="2" charset="2"/>
              <a:buChar char="ü"/>
            </a:pPr>
            <a:r>
              <a:rPr lang="ja-JP" altLang="en-US" sz="2000" b="1" dirty="0">
                <a:latin typeface="+mn-ea"/>
              </a:rPr>
              <a:t>明確な達成目標を提示する　　</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協力医療機関への継続的な進捗報告</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迅速抗体検査キット導入の検討</a:t>
            </a:r>
            <a:endParaRPr lang="en-US" altLang="ja-JP" sz="2000" b="1" dirty="0">
              <a:latin typeface="+mn-ea"/>
            </a:endParaRPr>
          </a:p>
        </p:txBody>
      </p:sp>
      <p:sp>
        <p:nvSpPr>
          <p:cNvPr id="10" name="テキスト ボックス 9">
            <a:extLst>
              <a:ext uri="{FF2B5EF4-FFF2-40B4-BE49-F238E27FC236}">
                <a16:creationId xmlns:a16="http://schemas.microsoft.com/office/drawing/2014/main" id="{8AF81F9C-CCCF-3FE8-89F1-A9C3967D04B4}"/>
              </a:ext>
            </a:extLst>
          </p:cNvPr>
          <p:cNvSpPr txBox="1"/>
          <p:nvPr/>
        </p:nvSpPr>
        <p:spPr>
          <a:xfrm>
            <a:off x="4097686" y="2894487"/>
            <a:ext cx="7922864" cy="2308324"/>
          </a:xfrm>
          <a:prstGeom prst="rect">
            <a:avLst/>
          </a:prstGeom>
          <a:noFill/>
        </p:spPr>
        <p:txBody>
          <a:bodyPr wrap="square">
            <a:spAutoFit/>
          </a:bodyPr>
          <a:lstStyle/>
          <a:p>
            <a:r>
              <a:rPr lang="ja-JP" altLang="en-US" b="1" dirty="0"/>
              <a:t>「風しんイムノクロマト法迅速キットの活用に関する研究」</a:t>
            </a:r>
            <a:endParaRPr lang="en-US" altLang="ja-JP" b="1" dirty="0"/>
          </a:p>
          <a:p>
            <a:r>
              <a:rPr lang="ja-JP" altLang="en-US" b="1" dirty="0"/>
              <a:t>　</a:t>
            </a:r>
            <a:endParaRPr lang="en-US" altLang="ja-JP" b="1" dirty="0"/>
          </a:p>
          <a:p>
            <a:endParaRPr lang="en-US" altLang="ja-JP" b="1" dirty="0"/>
          </a:p>
          <a:p>
            <a:endParaRPr lang="en-US" altLang="ja-JP" b="1" dirty="0"/>
          </a:p>
          <a:p>
            <a:r>
              <a:rPr lang="en-US" altLang="ja-JP" b="1" dirty="0"/>
              <a:t>…</a:t>
            </a:r>
            <a:r>
              <a:rPr lang="ja-JP" altLang="en-US" b="1" dirty="0"/>
              <a:t>イムノクロマト法迅速キット「バイオライン ルベラ </a:t>
            </a:r>
            <a:r>
              <a:rPr lang="en-US" altLang="ja-JP" b="1" dirty="0"/>
              <a:t>IgG/IgM</a:t>
            </a:r>
            <a:r>
              <a:rPr lang="ja-JP" altLang="en-US" b="1" dirty="0"/>
              <a:t>」を使用</a:t>
            </a:r>
            <a:endParaRPr lang="en-US" altLang="ja-JP" b="1" dirty="0"/>
          </a:p>
          <a:p>
            <a:r>
              <a:rPr lang="ja-JP" altLang="en-US" b="1" dirty="0"/>
              <a:t>　⇒</a:t>
            </a:r>
            <a:r>
              <a:rPr lang="en-US" altLang="ja-JP" b="1" dirty="0">
                <a:solidFill>
                  <a:schemeClr val="accent2"/>
                </a:solidFill>
              </a:rPr>
              <a:t>20</a:t>
            </a:r>
            <a:r>
              <a:rPr lang="ja-JP" altLang="en-US" b="1" dirty="0">
                <a:solidFill>
                  <a:schemeClr val="accent2"/>
                </a:solidFill>
              </a:rPr>
              <a:t>～</a:t>
            </a:r>
            <a:r>
              <a:rPr lang="en-US" altLang="ja-JP" b="1" dirty="0">
                <a:solidFill>
                  <a:schemeClr val="accent2"/>
                </a:solidFill>
              </a:rPr>
              <a:t>30</a:t>
            </a:r>
            <a:r>
              <a:rPr lang="ja-JP" altLang="en-US" b="1" dirty="0">
                <a:solidFill>
                  <a:schemeClr val="accent2"/>
                </a:solidFill>
              </a:rPr>
              <a:t>分</a:t>
            </a:r>
            <a:r>
              <a:rPr lang="ja-JP" altLang="en-US" b="1" dirty="0"/>
              <a:t>で結果が判明</a:t>
            </a:r>
            <a:endParaRPr lang="en-US" altLang="ja-JP" b="1" dirty="0"/>
          </a:p>
          <a:p>
            <a:r>
              <a:rPr lang="ja-JP" altLang="en-US" b="1" dirty="0"/>
              <a:t>　⇒</a:t>
            </a:r>
            <a:r>
              <a:rPr lang="en-US" altLang="ja-JP" b="1" dirty="0"/>
              <a:t>IgG</a:t>
            </a:r>
            <a:r>
              <a:rPr lang="ja-JP" altLang="en-US" b="1" dirty="0"/>
              <a:t>抗体陰性の場合、</a:t>
            </a:r>
            <a:r>
              <a:rPr lang="ja-JP" altLang="en-US" b="1" dirty="0">
                <a:solidFill>
                  <a:schemeClr val="accent2"/>
                </a:solidFill>
              </a:rPr>
              <a:t>検査当日の</a:t>
            </a:r>
            <a:r>
              <a:rPr lang="en-US" altLang="ja-JP" b="1" dirty="0">
                <a:solidFill>
                  <a:schemeClr val="accent2"/>
                </a:solidFill>
              </a:rPr>
              <a:t>MR</a:t>
            </a:r>
            <a:r>
              <a:rPr lang="ja-JP" altLang="en-US" b="1" dirty="0">
                <a:solidFill>
                  <a:schemeClr val="accent2"/>
                </a:solidFill>
              </a:rPr>
              <a:t>ワクチン接種が可能</a:t>
            </a:r>
            <a:endParaRPr lang="en-US" altLang="ja-JP" b="1" dirty="0">
              <a:solidFill>
                <a:schemeClr val="accent2"/>
              </a:solidFill>
            </a:endParaRPr>
          </a:p>
          <a:p>
            <a:endParaRPr lang="en-US" altLang="ja-JP" b="1" dirty="0"/>
          </a:p>
        </p:txBody>
      </p:sp>
      <p:sp>
        <p:nvSpPr>
          <p:cNvPr id="16" name="テキスト ボックス 15">
            <a:extLst>
              <a:ext uri="{FF2B5EF4-FFF2-40B4-BE49-F238E27FC236}">
                <a16:creationId xmlns:a16="http://schemas.microsoft.com/office/drawing/2014/main" id="{162E01D5-8ABE-8690-BCA5-2500B48FF384}"/>
              </a:ext>
            </a:extLst>
          </p:cNvPr>
          <p:cNvSpPr txBox="1"/>
          <p:nvPr/>
        </p:nvSpPr>
        <p:spPr>
          <a:xfrm>
            <a:off x="5601607" y="3394564"/>
            <a:ext cx="6067425" cy="769441"/>
          </a:xfrm>
          <a:prstGeom prst="rect">
            <a:avLst/>
          </a:prstGeom>
          <a:noFill/>
        </p:spPr>
        <p:txBody>
          <a:bodyPr wrap="square">
            <a:spAutoFit/>
          </a:bodyPr>
          <a:lstStyle/>
          <a:p>
            <a:pPr algn="r"/>
            <a:r>
              <a:rPr lang="ja-JP" altLang="en-US" sz="1100" dirty="0"/>
              <a:t>厚生労働行政推進調査事業費補助金新興・再興感染症及び予防接種政策推進研究事業</a:t>
            </a:r>
          </a:p>
          <a:p>
            <a:pPr algn="r"/>
            <a:r>
              <a:rPr lang="ja-JP" altLang="en-US" sz="1100" dirty="0"/>
              <a:t>「風しん第５期定期接種の対策期間延長における風しん予防接種促進に関する研究」</a:t>
            </a:r>
            <a:endParaRPr lang="en-US" altLang="ja-JP" sz="1100" dirty="0"/>
          </a:p>
          <a:p>
            <a:pPr algn="r"/>
            <a:r>
              <a:rPr lang="en-US" altLang="ja-JP" sz="1100" dirty="0"/>
              <a:t>https://en.surece.co.jp/fusin/login.php</a:t>
            </a:r>
          </a:p>
          <a:p>
            <a:pPr algn="r"/>
            <a:endParaRPr lang="ja-JP" altLang="en-US" sz="1100" dirty="0"/>
          </a:p>
        </p:txBody>
      </p:sp>
      <p:sp>
        <p:nvSpPr>
          <p:cNvPr id="18" name="正方形/長方形 17">
            <a:extLst>
              <a:ext uri="{FF2B5EF4-FFF2-40B4-BE49-F238E27FC236}">
                <a16:creationId xmlns:a16="http://schemas.microsoft.com/office/drawing/2014/main" id="{5BBFAB2B-B4A6-C178-20C3-E3F876F6CA00}"/>
              </a:ext>
            </a:extLst>
          </p:cNvPr>
          <p:cNvSpPr/>
          <p:nvPr/>
        </p:nvSpPr>
        <p:spPr>
          <a:xfrm>
            <a:off x="4097686" y="2800350"/>
            <a:ext cx="7685710" cy="33623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263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4E31F5-566B-45CD-BE5D-F6F28EC05F79}"/>
              </a:ext>
            </a:extLst>
          </p:cNvPr>
          <p:cNvSpPr txBox="1"/>
          <p:nvPr/>
        </p:nvSpPr>
        <p:spPr>
          <a:xfrm>
            <a:off x="417000" y="1494462"/>
            <a:ext cx="11515507" cy="4669055"/>
          </a:xfrm>
          <a:prstGeom prst="rect">
            <a:avLst/>
          </a:prstGeom>
          <a:noFill/>
        </p:spPr>
        <p:txBody>
          <a:bodyPr wrap="none" lIns="72000" tIns="72000" rIns="72000" bIns="18000" rtlCol="0">
            <a:spAutoFit/>
          </a:bodyPr>
          <a:lstStyle/>
          <a:p>
            <a:pPr defTabSz="180000">
              <a:lnSpc>
                <a:spcPct val="150000"/>
              </a:lnSpc>
            </a:pPr>
            <a:r>
              <a:rPr lang="ja-JP" altLang="en-US" sz="2000" dirty="0">
                <a:latin typeface="+mn-ea"/>
              </a:rPr>
              <a:t>我が国の 風しん追加的対策 である </a:t>
            </a:r>
            <a:r>
              <a:rPr lang="en-US" altLang="ja-JP" sz="2000" dirty="0">
                <a:latin typeface="+mn-ea"/>
              </a:rPr>
              <a:t>MR</a:t>
            </a:r>
            <a:r>
              <a:rPr lang="ja-JP" altLang="en-US" sz="2000" dirty="0">
                <a:latin typeface="+mn-ea"/>
              </a:rPr>
              <a:t>ワクチン </a:t>
            </a:r>
            <a:r>
              <a:rPr lang="en-US" altLang="ja-JP" sz="2000" dirty="0">
                <a:latin typeface="+mn-ea"/>
              </a:rPr>
              <a:t>5</a:t>
            </a:r>
            <a:r>
              <a:rPr lang="ja-JP" altLang="en-US" sz="2000" dirty="0">
                <a:latin typeface="+mn-ea"/>
              </a:rPr>
              <a:t>期 定期接種事業 の </a:t>
            </a:r>
            <a:r>
              <a:rPr lang="en-US" altLang="ja-JP" sz="2000" b="1" u="sng" dirty="0">
                <a:solidFill>
                  <a:schemeClr val="accent2"/>
                </a:solidFill>
                <a:latin typeface="+mn-ea"/>
              </a:rPr>
              <a:t>3</a:t>
            </a:r>
            <a:r>
              <a:rPr lang="ja-JP" altLang="en-US" sz="2000" b="1" u="sng" dirty="0">
                <a:solidFill>
                  <a:schemeClr val="accent2"/>
                </a:solidFill>
                <a:latin typeface="+mn-ea"/>
              </a:rPr>
              <a:t>年間延長 </a:t>
            </a:r>
            <a:r>
              <a:rPr lang="ja-JP" altLang="en-US" sz="2000" dirty="0">
                <a:latin typeface="+mn-ea"/>
              </a:rPr>
              <a:t>が決定した。</a:t>
            </a:r>
            <a:endParaRPr lang="en-US" altLang="ja-JP" sz="2000" dirty="0">
              <a:latin typeface="+mn-ea"/>
            </a:endParaRPr>
          </a:p>
          <a:p>
            <a:pPr defTabSz="180000">
              <a:lnSpc>
                <a:spcPct val="150000"/>
              </a:lnSpc>
            </a:pPr>
            <a:r>
              <a:rPr lang="ja-JP" altLang="en-US" sz="2000" dirty="0">
                <a:latin typeface="+mn-ea"/>
              </a:rPr>
              <a:t>背景には、当初予定した</a:t>
            </a:r>
            <a:r>
              <a:rPr lang="en-US" altLang="ja-JP" sz="2000" dirty="0">
                <a:latin typeface="+mn-ea"/>
              </a:rPr>
              <a:t>3</a:t>
            </a:r>
            <a:r>
              <a:rPr lang="ja-JP" altLang="en-US" sz="2000" dirty="0">
                <a:latin typeface="+mn-ea"/>
              </a:rPr>
              <a:t>年間での抗体検査・ワクチン接種 実施率の全国的な </a:t>
            </a:r>
            <a:r>
              <a:rPr lang="ja-JP" altLang="en-US" sz="2000" b="1" u="sng" dirty="0">
                <a:solidFill>
                  <a:schemeClr val="accent2"/>
                </a:solidFill>
                <a:latin typeface="+mn-ea"/>
              </a:rPr>
              <a:t>伸び悩み </a:t>
            </a:r>
            <a:r>
              <a:rPr lang="ja-JP" altLang="en-US" sz="2000" dirty="0">
                <a:latin typeface="+mn-ea"/>
              </a:rPr>
              <a:t>がある。</a:t>
            </a:r>
            <a:endParaRPr lang="en-US" altLang="ja-JP" sz="2000" dirty="0">
              <a:latin typeface="+mn-ea"/>
            </a:endParaRPr>
          </a:p>
          <a:p>
            <a:pPr defTabSz="180000">
              <a:lnSpc>
                <a:spcPct val="150000"/>
              </a:lnSpc>
            </a:pPr>
            <a:endParaRPr lang="en-US" altLang="ja-JP" sz="2000" dirty="0">
              <a:latin typeface="+mn-ea"/>
            </a:endParaRPr>
          </a:p>
          <a:p>
            <a:pPr defTabSz="180000">
              <a:lnSpc>
                <a:spcPct val="150000"/>
              </a:lnSpc>
            </a:pPr>
            <a:r>
              <a:rPr lang="ja-JP" altLang="en-US" sz="2000" dirty="0">
                <a:latin typeface="+mn-ea"/>
              </a:rPr>
              <a:t>千葉市では、</a:t>
            </a:r>
            <a:r>
              <a:rPr lang="ja-JP" altLang="en-US" sz="2000" b="1" u="sng" dirty="0">
                <a:solidFill>
                  <a:schemeClr val="accent2"/>
                </a:solidFill>
                <a:latin typeface="+mn-ea"/>
              </a:rPr>
              <a:t>市独自事業 </a:t>
            </a:r>
            <a:r>
              <a:rPr lang="ja-JP" altLang="en-US" sz="2000" dirty="0">
                <a:latin typeface="+mn-ea"/>
              </a:rPr>
              <a:t>として、</a:t>
            </a:r>
            <a:r>
              <a:rPr lang="ja-JP" altLang="en-US" sz="2000" b="1" u="sng" dirty="0">
                <a:solidFill>
                  <a:schemeClr val="accent2"/>
                </a:solidFill>
                <a:latin typeface="+mn-ea"/>
              </a:rPr>
              <a:t>国事業以外の 子育て世代 </a:t>
            </a:r>
            <a:r>
              <a:rPr lang="ja-JP" altLang="en-US" sz="2000" dirty="0">
                <a:latin typeface="+mn-ea"/>
              </a:rPr>
              <a:t>に対する抗体検査助成、</a:t>
            </a:r>
            <a:r>
              <a:rPr lang="en-US" altLang="ja-JP" sz="2000" dirty="0">
                <a:latin typeface="+mn-ea"/>
              </a:rPr>
              <a:t>MR</a:t>
            </a:r>
            <a:r>
              <a:rPr lang="ja-JP" altLang="en-US" sz="2000" dirty="0">
                <a:latin typeface="+mn-ea"/>
              </a:rPr>
              <a:t>ワクチン</a:t>
            </a:r>
            <a:endParaRPr lang="en-US" altLang="ja-JP" sz="2000" dirty="0">
              <a:latin typeface="+mn-ea"/>
            </a:endParaRPr>
          </a:p>
          <a:p>
            <a:pPr defTabSz="180000">
              <a:lnSpc>
                <a:spcPct val="150000"/>
              </a:lnSpc>
            </a:pPr>
            <a:r>
              <a:rPr lang="ja-JP" altLang="en-US" sz="2000" dirty="0">
                <a:latin typeface="+mn-ea"/>
              </a:rPr>
              <a:t>接種助成を行っている。</a:t>
            </a:r>
            <a:endParaRPr lang="en-US" altLang="ja-JP" sz="2000" dirty="0">
              <a:latin typeface="+mn-ea"/>
            </a:endParaRPr>
          </a:p>
          <a:p>
            <a:pPr defTabSz="180000">
              <a:lnSpc>
                <a:spcPct val="150000"/>
              </a:lnSpc>
            </a:pPr>
            <a:r>
              <a:rPr lang="ja-JP" altLang="en-US" sz="2000" dirty="0">
                <a:latin typeface="+mn-ea"/>
              </a:rPr>
              <a:t>我々の過去の共同研究により、</a:t>
            </a:r>
            <a:r>
              <a:rPr lang="ja-JP" altLang="en-US" sz="2000" b="1" u="sng" dirty="0">
                <a:solidFill>
                  <a:schemeClr val="accent2"/>
                </a:solidFill>
                <a:latin typeface="+mn-ea"/>
              </a:rPr>
              <a:t>千葉市事業の協力医療機関 </a:t>
            </a:r>
            <a:r>
              <a:rPr lang="ja-JP" altLang="en-US" sz="2000" dirty="0">
                <a:latin typeface="+mn-ea"/>
              </a:rPr>
              <a:t>は、国事業に関しても積極的に実施して</a:t>
            </a:r>
            <a:endParaRPr lang="en-US" altLang="ja-JP" sz="2000" dirty="0">
              <a:latin typeface="+mn-ea"/>
            </a:endParaRPr>
          </a:p>
          <a:p>
            <a:pPr defTabSz="180000">
              <a:lnSpc>
                <a:spcPct val="150000"/>
              </a:lnSpc>
            </a:pPr>
            <a:r>
              <a:rPr lang="ja-JP" altLang="en-US" sz="2000" dirty="0">
                <a:latin typeface="+mn-ea"/>
              </a:rPr>
              <a:t>いることが明らかになっている。</a:t>
            </a:r>
            <a:endParaRPr lang="en-US" altLang="ja-JP" sz="2000" dirty="0">
              <a:latin typeface="+mn-ea"/>
            </a:endParaRPr>
          </a:p>
          <a:p>
            <a:pPr defTabSz="180000">
              <a:lnSpc>
                <a:spcPct val="150000"/>
              </a:lnSpc>
            </a:pPr>
            <a:endParaRPr lang="en-US" altLang="ja-JP" sz="2000" dirty="0">
              <a:latin typeface="+mn-ea"/>
            </a:endParaRPr>
          </a:p>
          <a:p>
            <a:pPr defTabSz="180000">
              <a:lnSpc>
                <a:spcPct val="150000"/>
              </a:lnSpc>
            </a:pPr>
            <a:r>
              <a:rPr lang="ja-JP" altLang="en-US" sz="2000" dirty="0">
                <a:latin typeface="+mn-ea"/>
              </a:rPr>
              <a:t>市内における </a:t>
            </a:r>
            <a:r>
              <a:rPr lang="ja-JP" altLang="en-US" sz="2000" b="1" u="sng" dirty="0">
                <a:solidFill>
                  <a:schemeClr val="accent2"/>
                </a:solidFill>
                <a:latin typeface="+mn-ea"/>
              </a:rPr>
              <a:t>今後の風疹対策 </a:t>
            </a:r>
            <a:r>
              <a:rPr lang="ja-JP" altLang="en-US" sz="2000" dirty="0">
                <a:latin typeface="+mn-ea"/>
              </a:rPr>
              <a:t>を考える上で、国事業、千葉市事業それぞれの実施状況と対象者の</a:t>
            </a:r>
            <a:endParaRPr lang="en-US" altLang="ja-JP" sz="2000" dirty="0">
              <a:latin typeface="+mn-ea"/>
            </a:endParaRPr>
          </a:p>
          <a:p>
            <a:pPr defTabSz="180000">
              <a:lnSpc>
                <a:spcPct val="150000"/>
              </a:lnSpc>
            </a:pPr>
            <a:r>
              <a:rPr lang="ja-JP" altLang="en-US" sz="2000" dirty="0">
                <a:latin typeface="+mn-ea"/>
              </a:rPr>
              <a:t>抗体保有状況の</a:t>
            </a:r>
            <a:r>
              <a:rPr lang="ja-JP" altLang="en-US" sz="2000" b="1" u="sng" dirty="0">
                <a:solidFill>
                  <a:schemeClr val="accent2"/>
                </a:solidFill>
                <a:latin typeface="+mn-ea"/>
              </a:rPr>
              <a:t>現状を分析</a:t>
            </a:r>
            <a:r>
              <a:rPr lang="ja-JP" altLang="en-US" sz="2000" dirty="0">
                <a:latin typeface="+mn-ea"/>
              </a:rPr>
              <a:t>し、今後</a:t>
            </a:r>
            <a:r>
              <a:rPr lang="en-US" altLang="ja-JP" sz="2000" dirty="0">
                <a:latin typeface="+mn-ea"/>
              </a:rPr>
              <a:t>3</a:t>
            </a:r>
            <a:r>
              <a:rPr lang="ja-JP" altLang="en-US" sz="2000" dirty="0">
                <a:latin typeface="+mn-ea"/>
              </a:rPr>
              <a:t>年間を見据えた新たな対策を検討する。</a:t>
            </a:r>
          </a:p>
        </p:txBody>
      </p:sp>
      <p:sp>
        <p:nvSpPr>
          <p:cNvPr id="6" name="吹き出し: 折線 (枠なし) 5">
            <a:extLst>
              <a:ext uri="{FF2B5EF4-FFF2-40B4-BE49-F238E27FC236}">
                <a16:creationId xmlns:a16="http://schemas.microsoft.com/office/drawing/2014/main" id="{6AEDD687-069D-43EC-8D51-44EE8144554B}"/>
              </a:ext>
            </a:extLst>
          </p:cNvPr>
          <p:cNvSpPr/>
          <p:nvPr/>
        </p:nvSpPr>
        <p:spPr>
          <a:xfrm>
            <a:off x="497210" y="423801"/>
            <a:ext cx="1786881" cy="565146"/>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kumimoji="1" lang="ja-JP" altLang="en-US" sz="3200" b="1" dirty="0">
                <a:solidFill>
                  <a:schemeClr val="tx1">
                    <a:lumMod val="95000"/>
                    <a:lumOff val="5000"/>
                  </a:schemeClr>
                </a:solidFill>
              </a:rPr>
              <a:t>はじめに</a:t>
            </a:r>
          </a:p>
        </p:txBody>
      </p:sp>
      <p:sp>
        <p:nvSpPr>
          <p:cNvPr id="5" name="正方形/長方形 4">
            <a:extLst>
              <a:ext uri="{FF2B5EF4-FFF2-40B4-BE49-F238E27FC236}">
                <a16:creationId xmlns:a16="http://schemas.microsoft.com/office/drawing/2014/main" id="{D4DE85DF-136C-4972-B083-6BD83120921E}"/>
              </a:ext>
            </a:extLst>
          </p:cNvPr>
          <p:cNvSpPr/>
          <p:nvPr/>
        </p:nvSpPr>
        <p:spPr>
          <a:xfrm>
            <a:off x="387337" y="5005137"/>
            <a:ext cx="11574831" cy="1429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0740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折線 (枠なし) 2">
            <a:extLst>
              <a:ext uri="{FF2B5EF4-FFF2-40B4-BE49-F238E27FC236}">
                <a16:creationId xmlns:a16="http://schemas.microsoft.com/office/drawing/2014/main" id="{93FBEFA1-2C2B-4466-8647-E6ABE6CC4DE7}"/>
              </a:ext>
            </a:extLst>
          </p:cNvPr>
          <p:cNvSpPr/>
          <p:nvPr/>
        </p:nvSpPr>
        <p:spPr>
          <a:xfrm>
            <a:off x="359962" y="319705"/>
            <a:ext cx="4454278"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事業促進のための取り組み</a:t>
            </a:r>
            <a:endParaRPr kumimoji="1" lang="ja-JP" altLang="en-US" sz="2800" b="1" dirty="0">
              <a:solidFill>
                <a:schemeClr val="tx1">
                  <a:lumMod val="95000"/>
                  <a:lumOff val="5000"/>
                </a:schemeClr>
              </a:solidFill>
            </a:endParaRPr>
          </a:p>
        </p:txBody>
      </p:sp>
      <p:sp>
        <p:nvSpPr>
          <p:cNvPr id="2" name="テキスト ボックス 1">
            <a:extLst>
              <a:ext uri="{FF2B5EF4-FFF2-40B4-BE49-F238E27FC236}">
                <a16:creationId xmlns:a16="http://schemas.microsoft.com/office/drawing/2014/main" id="{C9FB52F1-1EDF-FC9F-8BE9-959D4EDCBB65}"/>
              </a:ext>
            </a:extLst>
          </p:cNvPr>
          <p:cNvSpPr txBox="1"/>
          <p:nvPr/>
        </p:nvSpPr>
        <p:spPr>
          <a:xfrm>
            <a:off x="408604" y="1424721"/>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4" name="テキスト ボックス 3">
            <a:extLst>
              <a:ext uri="{FF2B5EF4-FFF2-40B4-BE49-F238E27FC236}">
                <a16:creationId xmlns:a16="http://schemas.microsoft.com/office/drawing/2014/main" id="{179793C5-5142-D3ED-5EF5-D74F2E04E73A}"/>
              </a:ext>
            </a:extLst>
          </p:cNvPr>
          <p:cNvSpPr txBox="1"/>
          <p:nvPr/>
        </p:nvSpPr>
        <p:spPr>
          <a:xfrm>
            <a:off x="408604" y="1932431"/>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
        <p:nvSpPr>
          <p:cNvPr id="5" name="テキスト ボックス 4">
            <a:extLst>
              <a:ext uri="{FF2B5EF4-FFF2-40B4-BE49-F238E27FC236}">
                <a16:creationId xmlns:a16="http://schemas.microsoft.com/office/drawing/2014/main" id="{414E418C-8B1B-2E1C-FEB5-F58C4D446243}"/>
              </a:ext>
            </a:extLst>
          </p:cNvPr>
          <p:cNvSpPr txBox="1"/>
          <p:nvPr/>
        </p:nvSpPr>
        <p:spPr>
          <a:xfrm>
            <a:off x="408604" y="3910150"/>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ECF721A-FB06-38C9-9447-FECD2FC774C0}"/>
              </a:ext>
            </a:extLst>
          </p:cNvPr>
          <p:cNvSpPr txBox="1"/>
          <p:nvPr/>
        </p:nvSpPr>
        <p:spPr>
          <a:xfrm>
            <a:off x="408604" y="4417860"/>
            <a:ext cx="3045807" cy="815487"/>
          </a:xfrm>
          <a:prstGeom prst="rect">
            <a:avLst/>
          </a:prstGeom>
          <a:solidFill>
            <a:schemeClr val="accent5">
              <a:lumMod val="50000"/>
            </a:schemeClr>
          </a:solidFill>
          <a:ln w="19050">
            <a:noFill/>
          </a:ln>
        </p:spPr>
        <p:txBody>
          <a:bodyPr wrap="none" lIns="108000" tIns="108000" rIns="108000" bIns="90000" rtlCol="0" anchor="ctr" anchorCtr="1">
            <a:spAutoFit/>
          </a:bodyPr>
          <a:lstStyle/>
          <a:p>
            <a:r>
              <a:rPr lang="en-US" altLang="ja-JP" sz="2000" b="1" dirty="0">
                <a:solidFill>
                  <a:schemeClr val="bg1"/>
                </a:solidFill>
                <a:latin typeface="+mn-ea"/>
              </a:rPr>
              <a:t>20 </a:t>
            </a:r>
            <a:r>
              <a:rPr lang="ja-JP" altLang="en-US" sz="2000" b="1" dirty="0">
                <a:solidFill>
                  <a:schemeClr val="bg1"/>
                </a:solidFill>
                <a:latin typeface="+mn-ea"/>
              </a:rPr>
              <a:t>～ </a:t>
            </a:r>
            <a:r>
              <a:rPr lang="en-US" altLang="ja-JP" sz="2000" b="1" dirty="0">
                <a:solidFill>
                  <a:schemeClr val="bg1"/>
                </a:solidFill>
                <a:latin typeface="+mn-ea"/>
              </a:rPr>
              <a:t>30 </a:t>
            </a:r>
            <a:r>
              <a:rPr lang="ja-JP" altLang="en-US" sz="2000" b="1" dirty="0">
                <a:solidFill>
                  <a:schemeClr val="bg1"/>
                </a:solidFill>
                <a:latin typeface="+mn-ea"/>
              </a:rPr>
              <a:t>代 の抗体価が</a:t>
            </a:r>
            <a:endParaRPr lang="en-US" altLang="ja-JP" sz="2000" b="1" dirty="0">
              <a:solidFill>
                <a:schemeClr val="bg1"/>
              </a:solidFill>
              <a:latin typeface="+mn-ea"/>
            </a:endParaRPr>
          </a:p>
          <a:p>
            <a:r>
              <a:rPr lang="ja-JP" altLang="en-US" sz="2000" b="1" dirty="0">
                <a:solidFill>
                  <a:schemeClr val="bg1"/>
                </a:solidFill>
                <a:latin typeface="+mn-ea"/>
              </a:rPr>
              <a:t>意外と低い</a:t>
            </a:r>
            <a:endParaRPr lang="en-US" altLang="ja-JP" sz="2000" b="1" dirty="0">
              <a:solidFill>
                <a:schemeClr val="bg1"/>
              </a:solidFill>
              <a:latin typeface="+mn-ea"/>
            </a:endParaRPr>
          </a:p>
        </p:txBody>
      </p:sp>
      <p:sp>
        <p:nvSpPr>
          <p:cNvPr id="8" name="テキスト ボックス 7">
            <a:extLst>
              <a:ext uri="{FF2B5EF4-FFF2-40B4-BE49-F238E27FC236}">
                <a16:creationId xmlns:a16="http://schemas.microsoft.com/office/drawing/2014/main" id="{BB457496-071B-DBF8-2B50-BD4BEE2A8A59}"/>
              </a:ext>
            </a:extLst>
          </p:cNvPr>
          <p:cNvSpPr txBox="1"/>
          <p:nvPr/>
        </p:nvSpPr>
        <p:spPr>
          <a:xfrm>
            <a:off x="4097686" y="1424721"/>
            <a:ext cx="4537634" cy="1183486"/>
          </a:xfrm>
          <a:prstGeom prst="rect">
            <a:avLst/>
          </a:prstGeom>
          <a:noFill/>
        </p:spPr>
        <p:txBody>
          <a:bodyPr wrap="none" lIns="72000" tIns="72000" rIns="72000" bIns="18000" rtlCol="0">
            <a:spAutoFit/>
          </a:bodyPr>
          <a:lstStyle/>
          <a:p>
            <a:pPr marL="285750" indent="-285750">
              <a:lnSpc>
                <a:spcPct val="120000"/>
              </a:lnSpc>
              <a:buFont typeface="Wingdings" panose="05000000000000000000" pitchFamily="2" charset="2"/>
              <a:buChar char="ü"/>
            </a:pPr>
            <a:r>
              <a:rPr lang="ja-JP" altLang="en-US" sz="2000" b="1" dirty="0">
                <a:latin typeface="+mn-ea"/>
              </a:rPr>
              <a:t>明確な達成目標を提示する　　</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協力医療機関への継続的な進捗報告</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迅速抗体検査キット導入の検討</a:t>
            </a:r>
            <a:endParaRPr lang="en-US" altLang="ja-JP" sz="2000" b="1" dirty="0">
              <a:latin typeface="+mn-ea"/>
            </a:endParaRPr>
          </a:p>
        </p:txBody>
      </p:sp>
      <p:sp>
        <p:nvSpPr>
          <p:cNvPr id="7" name="テキスト ボックス 6">
            <a:extLst>
              <a:ext uri="{FF2B5EF4-FFF2-40B4-BE49-F238E27FC236}">
                <a16:creationId xmlns:a16="http://schemas.microsoft.com/office/drawing/2014/main" id="{31424038-DCAA-45F1-F2A4-7708D52F2A11}"/>
              </a:ext>
            </a:extLst>
          </p:cNvPr>
          <p:cNvSpPr txBox="1"/>
          <p:nvPr/>
        </p:nvSpPr>
        <p:spPr>
          <a:xfrm>
            <a:off x="4097686" y="3826117"/>
            <a:ext cx="3511712" cy="444822"/>
          </a:xfrm>
          <a:prstGeom prst="rect">
            <a:avLst/>
          </a:prstGeom>
          <a:noFill/>
        </p:spPr>
        <p:txBody>
          <a:bodyPr wrap="none" lIns="72000" tIns="72000" rIns="72000" bIns="18000" rtlCol="0">
            <a:spAutoFit/>
          </a:bodyPr>
          <a:lstStyle/>
          <a:p>
            <a:pPr marL="285750" indent="-285750">
              <a:lnSpc>
                <a:spcPct val="120000"/>
              </a:lnSpc>
              <a:buFont typeface="Wingdings" panose="05000000000000000000" pitchFamily="2" charset="2"/>
              <a:buChar char="ü"/>
            </a:pPr>
            <a:r>
              <a:rPr lang="ja-JP" altLang="en-US" sz="2000" b="1" dirty="0">
                <a:latin typeface="+mn-ea"/>
              </a:rPr>
              <a:t>産婦人科医療機関への啓蒙</a:t>
            </a:r>
            <a:endParaRPr lang="en-US" altLang="ja-JP" sz="2000" b="1" dirty="0">
              <a:latin typeface="+mn-ea"/>
            </a:endParaRPr>
          </a:p>
        </p:txBody>
      </p:sp>
      <p:pic>
        <p:nvPicPr>
          <p:cNvPr id="9" name="図 8">
            <a:extLst>
              <a:ext uri="{FF2B5EF4-FFF2-40B4-BE49-F238E27FC236}">
                <a16:creationId xmlns:a16="http://schemas.microsoft.com/office/drawing/2014/main" id="{6769EFD6-2885-BCB7-78FF-A1C6736987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28416" y="4370880"/>
            <a:ext cx="2811033" cy="18696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2341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折線 (枠なし) 2">
            <a:extLst>
              <a:ext uri="{FF2B5EF4-FFF2-40B4-BE49-F238E27FC236}">
                <a16:creationId xmlns:a16="http://schemas.microsoft.com/office/drawing/2014/main" id="{93FBEFA1-2C2B-4466-8647-E6ABE6CC4DE7}"/>
              </a:ext>
            </a:extLst>
          </p:cNvPr>
          <p:cNvSpPr/>
          <p:nvPr/>
        </p:nvSpPr>
        <p:spPr>
          <a:xfrm>
            <a:off x="359962" y="319705"/>
            <a:ext cx="4454278"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事業促進のための取り組み</a:t>
            </a:r>
            <a:endParaRPr kumimoji="1" lang="ja-JP" altLang="en-US" sz="2800" b="1" dirty="0">
              <a:solidFill>
                <a:schemeClr val="tx1">
                  <a:lumMod val="95000"/>
                  <a:lumOff val="5000"/>
                </a:schemeClr>
              </a:solidFill>
            </a:endParaRPr>
          </a:p>
        </p:txBody>
      </p:sp>
      <p:sp>
        <p:nvSpPr>
          <p:cNvPr id="2" name="テキスト ボックス 1">
            <a:extLst>
              <a:ext uri="{FF2B5EF4-FFF2-40B4-BE49-F238E27FC236}">
                <a16:creationId xmlns:a16="http://schemas.microsoft.com/office/drawing/2014/main" id="{C9FB52F1-1EDF-FC9F-8BE9-959D4EDCBB65}"/>
              </a:ext>
            </a:extLst>
          </p:cNvPr>
          <p:cNvSpPr txBox="1"/>
          <p:nvPr/>
        </p:nvSpPr>
        <p:spPr>
          <a:xfrm>
            <a:off x="408604" y="1424721"/>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4" name="テキスト ボックス 3">
            <a:extLst>
              <a:ext uri="{FF2B5EF4-FFF2-40B4-BE49-F238E27FC236}">
                <a16:creationId xmlns:a16="http://schemas.microsoft.com/office/drawing/2014/main" id="{179793C5-5142-D3ED-5EF5-D74F2E04E73A}"/>
              </a:ext>
            </a:extLst>
          </p:cNvPr>
          <p:cNvSpPr txBox="1"/>
          <p:nvPr/>
        </p:nvSpPr>
        <p:spPr>
          <a:xfrm>
            <a:off x="408604" y="1932431"/>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
        <p:nvSpPr>
          <p:cNvPr id="5" name="テキスト ボックス 4">
            <a:extLst>
              <a:ext uri="{FF2B5EF4-FFF2-40B4-BE49-F238E27FC236}">
                <a16:creationId xmlns:a16="http://schemas.microsoft.com/office/drawing/2014/main" id="{414E418C-8B1B-2E1C-FEB5-F58C4D446243}"/>
              </a:ext>
            </a:extLst>
          </p:cNvPr>
          <p:cNvSpPr txBox="1"/>
          <p:nvPr/>
        </p:nvSpPr>
        <p:spPr>
          <a:xfrm>
            <a:off x="408604" y="3910150"/>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ECF721A-FB06-38C9-9447-FECD2FC774C0}"/>
              </a:ext>
            </a:extLst>
          </p:cNvPr>
          <p:cNvSpPr txBox="1"/>
          <p:nvPr/>
        </p:nvSpPr>
        <p:spPr>
          <a:xfrm>
            <a:off x="408604" y="4417860"/>
            <a:ext cx="3045807" cy="815487"/>
          </a:xfrm>
          <a:prstGeom prst="rect">
            <a:avLst/>
          </a:prstGeom>
          <a:solidFill>
            <a:schemeClr val="accent5">
              <a:lumMod val="50000"/>
            </a:schemeClr>
          </a:solidFill>
          <a:ln w="19050">
            <a:noFill/>
          </a:ln>
        </p:spPr>
        <p:txBody>
          <a:bodyPr wrap="none" lIns="108000" tIns="108000" rIns="108000" bIns="90000" rtlCol="0" anchor="ctr" anchorCtr="1">
            <a:spAutoFit/>
          </a:bodyPr>
          <a:lstStyle/>
          <a:p>
            <a:r>
              <a:rPr lang="en-US" altLang="ja-JP" sz="2000" b="1" dirty="0">
                <a:solidFill>
                  <a:schemeClr val="bg1"/>
                </a:solidFill>
                <a:latin typeface="+mn-ea"/>
              </a:rPr>
              <a:t>20 </a:t>
            </a:r>
            <a:r>
              <a:rPr lang="ja-JP" altLang="en-US" sz="2000" b="1" dirty="0">
                <a:solidFill>
                  <a:schemeClr val="bg1"/>
                </a:solidFill>
                <a:latin typeface="+mn-ea"/>
              </a:rPr>
              <a:t>～ </a:t>
            </a:r>
            <a:r>
              <a:rPr lang="en-US" altLang="ja-JP" sz="2000" b="1" dirty="0">
                <a:solidFill>
                  <a:schemeClr val="bg1"/>
                </a:solidFill>
                <a:latin typeface="+mn-ea"/>
              </a:rPr>
              <a:t>30 </a:t>
            </a:r>
            <a:r>
              <a:rPr lang="ja-JP" altLang="en-US" sz="2000" b="1" dirty="0">
                <a:solidFill>
                  <a:schemeClr val="bg1"/>
                </a:solidFill>
                <a:latin typeface="+mn-ea"/>
              </a:rPr>
              <a:t>代 の抗体価が</a:t>
            </a:r>
            <a:endParaRPr lang="en-US" altLang="ja-JP" sz="2000" b="1" dirty="0">
              <a:solidFill>
                <a:schemeClr val="bg1"/>
              </a:solidFill>
              <a:latin typeface="+mn-ea"/>
            </a:endParaRPr>
          </a:p>
          <a:p>
            <a:r>
              <a:rPr lang="ja-JP" altLang="en-US" sz="2000" b="1" dirty="0">
                <a:solidFill>
                  <a:schemeClr val="bg1"/>
                </a:solidFill>
                <a:latin typeface="+mn-ea"/>
              </a:rPr>
              <a:t>意外と低い</a:t>
            </a:r>
            <a:endParaRPr lang="en-US" altLang="ja-JP" sz="2000" b="1" dirty="0">
              <a:solidFill>
                <a:schemeClr val="bg1"/>
              </a:solidFill>
              <a:latin typeface="+mn-ea"/>
            </a:endParaRPr>
          </a:p>
        </p:txBody>
      </p:sp>
      <p:sp>
        <p:nvSpPr>
          <p:cNvPr id="8" name="テキスト ボックス 7">
            <a:extLst>
              <a:ext uri="{FF2B5EF4-FFF2-40B4-BE49-F238E27FC236}">
                <a16:creationId xmlns:a16="http://schemas.microsoft.com/office/drawing/2014/main" id="{BB457496-071B-DBF8-2B50-BD4BEE2A8A59}"/>
              </a:ext>
            </a:extLst>
          </p:cNvPr>
          <p:cNvSpPr txBox="1"/>
          <p:nvPr/>
        </p:nvSpPr>
        <p:spPr>
          <a:xfrm>
            <a:off x="4097686" y="1424721"/>
            <a:ext cx="4537634" cy="1183486"/>
          </a:xfrm>
          <a:prstGeom prst="rect">
            <a:avLst/>
          </a:prstGeom>
          <a:noFill/>
        </p:spPr>
        <p:txBody>
          <a:bodyPr wrap="none" lIns="72000" tIns="72000" rIns="72000" bIns="18000" rtlCol="0">
            <a:spAutoFit/>
          </a:bodyPr>
          <a:lstStyle/>
          <a:p>
            <a:pPr marL="285750" indent="-285750">
              <a:lnSpc>
                <a:spcPct val="120000"/>
              </a:lnSpc>
              <a:buFont typeface="Wingdings" panose="05000000000000000000" pitchFamily="2" charset="2"/>
              <a:buChar char="ü"/>
            </a:pPr>
            <a:r>
              <a:rPr lang="ja-JP" altLang="en-US" sz="2000" b="1" dirty="0">
                <a:latin typeface="+mn-ea"/>
              </a:rPr>
              <a:t>明確な達成目標を提示する　　</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協力医療機関への継続的な進捗報告</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迅速抗体検査キット導入の検討</a:t>
            </a:r>
            <a:endParaRPr lang="en-US" altLang="ja-JP" sz="2000" b="1" dirty="0">
              <a:latin typeface="+mn-ea"/>
            </a:endParaRPr>
          </a:p>
        </p:txBody>
      </p:sp>
      <p:sp>
        <p:nvSpPr>
          <p:cNvPr id="7" name="テキスト ボックス 6">
            <a:extLst>
              <a:ext uri="{FF2B5EF4-FFF2-40B4-BE49-F238E27FC236}">
                <a16:creationId xmlns:a16="http://schemas.microsoft.com/office/drawing/2014/main" id="{31424038-DCAA-45F1-F2A4-7708D52F2A11}"/>
              </a:ext>
            </a:extLst>
          </p:cNvPr>
          <p:cNvSpPr txBox="1"/>
          <p:nvPr/>
        </p:nvSpPr>
        <p:spPr>
          <a:xfrm>
            <a:off x="4097686" y="3826117"/>
            <a:ext cx="3992613" cy="2069882"/>
          </a:xfrm>
          <a:prstGeom prst="rect">
            <a:avLst/>
          </a:prstGeom>
          <a:noFill/>
        </p:spPr>
        <p:txBody>
          <a:bodyPr wrap="none" lIns="72000" tIns="72000" rIns="72000" bIns="18000" rtlCol="0">
            <a:spAutoFit/>
          </a:bodyPr>
          <a:lstStyle/>
          <a:p>
            <a:pPr marL="285750" indent="-285750">
              <a:lnSpc>
                <a:spcPct val="120000"/>
              </a:lnSpc>
              <a:buFont typeface="Wingdings" panose="05000000000000000000" pitchFamily="2" charset="2"/>
              <a:buChar char="ü"/>
            </a:pPr>
            <a:r>
              <a:rPr lang="ja-JP" altLang="en-US" sz="2000" b="1" dirty="0">
                <a:latin typeface="+mn-ea"/>
              </a:rPr>
              <a:t>産婦人科医療機関への啓蒙</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市民へのパンフレット配布</a:t>
            </a:r>
            <a:endParaRPr lang="en-US" altLang="ja-JP" sz="2000" b="1" dirty="0">
              <a:latin typeface="+mn-ea"/>
            </a:endParaRPr>
          </a:p>
          <a:p>
            <a:pPr>
              <a:lnSpc>
                <a:spcPct val="120000"/>
              </a:lnSpc>
            </a:pPr>
            <a:endParaRPr lang="en-US" altLang="ja-JP" sz="800" b="1" dirty="0">
              <a:latin typeface="+mn-ea"/>
            </a:endParaRPr>
          </a:p>
          <a:p>
            <a:pPr>
              <a:lnSpc>
                <a:spcPct val="120000"/>
              </a:lnSpc>
            </a:pPr>
            <a:r>
              <a:rPr lang="ja-JP" altLang="en-US" sz="2000" b="1" dirty="0">
                <a:latin typeface="+mn-ea"/>
              </a:rPr>
              <a:t>　・母子手帳交付時</a:t>
            </a:r>
            <a:endParaRPr lang="en-US" altLang="ja-JP" sz="2000" b="1" dirty="0">
              <a:latin typeface="+mn-ea"/>
            </a:endParaRPr>
          </a:p>
          <a:p>
            <a:pPr>
              <a:lnSpc>
                <a:spcPct val="120000"/>
              </a:lnSpc>
            </a:pPr>
            <a:r>
              <a:rPr lang="ja-JP" altLang="en-US" sz="2000" b="1" dirty="0">
                <a:latin typeface="+mn-ea"/>
              </a:rPr>
              <a:t>　・乳幼児健診時</a:t>
            </a:r>
            <a:endParaRPr lang="en-US" altLang="ja-JP" sz="2000" b="1" dirty="0">
              <a:latin typeface="+mn-ea"/>
            </a:endParaRPr>
          </a:p>
          <a:p>
            <a:pPr>
              <a:lnSpc>
                <a:spcPct val="120000"/>
              </a:lnSpc>
            </a:pPr>
            <a:r>
              <a:rPr lang="ja-JP" altLang="en-US" sz="2000" b="1" dirty="0">
                <a:latin typeface="+mn-ea"/>
              </a:rPr>
              <a:t>　・新型コロナワクチン会場で　</a:t>
            </a:r>
            <a:endParaRPr lang="en-US" altLang="ja-JP" sz="2000" b="1" dirty="0">
              <a:latin typeface="+mn-ea"/>
            </a:endParaRPr>
          </a:p>
        </p:txBody>
      </p:sp>
      <p:pic>
        <p:nvPicPr>
          <p:cNvPr id="10" name="図 9">
            <a:extLst>
              <a:ext uri="{FF2B5EF4-FFF2-40B4-BE49-F238E27FC236}">
                <a16:creationId xmlns:a16="http://schemas.microsoft.com/office/drawing/2014/main" id="{FA9EBE33-E1D4-5EAB-2C21-72C631F4BE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4845" y="1856799"/>
            <a:ext cx="3268046" cy="4614412"/>
          </a:xfrm>
          <a:prstGeom prst="rect">
            <a:avLst/>
          </a:prstGeom>
        </p:spPr>
      </p:pic>
    </p:spTree>
    <p:extLst>
      <p:ext uri="{BB962C8B-B14F-4D97-AF65-F5344CB8AC3E}">
        <p14:creationId xmlns:p14="http://schemas.microsoft.com/office/powerpoint/2010/main" val="3814724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折線 (枠なし) 2">
            <a:extLst>
              <a:ext uri="{FF2B5EF4-FFF2-40B4-BE49-F238E27FC236}">
                <a16:creationId xmlns:a16="http://schemas.microsoft.com/office/drawing/2014/main" id="{93FBEFA1-2C2B-4466-8647-E6ABE6CC4DE7}"/>
              </a:ext>
            </a:extLst>
          </p:cNvPr>
          <p:cNvSpPr/>
          <p:nvPr/>
        </p:nvSpPr>
        <p:spPr>
          <a:xfrm>
            <a:off x="359962" y="319705"/>
            <a:ext cx="4454278"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事業促進のための取り組み</a:t>
            </a:r>
            <a:endParaRPr kumimoji="1" lang="ja-JP" altLang="en-US" sz="2800" b="1" dirty="0">
              <a:solidFill>
                <a:schemeClr val="tx1">
                  <a:lumMod val="95000"/>
                  <a:lumOff val="5000"/>
                </a:schemeClr>
              </a:solidFill>
            </a:endParaRPr>
          </a:p>
        </p:txBody>
      </p:sp>
      <p:sp>
        <p:nvSpPr>
          <p:cNvPr id="2" name="テキスト ボックス 1">
            <a:extLst>
              <a:ext uri="{FF2B5EF4-FFF2-40B4-BE49-F238E27FC236}">
                <a16:creationId xmlns:a16="http://schemas.microsoft.com/office/drawing/2014/main" id="{C9FB52F1-1EDF-FC9F-8BE9-959D4EDCBB65}"/>
              </a:ext>
            </a:extLst>
          </p:cNvPr>
          <p:cNvSpPr txBox="1"/>
          <p:nvPr/>
        </p:nvSpPr>
        <p:spPr>
          <a:xfrm>
            <a:off x="408604" y="1424721"/>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4" name="テキスト ボックス 3">
            <a:extLst>
              <a:ext uri="{FF2B5EF4-FFF2-40B4-BE49-F238E27FC236}">
                <a16:creationId xmlns:a16="http://schemas.microsoft.com/office/drawing/2014/main" id="{179793C5-5142-D3ED-5EF5-D74F2E04E73A}"/>
              </a:ext>
            </a:extLst>
          </p:cNvPr>
          <p:cNvSpPr txBox="1"/>
          <p:nvPr/>
        </p:nvSpPr>
        <p:spPr>
          <a:xfrm>
            <a:off x="408604" y="1932431"/>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
        <p:nvSpPr>
          <p:cNvPr id="5" name="テキスト ボックス 4">
            <a:extLst>
              <a:ext uri="{FF2B5EF4-FFF2-40B4-BE49-F238E27FC236}">
                <a16:creationId xmlns:a16="http://schemas.microsoft.com/office/drawing/2014/main" id="{414E418C-8B1B-2E1C-FEB5-F58C4D446243}"/>
              </a:ext>
            </a:extLst>
          </p:cNvPr>
          <p:cNvSpPr txBox="1"/>
          <p:nvPr/>
        </p:nvSpPr>
        <p:spPr>
          <a:xfrm>
            <a:off x="408604" y="3910150"/>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ECF721A-FB06-38C9-9447-FECD2FC774C0}"/>
              </a:ext>
            </a:extLst>
          </p:cNvPr>
          <p:cNvSpPr txBox="1"/>
          <p:nvPr/>
        </p:nvSpPr>
        <p:spPr>
          <a:xfrm>
            <a:off x="408604" y="4417860"/>
            <a:ext cx="3045807" cy="815487"/>
          </a:xfrm>
          <a:prstGeom prst="rect">
            <a:avLst/>
          </a:prstGeom>
          <a:solidFill>
            <a:schemeClr val="accent5">
              <a:lumMod val="50000"/>
            </a:schemeClr>
          </a:solidFill>
          <a:ln w="19050">
            <a:noFill/>
          </a:ln>
        </p:spPr>
        <p:txBody>
          <a:bodyPr wrap="none" lIns="108000" tIns="108000" rIns="108000" bIns="90000" rtlCol="0" anchor="ctr" anchorCtr="1">
            <a:spAutoFit/>
          </a:bodyPr>
          <a:lstStyle/>
          <a:p>
            <a:r>
              <a:rPr lang="en-US" altLang="ja-JP" sz="2000" b="1" dirty="0">
                <a:solidFill>
                  <a:schemeClr val="bg1"/>
                </a:solidFill>
                <a:latin typeface="+mn-ea"/>
              </a:rPr>
              <a:t>20 </a:t>
            </a:r>
            <a:r>
              <a:rPr lang="ja-JP" altLang="en-US" sz="2000" b="1" dirty="0">
                <a:solidFill>
                  <a:schemeClr val="bg1"/>
                </a:solidFill>
                <a:latin typeface="+mn-ea"/>
              </a:rPr>
              <a:t>～ </a:t>
            </a:r>
            <a:r>
              <a:rPr lang="en-US" altLang="ja-JP" sz="2000" b="1" dirty="0">
                <a:solidFill>
                  <a:schemeClr val="bg1"/>
                </a:solidFill>
                <a:latin typeface="+mn-ea"/>
              </a:rPr>
              <a:t>30 </a:t>
            </a:r>
            <a:r>
              <a:rPr lang="ja-JP" altLang="en-US" sz="2000" b="1" dirty="0">
                <a:solidFill>
                  <a:schemeClr val="bg1"/>
                </a:solidFill>
                <a:latin typeface="+mn-ea"/>
              </a:rPr>
              <a:t>代 の抗体価が</a:t>
            </a:r>
            <a:endParaRPr lang="en-US" altLang="ja-JP" sz="2000" b="1" dirty="0">
              <a:solidFill>
                <a:schemeClr val="bg1"/>
              </a:solidFill>
              <a:latin typeface="+mn-ea"/>
            </a:endParaRPr>
          </a:p>
          <a:p>
            <a:r>
              <a:rPr lang="ja-JP" altLang="en-US" sz="2000" b="1" dirty="0">
                <a:solidFill>
                  <a:schemeClr val="bg1"/>
                </a:solidFill>
                <a:latin typeface="+mn-ea"/>
              </a:rPr>
              <a:t>意外と低い</a:t>
            </a:r>
            <a:endParaRPr lang="en-US" altLang="ja-JP" sz="2000" b="1" dirty="0">
              <a:solidFill>
                <a:schemeClr val="bg1"/>
              </a:solidFill>
              <a:latin typeface="+mn-ea"/>
            </a:endParaRPr>
          </a:p>
        </p:txBody>
      </p:sp>
      <p:sp>
        <p:nvSpPr>
          <p:cNvPr id="8" name="テキスト ボックス 7">
            <a:extLst>
              <a:ext uri="{FF2B5EF4-FFF2-40B4-BE49-F238E27FC236}">
                <a16:creationId xmlns:a16="http://schemas.microsoft.com/office/drawing/2014/main" id="{BB457496-071B-DBF8-2B50-BD4BEE2A8A59}"/>
              </a:ext>
            </a:extLst>
          </p:cNvPr>
          <p:cNvSpPr txBox="1"/>
          <p:nvPr/>
        </p:nvSpPr>
        <p:spPr>
          <a:xfrm>
            <a:off x="4097686" y="1424721"/>
            <a:ext cx="4537634" cy="1183486"/>
          </a:xfrm>
          <a:prstGeom prst="rect">
            <a:avLst/>
          </a:prstGeom>
          <a:noFill/>
        </p:spPr>
        <p:txBody>
          <a:bodyPr wrap="none" lIns="72000" tIns="72000" rIns="72000" bIns="18000" rtlCol="0">
            <a:spAutoFit/>
          </a:bodyPr>
          <a:lstStyle/>
          <a:p>
            <a:pPr marL="285750" indent="-285750">
              <a:lnSpc>
                <a:spcPct val="120000"/>
              </a:lnSpc>
              <a:buFont typeface="Wingdings" panose="05000000000000000000" pitchFamily="2" charset="2"/>
              <a:buChar char="ü"/>
            </a:pPr>
            <a:r>
              <a:rPr lang="ja-JP" altLang="en-US" sz="2000" b="1" dirty="0">
                <a:latin typeface="+mn-ea"/>
              </a:rPr>
              <a:t>明確な達成目標を提示する　　</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協力医療機関への継続的な進捗報告</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迅速抗体検査キット導入の検討</a:t>
            </a:r>
            <a:endParaRPr lang="en-US" altLang="ja-JP" sz="2000" b="1" dirty="0">
              <a:latin typeface="+mn-ea"/>
            </a:endParaRPr>
          </a:p>
        </p:txBody>
      </p:sp>
      <p:sp>
        <p:nvSpPr>
          <p:cNvPr id="7" name="テキスト ボックス 6">
            <a:extLst>
              <a:ext uri="{FF2B5EF4-FFF2-40B4-BE49-F238E27FC236}">
                <a16:creationId xmlns:a16="http://schemas.microsoft.com/office/drawing/2014/main" id="{31424038-DCAA-45F1-F2A4-7708D52F2A11}"/>
              </a:ext>
            </a:extLst>
          </p:cNvPr>
          <p:cNvSpPr txBox="1"/>
          <p:nvPr/>
        </p:nvSpPr>
        <p:spPr>
          <a:xfrm>
            <a:off x="4097686" y="3826117"/>
            <a:ext cx="3736133" cy="2956279"/>
          </a:xfrm>
          <a:prstGeom prst="rect">
            <a:avLst/>
          </a:prstGeom>
          <a:noFill/>
        </p:spPr>
        <p:txBody>
          <a:bodyPr wrap="none" lIns="72000" tIns="72000" rIns="72000" bIns="18000" rtlCol="0">
            <a:spAutoFit/>
          </a:bodyPr>
          <a:lstStyle/>
          <a:p>
            <a:pPr marL="285750" indent="-285750">
              <a:lnSpc>
                <a:spcPct val="120000"/>
              </a:lnSpc>
              <a:buFont typeface="Wingdings" panose="05000000000000000000" pitchFamily="2" charset="2"/>
              <a:buChar char="ü"/>
            </a:pPr>
            <a:r>
              <a:rPr lang="ja-JP" altLang="en-US" sz="2000" b="1" dirty="0">
                <a:latin typeface="+mn-ea"/>
              </a:rPr>
              <a:t>産婦人科医療機関への啓蒙</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市民へのパンフレット配布</a:t>
            </a:r>
            <a:endParaRPr lang="en-US" altLang="ja-JP" sz="2000" b="1" dirty="0">
              <a:latin typeface="+mn-ea"/>
            </a:endParaRPr>
          </a:p>
          <a:p>
            <a:pPr>
              <a:lnSpc>
                <a:spcPct val="120000"/>
              </a:lnSpc>
            </a:pPr>
            <a:endParaRPr lang="en-US" altLang="ja-JP" sz="800" b="1" dirty="0">
              <a:latin typeface="+mn-ea"/>
            </a:endParaRPr>
          </a:p>
          <a:p>
            <a:pPr>
              <a:lnSpc>
                <a:spcPct val="120000"/>
              </a:lnSpc>
            </a:pPr>
            <a:r>
              <a:rPr lang="ja-JP" altLang="en-US" sz="2000" b="1" dirty="0">
                <a:latin typeface="+mn-ea"/>
              </a:rPr>
              <a:t>　・母子手帳交付時</a:t>
            </a:r>
            <a:endParaRPr lang="en-US" altLang="ja-JP" sz="2000" b="1" dirty="0">
              <a:latin typeface="+mn-ea"/>
            </a:endParaRPr>
          </a:p>
          <a:p>
            <a:pPr>
              <a:lnSpc>
                <a:spcPct val="120000"/>
              </a:lnSpc>
            </a:pPr>
            <a:r>
              <a:rPr lang="ja-JP" altLang="en-US" sz="2000" b="1" dirty="0">
                <a:latin typeface="+mn-ea"/>
              </a:rPr>
              <a:t>　・乳幼児健診時</a:t>
            </a:r>
            <a:endParaRPr lang="en-US" altLang="ja-JP" sz="2000" b="1" dirty="0">
              <a:latin typeface="+mn-ea"/>
            </a:endParaRPr>
          </a:p>
          <a:p>
            <a:pPr>
              <a:lnSpc>
                <a:spcPct val="120000"/>
              </a:lnSpc>
            </a:pPr>
            <a:r>
              <a:rPr lang="ja-JP" altLang="en-US" sz="2000" b="1" dirty="0">
                <a:latin typeface="+mn-ea"/>
              </a:rPr>
              <a:t>　・新型コロナワクチン会場で</a:t>
            </a:r>
            <a:endParaRPr lang="en-US" altLang="ja-JP" sz="2000" b="1" dirty="0">
              <a:latin typeface="+mn-ea"/>
            </a:endParaRPr>
          </a:p>
          <a:p>
            <a:pPr>
              <a:lnSpc>
                <a:spcPct val="120000"/>
              </a:lnSpc>
            </a:pPr>
            <a:endParaRPr lang="en-US" altLang="ja-JP" sz="800" b="1" dirty="0">
              <a:latin typeface="+mn-ea"/>
            </a:endParaRPr>
          </a:p>
          <a:p>
            <a:pPr marL="285750" indent="-285750">
              <a:lnSpc>
                <a:spcPct val="120000"/>
              </a:lnSpc>
              <a:buFont typeface="Wingdings" panose="05000000000000000000" pitchFamily="2" charset="2"/>
              <a:buChar char="ü"/>
            </a:pPr>
            <a:r>
              <a:rPr lang="en-US" altLang="ja-JP" sz="2000" b="1" dirty="0">
                <a:latin typeface="+mn-ea"/>
              </a:rPr>
              <a:t>SNS</a:t>
            </a:r>
            <a:r>
              <a:rPr lang="ja-JP" altLang="en-US" sz="2000" b="1" dirty="0">
                <a:latin typeface="+mn-ea"/>
              </a:rPr>
              <a:t>を用いた情報発信</a:t>
            </a:r>
            <a:endParaRPr lang="en-US" altLang="ja-JP" sz="2000" b="1" dirty="0">
              <a:latin typeface="+mn-ea"/>
            </a:endParaRPr>
          </a:p>
          <a:p>
            <a:pPr>
              <a:lnSpc>
                <a:spcPct val="120000"/>
              </a:lnSpc>
            </a:pPr>
            <a:r>
              <a:rPr lang="ja-JP" altLang="en-US" sz="2000" b="1" dirty="0">
                <a:latin typeface="+mn-ea"/>
              </a:rPr>
              <a:t>　</a:t>
            </a:r>
            <a:endParaRPr lang="en-US" altLang="ja-JP" sz="2000" b="1" dirty="0">
              <a:latin typeface="+mn-ea"/>
            </a:endParaRPr>
          </a:p>
        </p:txBody>
      </p:sp>
      <p:pic>
        <p:nvPicPr>
          <p:cNvPr id="9" name="図 8">
            <a:extLst>
              <a:ext uri="{FF2B5EF4-FFF2-40B4-BE49-F238E27FC236}">
                <a16:creationId xmlns:a16="http://schemas.microsoft.com/office/drawing/2014/main" id="{633E7CAA-62B7-FD50-655E-FE2AAB1387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82200" y="4133209"/>
            <a:ext cx="3942023" cy="2200275"/>
          </a:xfrm>
          <a:prstGeom prst="rect">
            <a:avLst/>
          </a:prstGeom>
          <a:ln>
            <a:noFill/>
          </a:ln>
          <a:effectLst>
            <a:outerShdw blurRad="190500" algn="tl" rotWithShape="0">
              <a:srgbClr val="000000">
                <a:alpha val="70000"/>
              </a:srgbClr>
            </a:outerShdw>
          </a:effectLst>
        </p:spPr>
      </p:pic>
      <p:sp>
        <p:nvSpPr>
          <p:cNvPr id="11" name="テキスト ボックス 10">
            <a:extLst>
              <a:ext uri="{FF2B5EF4-FFF2-40B4-BE49-F238E27FC236}">
                <a16:creationId xmlns:a16="http://schemas.microsoft.com/office/drawing/2014/main" id="{282C1547-7F09-25FC-0DC3-DE01EA7C974B}"/>
              </a:ext>
            </a:extLst>
          </p:cNvPr>
          <p:cNvSpPr txBox="1"/>
          <p:nvPr/>
        </p:nvSpPr>
        <p:spPr>
          <a:xfrm>
            <a:off x="9696450" y="6333484"/>
            <a:ext cx="2295525" cy="276999"/>
          </a:xfrm>
          <a:prstGeom prst="rect">
            <a:avLst/>
          </a:prstGeom>
          <a:noFill/>
        </p:spPr>
        <p:txBody>
          <a:bodyPr wrap="square" rtlCol="0">
            <a:spAutoFit/>
          </a:bodyPr>
          <a:lstStyle/>
          <a:p>
            <a:r>
              <a:rPr kumimoji="1" lang="ja-JP" altLang="en-US" sz="1200" dirty="0"/>
              <a:t>千葉市広報広聴課の</a:t>
            </a:r>
            <a:r>
              <a:rPr kumimoji="1" lang="en-US" altLang="ja-JP" sz="1200" dirty="0"/>
              <a:t>Facebook</a:t>
            </a:r>
            <a:endParaRPr kumimoji="1" lang="ja-JP" altLang="en-US" sz="1200" dirty="0"/>
          </a:p>
        </p:txBody>
      </p:sp>
    </p:spTree>
    <p:extLst>
      <p:ext uri="{BB962C8B-B14F-4D97-AF65-F5344CB8AC3E}">
        <p14:creationId xmlns:p14="http://schemas.microsoft.com/office/powerpoint/2010/main" val="2237564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折線 (枠なし) 2">
            <a:extLst>
              <a:ext uri="{FF2B5EF4-FFF2-40B4-BE49-F238E27FC236}">
                <a16:creationId xmlns:a16="http://schemas.microsoft.com/office/drawing/2014/main" id="{93FBEFA1-2C2B-4466-8647-E6ABE6CC4DE7}"/>
              </a:ext>
            </a:extLst>
          </p:cNvPr>
          <p:cNvSpPr/>
          <p:nvPr/>
        </p:nvSpPr>
        <p:spPr>
          <a:xfrm>
            <a:off x="359962" y="319705"/>
            <a:ext cx="4454278"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ja-JP" altLang="en-US" sz="2800" b="1" dirty="0">
                <a:solidFill>
                  <a:schemeClr val="tx1">
                    <a:lumMod val="95000"/>
                    <a:lumOff val="5000"/>
                  </a:schemeClr>
                </a:solidFill>
              </a:rPr>
              <a:t>事業促進のための取り組み</a:t>
            </a:r>
            <a:endParaRPr kumimoji="1" lang="ja-JP" altLang="en-US" sz="2800" b="1" dirty="0">
              <a:solidFill>
                <a:schemeClr val="tx1">
                  <a:lumMod val="95000"/>
                  <a:lumOff val="5000"/>
                </a:schemeClr>
              </a:solidFill>
            </a:endParaRPr>
          </a:p>
        </p:txBody>
      </p:sp>
      <p:sp>
        <p:nvSpPr>
          <p:cNvPr id="2" name="テキスト ボックス 1">
            <a:extLst>
              <a:ext uri="{FF2B5EF4-FFF2-40B4-BE49-F238E27FC236}">
                <a16:creationId xmlns:a16="http://schemas.microsoft.com/office/drawing/2014/main" id="{C9FB52F1-1EDF-FC9F-8BE9-959D4EDCBB65}"/>
              </a:ext>
            </a:extLst>
          </p:cNvPr>
          <p:cNvSpPr txBox="1"/>
          <p:nvPr/>
        </p:nvSpPr>
        <p:spPr>
          <a:xfrm>
            <a:off x="408604" y="1424721"/>
            <a:ext cx="987552"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国事業</a:t>
            </a:r>
            <a:endParaRPr lang="en-US" altLang="ja-JP" sz="2000" b="1" dirty="0">
              <a:solidFill>
                <a:schemeClr val="bg1"/>
              </a:solidFill>
            </a:endParaRPr>
          </a:p>
        </p:txBody>
      </p:sp>
      <p:sp>
        <p:nvSpPr>
          <p:cNvPr id="4" name="テキスト ボックス 3">
            <a:extLst>
              <a:ext uri="{FF2B5EF4-FFF2-40B4-BE49-F238E27FC236}">
                <a16:creationId xmlns:a16="http://schemas.microsoft.com/office/drawing/2014/main" id="{179793C5-5142-D3ED-5EF5-D74F2E04E73A}"/>
              </a:ext>
            </a:extLst>
          </p:cNvPr>
          <p:cNvSpPr txBox="1"/>
          <p:nvPr/>
        </p:nvSpPr>
        <p:spPr>
          <a:xfrm>
            <a:off x="408604" y="1932431"/>
            <a:ext cx="3039396" cy="507710"/>
          </a:xfrm>
          <a:prstGeom prst="rect">
            <a:avLst/>
          </a:prstGeom>
          <a:solidFill>
            <a:schemeClr val="accent6">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まだまだ利用者が少ない</a:t>
            </a:r>
            <a:endParaRPr lang="en-US" altLang="ja-JP" sz="2000" b="1" dirty="0">
              <a:solidFill>
                <a:schemeClr val="bg1"/>
              </a:solidFill>
            </a:endParaRPr>
          </a:p>
        </p:txBody>
      </p:sp>
      <p:sp>
        <p:nvSpPr>
          <p:cNvPr id="5" name="テキスト ボックス 4">
            <a:extLst>
              <a:ext uri="{FF2B5EF4-FFF2-40B4-BE49-F238E27FC236}">
                <a16:creationId xmlns:a16="http://schemas.microsoft.com/office/drawing/2014/main" id="{414E418C-8B1B-2E1C-FEB5-F58C4D446243}"/>
              </a:ext>
            </a:extLst>
          </p:cNvPr>
          <p:cNvSpPr txBox="1"/>
          <p:nvPr/>
        </p:nvSpPr>
        <p:spPr>
          <a:xfrm>
            <a:off x="408604" y="3910150"/>
            <a:ext cx="1500513" cy="507710"/>
          </a:xfrm>
          <a:prstGeom prst="rect">
            <a:avLst/>
          </a:prstGeom>
          <a:solidFill>
            <a:schemeClr val="accent5">
              <a:lumMod val="50000"/>
            </a:schemeClr>
          </a:solidFill>
          <a:ln w="19050">
            <a:noFill/>
          </a:ln>
        </p:spPr>
        <p:txBody>
          <a:bodyPr wrap="none" lIns="108000" tIns="108000" rIns="108000" bIns="90000" rtlCol="0" anchor="ctr" anchorCtr="1">
            <a:spAutoFit/>
          </a:bodyPr>
          <a:lstStyle/>
          <a:p>
            <a:pPr algn="ctr"/>
            <a:r>
              <a:rPr lang="ja-JP" altLang="en-US" sz="2000" b="1" dirty="0">
                <a:solidFill>
                  <a:schemeClr val="bg1"/>
                </a:solidFill>
              </a:rPr>
              <a:t>千葉市事業</a:t>
            </a:r>
            <a:endParaRPr lang="en-US" altLang="ja-JP" sz="2000" b="1" dirty="0">
              <a:solidFill>
                <a:schemeClr val="bg1"/>
              </a:solidFill>
            </a:endParaRPr>
          </a:p>
        </p:txBody>
      </p:sp>
      <p:sp>
        <p:nvSpPr>
          <p:cNvPr id="6" name="テキスト ボックス 5">
            <a:extLst>
              <a:ext uri="{FF2B5EF4-FFF2-40B4-BE49-F238E27FC236}">
                <a16:creationId xmlns:a16="http://schemas.microsoft.com/office/drawing/2014/main" id="{6ECF721A-FB06-38C9-9447-FECD2FC774C0}"/>
              </a:ext>
            </a:extLst>
          </p:cNvPr>
          <p:cNvSpPr txBox="1"/>
          <p:nvPr/>
        </p:nvSpPr>
        <p:spPr>
          <a:xfrm>
            <a:off x="408604" y="4417860"/>
            <a:ext cx="3045807" cy="815487"/>
          </a:xfrm>
          <a:prstGeom prst="rect">
            <a:avLst/>
          </a:prstGeom>
          <a:solidFill>
            <a:schemeClr val="accent5">
              <a:lumMod val="50000"/>
            </a:schemeClr>
          </a:solidFill>
          <a:ln w="19050">
            <a:noFill/>
          </a:ln>
        </p:spPr>
        <p:txBody>
          <a:bodyPr wrap="none" lIns="108000" tIns="108000" rIns="108000" bIns="90000" rtlCol="0" anchor="ctr" anchorCtr="1">
            <a:spAutoFit/>
          </a:bodyPr>
          <a:lstStyle/>
          <a:p>
            <a:r>
              <a:rPr lang="en-US" altLang="ja-JP" sz="2000" b="1" dirty="0">
                <a:solidFill>
                  <a:schemeClr val="bg1"/>
                </a:solidFill>
                <a:latin typeface="+mn-ea"/>
              </a:rPr>
              <a:t>20 </a:t>
            </a:r>
            <a:r>
              <a:rPr lang="ja-JP" altLang="en-US" sz="2000" b="1" dirty="0">
                <a:solidFill>
                  <a:schemeClr val="bg1"/>
                </a:solidFill>
                <a:latin typeface="+mn-ea"/>
              </a:rPr>
              <a:t>～ </a:t>
            </a:r>
            <a:r>
              <a:rPr lang="en-US" altLang="ja-JP" sz="2000" b="1" dirty="0">
                <a:solidFill>
                  <a:schemeClr val="bg1"/>
                </a:solidFill>
                <a:latin typeface="+mn-ea"/>
              </a:rPr>
              <a:t>30 </a:t>
            </a:r>
            <a:r>
              <a:rPr lang="ja-JP" altLang="en-US" sz="2000" b="1" dirty="0">
                <a:solidFill>
                  <a:schemeClr val="bg1"/>
                </a:solidFill>
                <a:latin typeface="+mn-ea"/>
              </a:rPr>
              <a:t>代 の抗体価が</a:t>
            </a:r>
            <a:endParaRPr lang="en-US" altLang="ja-JP" sz="2000" b="1" dirty="0">
              <a:solidFill>
                <a:schemeClr val="bg1"/>
              </a:solidFill>
              <a:latin typeface="+mn-ea"/>
            </a:endParaRPr>
          </a:p>
          <a:p>
            <a:r>
              <a:rPr lang="ja-JP" altLang="en-US" sz="2000" b="1" dirty="0">
                <a:solidFill>
                  <a:schemeClr val="bg1"/>
                </a:solidFill>
                <a:latin typeface="+mn-ea"/>
              </a:rPr>
              <a:t>意外と低い</a:t>
            </a:r>
            <a:endParaRPr lang="en-US" altLang="ja-JP" sz="2000" b="1" dirty="0">
              <a:solidFill>
                <a:schemeClr val="bg1"/>
              </a:solidFill>
              <a:latin typeface="+mn-ea"/>
            </a:endParaRPr>
          </a:p>
        </p:txBody>
      </p:sp>
      <p:sp>
        <p:nvSpPr>
          <p:cNvPr id="8" name="テキスト ボックス 7">
            <a:extLst>
              <a:ext uri="{FF2B5EF4-FFF2-40B4-BE49-F238E27FC236}">
                <a16:creationId xmlns:a16="http://schemas.microsoft.com/office/drawing/2014/main" id="{BB457496-071B-DBF8-2B50-BD4BEE2A8A59}"/>
              </a:ext>
            </a:extLst>
          </p:cNvPr>
          <p:cNvSpPr txBox="1"/>
          <p:nvPr/>
        </p:nvSpPr>
        <p:spPr>
          <a:xfrm>
            <a:off x="4097686" y="1424721"/>
            <a:ext cx="4537634" cy="1183486"/>
          </a:xfrm>
          <a:prstGeom prst="rect">
            <a:avLst/>
          </a:prstGeom>
          <a:noFill/>
        </p:spPr>
        <p:txBody>
          <a:bodyPr wrap="none" lIns="72000" tIns="72000" rIns="72000" bIns="18000" rtlCol="0">
            <a:spAutoFit/>
          </a:bodyPr>
          <a:lstStyle/>
          <a:p>
            <a:pPr marL="285750" indent="-285750">
              <a:lnSpc>
                <a:spcPct val="120000"/>
              </a:lnSpc>
              <a:buFont typeface="Wingdings" panose="05000000000000000000" pitchFamily="2" charset="2"/>
              <a:buChar char="ü"/>
            </a:pPr>
            <a:r>
              <a:rPr lang="ja-JP" altLang="en-US" sz="2000" b="1" dirty="0">
                <a:latin typeface="+mn-ea"/>
              </a:rPr>
              <a:t>明確な達成目標を提示する　　</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協力医療機関への継続的な進捗報告</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迅速抗体検査キット導入の検討</a:t>
            </a:r>
            <a:endParaRPr lang="en-US" altLang="ja-JP" sz="2000" b="1" dirty="0">
              <a:latin typeface="+mn-ea"/>
            </a:endParaRPr>
          </a:p>
        </p:txBody>
      </p:sp>
      <p:sp>
        <p:nvSpPr>
          <p:cNvPr id="7" name="テキスト ボックス 6">
            <a:extLst>
              <a:ext uri="{FF2B5EF4-FFF2-40B4-BE49-F238E27FC236}">
                <a16:creationId xmlns:a16="http://schemas.microsoft.com/office/drawing/2014/main" id="{31424038-DCAA-45F1-F2A4-7708D52F2A11}"/>
              </a:ext>
            </a:extLst>
          </p:cNvPr>
          <p:cNvSpPr txBox="1"/>
          <p:nvPr/>
        </p:nvSpPr>
        <p:spPr>
          <a:xfrm>
            <a:off x="4097686" y="3826117"/>
            <a:ext cx="3736133" cy="2956279"/>
          </a:xfrm>
          <a:prstGeom prst="rect">
            <a:avLst/>
          </a:prstGeom>
          <a:noFill/>
        </p:spPr>
        <p:txBody>
          <a:bodyPr wrap="none" lIns="72000" tIns="72000" rIns="72000" bIns="18000" rtlCol="0">
            <a:spAutoFit/>
          </a:bodyPr>
          <a:lstStyle/>
          <a:p>
            <a:pPr marL="285750" indent="-285750">
              <a:lnSpc>
                <a:spcPct val="120000"/>
              </a:lnSpc>
              <a:buFont typeface="Wingdings" panose="05000000000000000000" pitchFamily="2" charset="2"/>
              <a:buChar char="ü"/>
            </a:pPr>
            <a:r>
              <a:rPr lang="ja-JP" altLang="en-US" sz="2000" b="1" dirty="0">
                <a:latin typeface="+mn-ea"/>
              </a:rPr>
              <a:t>産婦人科医療機関への啓蒙</a:t>
            </a:r>
            <a:endParaRPr lang="en-US" altLang="ja-JP" sz="2000" b="1" dirty="0">
              <a:latin typeface="+mn-ea"/>
            </a:endParaRPr>
          </a:p>
          <a:p>
            <a:pPr marL="285750" indent="-285750">
              <a:lnSpc>
                <a:spcPct val="120000"/>
              </a:lnSpc>
              <a:buFont typeface="Wingdings" panose="05000000000000000000" pitchFamily="2" charset="2"/>
              <a:buChar char="ü"/>
            </a:pPr>
            <a:r>
              <a:rPr lang="ja-JP" altLang="en-US" sz="2000" b="1" dirty="0">
                <a:latin typeface="+mn-ea"/>
              </a:rPr>
              <a:t>市民へのパンフレット配布</a:t>
            </a:r>
            <a:endParaRPr lang="en-US" altLang="ja-JP" sz="2000" b="1" dirty="0">
              <a:latin typeface="+mn-ea"/>
            </a:endParaRPr>
          </a:p>
          <a:p>
            <a:pPr>
              <a:lnSpc>
                <a:spcPct val="120000"/>
              </a:lnSpc>
            </a:pPr>
            <a:endParaRPr lang="en-US" altLang="ja-JP" sz="800" b="1" dirty="0">
              <a:latin typeface="+mn-ea"/>
            </a:endParaRPr>
          </a:p>
          <a:p>
            <a:pPr>
              <a:lnSpc>
                <a:spcPct val="120000"/>
              </a:lnSpc>
            </a:pPr>
            <a:r>
              <a:rPr lang="ja-JP" altLang="en-US" sz="2000" b="1" dirty="0">
                <a:latin typeface="+mn-ea"/>
              </a:rPr>
              <a:t>　・母子手帳交付時</a:t>
            </a:r>
            <a:endParaRPr lang="en-US" altLang="ja-JP" sz="2000" b="1" dirty="0">
              <a:latin typeface="+mn-ea"/>
            </a:endParaRPr>
          </a:p>
          <a:p>
            <a:pPr>
              <a:lnSpc>
                <a:spcPct val="120000"/>
              </a:lnSpc>
            </a:pPr>
            <a:r>
              <a:rPr lang="ja-JP" altLang="en-US" sz="2000" b="1" dirty="0">
                <a:latin typeface="+mn-ea"/>
              </a:rPr>
              <a:t>　・乳幼児健診時</a:t>
            </a:r>
            <a:endParaRPr lang="en-US" altLang="ja-JP" sz="2000" b="1" dirty="0">
              <a:latin typeface="+mn-ea"/>
            </a:endParaRPr>
          </a:p>
          <a:p>
            <a:pPr>
              <a:lnSpc>
                <a:spcPct val="120000"/>
              </a:lnSpc>
            </a:pPr>
            <a:r>
              <a:rPr lang="ja-JP" altLang="en-US" sz="2000" b="1" dirty="0">
                <a:latin typeface="+mn-ea"/>
              </a:rPr>
              <a:t>　・新型コロナワクチン会場で</a:t>
            </a:r>
            <a:endParaRPr lang="en-US" altLang="ja-JP" sz="2000" b="1" dirty="0">
              <a:latin typeface="+mn-ea"/>
            </a:endParaRPr>
          </a:p>
          <a:p>
            <a:pPr>
              <a:lnSpc>
                <a:spcPct val="120000"/>
              </a:lnSpc>
            </a:pPr>
            <a:endParaRPr lang="en-US" altLang="ja-JP" sz="800" b="1" dirty="0">
              <a:latin typeface="+mn-ea"/>
            </a:endParaRPr>
          </a:p>
          <a:p>
            <a:pPr marL="285750" indent="-285750">
              <a:lnSpc>
                <a:spcPct val="120000"/>
              </a:lnSpc>
              <a:buFont typeface="Wingdings" panose="05000000000000000000" pitchFamily="2" charset="2"/>
              <a:buChar char="ü"/>
            </a:pPr>
            <a:r>
              <a:rPr lang="en-US" altLang="ja-JP" sz="2000" b="1" dirty="0">
                <a:latin typeface="+mn-ea"/>
              </a:rPr>
              <a:t>SNS</a:t>
            </a:r>
            <a:r>
              <a:rPr lang="ja-JP" altLang="en-US" sz="2000" b="1" dirty="0">
                <a:latin typeface="+mn-ea"/>
              </a:rPr>
              <a:t>を用いた情報発信</a:t>
            </a:r>
            <a:endParaRPr lang="en-US" altLang="ja-JP" sz="2000" b="1" dirty="0">
              <a:latin typeface="+mn-ea"/>
            </a:endParaRPr>
          </a:p>
          <a:p>
            <a:pPr>
              <a:lnSpc>
                <a:spcPct val="120000"/>
              </a:lnSpc>
            </a:pPr>
            <a:r>
              <a:rPr lang="ja-JP" altLang="en-US" sz="2000" b="1" dirty="0">
                <a:latin typeface="+mn-ea"/>
              </a:rPr>
              <a:t>　</a:t>
            </a:r>
            <a:endParaRPr lang="en-US" altLang="ja-JP" sz="2000" b="1" dirty="0">
              <a:latin typeface="+mn-ea"/>
            </a:endParaRPr>
          </a:p>
        </p:txBody>
      </p:sp>
    </p:spTree>
    <p:extLst>
      <p:ext uri="{BB962C8B-B14F-4D97-AF65-F5344CB8AC3E}">
        <p14:creationId xmlns:p14="http://schemas.microsoft.com/office/powerpoint/2010/main" val="3288628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4E31F5-566B-45CD-BE5D-F6F28EC05F79}"/>
              </a:ext>
            </a:extLst>
          </p:cNvPr>
          <p:cNvSpPr txBox="1"/>
          <p:nvPr/>
        </p:nvSpPr>
        <p:spPr>
          <a:xfrm>
            <a:off x="208500" y="1808787"/>
            <a:ext cx="11775000" cy="3284061"/>
          </a:xfrm>
          <a:prstGeom prst="rect">
            <a:avLst/>
          </a:prstGeom>
          <a:noFill/>
        </p:spPr>
        <p:txBody>
          <a:bodyPr wrap="square" lIns="72000" tIns="72000" rIns="72000" bIns="18000" rtlCol="0">
            <a:spAutoFit/>
          </a:bodyPr>
          <a:lstStyle/>
          <a:p>
            <a:pPr defTabSz="180000">
              <a:lnSpc>
                <a:spcPct val="150000"/>
              </a:lnSpc>
            </a:pPr>
            <a:r>
              <a:rPr lang="ja-JP" altLang="en-US" sz="2000" dirty="0">
                <a:latin typeface="+mn-ea"/>
              </a:rPr>
              <a:t>千葉市内の国事業、千葉市事業それぞれにおける実施状況と対象者の抗体保有状況の現状を分析した。</a:t>
            </a:r>
            <a:endParaRPr lang="en-US" altLang="ja-JP" sz="2000" dirty="0">
              <a:latin typeface="+mn-ea"/>
            </a:endParaRPr>
          </a:p>
          <a:p>
            <a:pPr defTabSz="180000">
              <a:lnSpc>
                <a:spcPct val="150000"/>
              </a:lnSpc>
            </a:pPr>
            <a:endParaRPr lang="en-US" altLang="ja-JP" sz="2000" dirty="0">
              <a:latin typeface="+mn-ea"/>
            </a:endParaRPr>
          </a:p>
          <a:p>
            <a:pPr defTabSz="180000">
              <a:lnSpc>
                <a:spcPct val="150000"/>
              </a:lnSpc>
            </a:pPr>
            <a:r>
              <a:rPr lang="en-US" altLang="ja-JP" sz="2000" dirty="0">
                <a:latin typeface="+mn-ea"/>
              </a:rPr>
              <a:t>3</a:t>
            </a:r>
            <a:r>
              <a:rPr lang="ja-JP" altLang="en-US" sz="2000" dirty="0">
                <a:latin typeface="+mn-ea"/>
              </a:rPr>
              <a:t>年間で</a:t>
            </a:r>
            <a:r>
              <a:rPr lang="ja-JP" altLang="en-US" sz="2000" b="1" dirty="0">
                <a:solidFill>
                  <a:schemeClr val="accent6"/>
                </a:solidFill>
                <a:latin typeface="+mn-ea"/>
              </a:rPr>
              <a:t>国事業</a:t>
            </a:r>
            <a:r>
              <a:rPr lang="ja-JP" altLang="en-US" sz="2000" dirty="0">
                <a:latin typeface="+mn-ea"/>
              </a:rPr>
              <a:t>は利用者が </a:t>
            </a:r>
            <a:r>
              <a:rPr lang="ja-JP" altLang="en-US" sz="2000" b="1" u="sng" dirty="0">
                <a:solidFill>
                  <a:schemeClr val="accent2"/>
                </a:solidFill>
                <a:latin typeface="+mn-ea"/>
              </a:rPr>
              <a:t>伸び悩んでおり</a:t>
            </a:r>
            <a:r>
              <a:rPr lang="ja-JP" altLang="en-US" sz="2000" dirty="0">
                <a:latin typeface="+mn-ea"/>
              </a:rPr>
              <a:t>、</a:t>
            </a:r>
            <a:r>
              <a:rPr lang="ja-JP" altLang="en-US" sz="2000" b="1" dirty="0">
                <a:solidFill>
                  <a:schemeClr val="accent1"/>
                </a:solidFill>
                <a:latin typeface="+mn-ea"/>
              </a:rPr>
              <a:t>千葉市事業</a:t>
            </a:r>
            <a:r>
              <a:rPr lang="ja-JP" altLang="en-US" sz="2000" dirty="0">
                <a:latin typeface="+mn-ea"/>
              </a:rPr>
              <a:t>は一定数利用されていたものの、</a:t>
            </a:r>
            <a:endParaRPr lang="en-US" altLang="ja-JP" sz="2000" dirty="0">
              <a:latin typeface="+mn-ea"/>
            </a:endParaRPr>
          </a:p>
          <a:p>
            <a:pPr defTabSz="180000">
              <a:lnSpc>
                <a:spcPct val="150000"/>
              </a:lnSpc>
            </a:pPr>
            <a:r>
              <a:rPr lang="en-US" altLang="ja-JP" sz="2000" b="1" u="sng" dirty="0">
                <a:solidFill>
                  <a:schemeClr val="accent2"/>
                </a:solidFill>
                <a:latin typeface="+mn-ea"/>
              </a:rPr>
              <a:t>20</a:t>
            </a:r>
            <a:r>
              <a:rPr lang="ja-JP" altLang="en-US" sz="2000" b="1" u="sng" dirty="0">
                <a:solidFill>
                  <a:schemeClr val="accent2"/>
                </a:solidFill>
                <a:latin typeface="+mn-ea"/>
              </a:rPr>
              <a:t>～</a:t>
            </a:r>
            <a:r>
              <a:rPr lang="en-US" altLang="ja-JP" sz="2000" b="1" u="sng" dirty="0">
                <a:solidFill>
                  <a:schemeClr val="accent2"/>
                </a:solidFill>
                <a:latin typeface="+mn-ea"/>
              </a:rPr>
              <a:t>30</a:t>
            </a:r>
            <a:r>
              <a:rPr lang="ja-JP" altLang="en-US" sz="2000" b="1" u="sng" dirty="0">
                <a:solidFill>
                  <a:schemeClr val="accent2"/>
                </a:solidFill>
                <a:latin typeface="+mn-ea"/>
              </a:rPr>
              <a:t>代の抗体価が低く</a:t>
            </a:r>
            <a:r>
              <a:rPr lang="ja-JP" altLang="en-US" sz="2000" dirty="0">
                <a:latin typeface="+mn-ea"/>
              </a:rPr>
              <a:t>、両事業において </a:t>
            </a:r>
            <a:r>
              <a:rPr lang="ja-JP" altLang="en-US" sz="2000" b="1" u="sng" dirty="0">
                <a:solidFill>
                  <a:schemeClr val="accent2"/>
                </a:solidFill>
                <a:latin typeface="+mn-ea"/>
              </a:rPr>
              <a:t>さらなる事業促進が必要 </a:t>
            </a:r>
            <a:r>
              <a:rPr lang="ja-JP" altLang="en-US" sz="2000" dirty="0">
                <a:latin typeface="+mn-ea"/>
              </a:rPr>
              <a:t>と考えられた。</a:t>
            </a:r>
            <a:endParaRPr lang="en-US" altLang="ja-JP" sz="2000" dirty="0">
              <a:latin typeface="+mn-ea"/>
            </a:endParaRPr>
          </a:p>
          <a:p>
            <a:pPr defTabSz="180000">
              <a:lnSpc>
                <a:spcPct val="150000"/>
              </a:lnSpc>
            </a:pPr>
            <a:endParaRPr lang="en-US" altLang="ja-JP" sz="2000" dirty="0">
              <a:latin typeface="+mn-ea"/>
            </a:endParaRPr>
          </a:p>
          <a:p>
            <a:pPr defTabSz="180000">
              <a:lnSpc>
                <a:spcPct val="150000"/>
              </a:lnSpc>
            </a:pPr>
            <a:r>
              <a:rPr lang="ja-JP" altLang="en-US" sz="2000" dirty="0">
                <a:latin typeface="+mn-ea"/>
              </a:rPr>
              <a:t>次の</a:t>
            </a:r>
            <a:r>
              <a:rPr lang="en-US" altLang="ja-JP" sz="2000" dirty="0">
                <a:latin typeface="+mn-ea"/>
              </a:rPr>
              <a:t>3</a:t>
            </a:r>
            <a:r>
              <a:rPr lang="ja-JP" altLang="en-US" sz="2000" dirty="0">
                <a:latin typeface="+mn-ea"/>
              </a:rPr>
              <a:t>年間で目標が達成できるように、今後もこの共同研究を通じて </a:t>
            </a:r>
            <a:r>
              <a:rPr lang="ja-JP" altLang="en-US" sz="2000" b="1" u="sng" dirty="0">
                <a:solidFill>
                  <a:schemeClr val="accent2"/>
                </a:solidFill>
                <a:latin typeface="+mn-ea"/>
              </a:rPr>
              <a:t>効果的な風疹対策 </a:t>
            </a:r>
            <a:r>
              <a:rPr lang="ja-JP" altLang="en-US" sz="2000" dirty="0">
                <a:latin typeface="+mn-ea"/>
              </a:rPr>
              <a:t>を行っていく。</a:t>
            </a:r>
            <a:endParaRPr lang="en-US" altLang="ja-JP" sz="2000" dirty="0">
              <a:latin typeface="+mn-ea"/>
            </a:endParaRPr>
          </a:p>
          <a:p>
            <a:pPr defTabSz="180000">
              <a:lnSpc>
                <a:spcPct val="150000"/>
              </a:lnSpc>
            </a:pPr>
            <a:endParaRPr lang="en-US" altLang="ja-JP" sz="2000" dirty="0">
              <a:latin typeface="+mn-ea"/>
            </a:endParaRPr>
          </a:p>
        </p:txBody>
      </p:sp>
      <p:sp>
        <p:nvSpPr>
          <p:cNvPr id="6" name="吹き出し: 折線 (枠なし) 5">
            <a:extLst>
              <a:ext uri="{FF2B5EF4-FFF2-40B4-BE49-F238E27FC236}">
                <a16:creationId xmlns:a16="http://schemas.microsoft.com/office/drawing/2014/main" id="{6AEDD687-069D-43EC-8D51-44EE8144554B}"/>
              </a:ext>
            </a:extLst>
          </p:cNvPr>
          <p:cNvSpPr/>
          <p:nvPr/>
        </p:nvSpPr>
        <p:spPr>
          <a:xfrm>
            <a:off x="374178" y="556777"/>
            <a:ext cx="966144" cy="565146"/>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ja-JP" altLang="en-US" sz="3200" b="1" dirty="0">
                <a:solidFill>
                  <a:schemeClr val="tx1">
                    <a:lumMod val="95000"/>
                    <a:lumOff val="5000"/>
                  </a:schemeClr>
                </a:solidFill>
              </a:rPr>
              <a:t>結語</a:t>
            </a:r>
            <a:endParaRPr kumimoji="1" lang="ja-JP" altLang="en-US" sz="3200" b="1" dirty="0">
              <a:solidFill>
                <a:schemeClr val="tx1">
                  <a:lumMod val="95000"/>
                  <a:lumOff val="5000"/>
                </a:schemeClr>
              </a:solidFill>
            </a:endParaRPr>
          </a:p>
        </p:txBody>
      </p:sp>
    </p:spTree>
    <p:extLst>
      <p:ext uri="{BB962C8B-B14F-4D97-AF65-F5344CB8AC3E}">
        <p14:creationId xmlns:p14="http://schemas.microsoft.com/office/powerpoint/2010/main" val="272772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44E31F5-566B-45CD-BE5D-F6F28EC05F79}"/>
              </a:ext>
            </a:extLst>
          </p:cNvPr>
          <p:cNvSpPr txBox="1"/>
          <p:nvPr/>
        </p:nvSpPr>
        <p:spPr>
          <a:xfrm>
            <a:off x="417000" y="1494462"/>
            <a:ext cx="11515507" cy="4669055"/>
          </a:xfrm>
          <a:prstGeom prst="rect">
            <a:avLst/>
          </a:prstGeom>
          <a:noFill/>
        </p:spPr>
        <p:txBody>
          <a:bodyPr wrap="none" lIns="72000" tIns="72000" rIns="72000" bIns="18000" rtlCol="0">
            <a:spAutoFit/>
          </a:bodyPr>
          <a:lstStyle/>
          <a:p>
            <a:pPr defTabSz="180000">
              <a:lnSpc>
                <a:spcPct val="150000"/>
              </a:lnSpc>
            </a:pPr>
            <a:r>
              <a:rPr lang="ja-JP" altLang="en-US" sz="2000" dirty="0">
                <a:latin typeface="+mn-ea"/>
              </a:rPr>
              <a:t>我が国の 風しん追加的対策 である </a:t>
            </a:r>
            <a:r>
              <a:rPr lang="en-US" altLang="ja-JP" sz="2000" dirty="0">
                <a:latin typeface="+mn-ea"/>
              </a:rPr>
              <a:t>MR</a:t>
            </a:r>
            <a:r>
              <a:rPr lang="ja-JP" altLang="en-US" sz="2000" dirty="0">
                <a:latin typeface="+mn-ea"/>
              </a:rPr>
              <a:t>ワクチン </a:t>
            </a:r>
            <a:r>
              <a:rPr lang="en-US" altLang="ja-JP" sz="2000" dirty="0">
                <a:latin typeface="+mn-ea"/>
              </a:rPr>
              <a:t>5</a:t>
            </a:r>
            <a:r>
              <a:rPr lang="ja-JP" altLang="en-US" sz="2000" dirty="0">
                <a:latin typeface="+mn-ea"/>
              </a:rPr>
              <a:t>期 定期接種事業 の </a:t>
            </a:r>
            <a:r>
              <a:rPr lang="en-US" altLang="ja-JP" sz="2000" b="1" u="sng" dirty="0">
                <a:solidFill>
                  <a:schemeClr val="accent2"/>
                </a:solidFill>
                <a:latin typeface="+mn-ea"/>
              </a:rPr>
              <a:t>3</a:t>
            </a:r>
            <a:r>
              <a:rPr lang="ja-JP" altLang="en-US" sz="2000" b="1" u="sng" dirty="0">
                <a:solidFill>
                  <a:schemeClr val="accent2"/>
                </a:solidFill>
                <a:latin typeface="+mn-ea"/>
              </a:rPr>
              <a:t>年間延長 </a:t>
            </a:r>
            <a:r>
              <a:rPr lang="ja-JP" altLang="en-US" sz="2000" dirty="0">
                <a:latin typeface="+mn-ea"/>
              </a:rPr>
              <a:t>が決定した。</a:t>
            </a:r>
            <a:endParaRPr lang="en-US" altLang="ja-JP" sz="2000" dirty="0">
              <a:latin typeface="+mn-ea"/>
            </a:endParaRPr>
          </a:p>
          <a:p>
            <a:pPr defTabSz="180000">
              <a:lnSpc>
                <a:spcPct val="150000"/>
              </a:lnSpc>
            </a:pPr>
            <a:r>
              <a:rPr lang="ja-JP" altLang="en-US" sz="2000" dirty="0">
                <a:latin typeface="+mn-ea"/>
              </a:rPr>
              <a:t>背景には、当初予定した</a:t>
            </a:r>
            <a:r>
              <a:rPr lang="en-US" altLang="ja-JP" sz="2000" dirty="0">
                <a:latin typeface="+mn-ea"/>
              </a:rPr>
              <a:t>3</a:t>
            </a:r>
            <a:r>
              <a:rPr lang="ja-JP" altLang="en-US" sz="2000" dirty="0">
                <a:latin typeface="+mn-ea"/>
              </a:rPr>
              <a:t>年間での抗体検査・ワクチン接種 実施率の全国的な </a:t>
            </a:r>
            <a:r>
              <a:rPr lang="ja-JP" altLang="en-US" sz="2000" b="1" u="sng" dirty="0">
                <a:solidFill>
                  <a:schemeClr val="accent2"/>
                </a:solidFill>
                <a:latin typeface="+mn-ea"/>
              </a:rPr>
              <a:t>伸び悩み </a:t>
            </a:r>
            <a:r>
              <a:rPr lang="ja-JP" altLang="en-US" sz="2000" dirty="0">
                <a:latin typeface="+mn-ea"/>
              </a:rPr>
              <a:t>がある。</a:t>
            </a:r>
            <a:endParaRPr lang="en-US" altLang="ja-JP" sz="2000" dirty="0">
              <a:latin typeface="+mn-ea"/>
            </a:endParaRPr>
          </a:p>
          <a:p>
            <a:pPr defTabSz="180000">
              <a:lnSpc>
                <a:spcPct val="150000"/>
              </a:lnSpc>
            </a:pPr>
            <a:endParaRPr lang="en-US" altLang="ja-JP" sz="2000" dirty="0">
              <a:latin typeface="+mn-ea"/>
            </a:endParaRPr>
          </a:p>
          <a:p>
            <a:pPr defTabSz="180000">
              <a:lnSpc>
                <a:spcPct val="150000"/>
              </a:lnSpc>
            </a:pPr>
            <a:r>
              <a:rPr lang="ja-JP" altLang="en-US" sz="2000" dirty="0">
                <a:latin typeface="+mn-ea"/>
              </a:rPr>
              <a:t>千葉市では、</a:t>
            </a:r>
            <a:r>
              <a:rPr lang="ja-JP" altLang="en-US" sz="2000" b="1" u="sng" dirty="0">
                <a:solidFill>
                  <a:schemeClr val="accent2"/>
                </a:solidFill>
                <a:latin typeface="+mn-ea"/>
              </a:rPr>
              <a:t>市独自事業 </a:t>
            </a:r>
            <a:r>
              <a:rPr lang="ja-JP" altLang="en-US" sz="2000" dirty="0">
                <a:latin typeface="+mn-ea"/>
              </a:rPr>
              <a:t>として、</a:t>
            </a:r>
            <a:r>
              <a:rPr lang="ja-JP" altLang="en-US" sz="2000" b="1" u="sng" dirty="0">
                <a:solidFill>
                  <a:schemeClr val="accent2"/>
                </a:solidFill>
                <a:latin typeface="+mn-ea"/>
              </a:rPr>
              <a:t>国事業以外の 子育て世代 </a:t>
            </a:r>
            <a:r>
              <a:rPr lang="ja-JP" altLang="en-US" sz="2000" dirty="0">
                <a:latin typeface="+mn-ea"/>
              </a:rPr>
              <a:t>に対する抗体検査助成、</a:t>
            </a:r>
            <a:r>
              <a:rPr lang="en-US" altLang="ja-JP" sz="2000" dirty="0">
                <a:latin typeface="+mn-ea"/>
              </a:rPr>
              <a:t>MR</a:t>
            </a:r>
            <a:r>
              <a:rPr lang="ja-JP" altLang="en-US" sz="2000" dirty="0">
                <a:latin typeface="+mn-ea"/>
              </a:rPr>
              <a:t>ワクチン</a:t>
            </a:r>
            <a:endParaRPr lang="en-US" altLang="ja-JP" sz="2000" dirty="0">
              <a:latin typeface="+mn-ea"/>
            </a:endParaRPr>
          </a:p>
          <a:p>
            <a:pPr defTabSz="180000">
              <a:lnSpc>
                <a:spcPct val="150000"/>
              </a:lnSpc>
            </a:pPr>
            <a:r>
              <a:rPr lang="ja-JP" altLang="en-US" sz="2000" dirty="0">
                <a:latin typeface="+mn-ea"/>
              </a:rPr>
              <a:t>接種助成を行っている。</a:t>
            </a:r>
            <a:endParaRPr lang="en-US" altLang="ja-JP" sz="2000" dirty="0">
              <a:latin typeface="+mn-ea"/>
            </a:endParaRPr>
          </a:p>
          <a:p>
            <a:pPr defTabSz="180000">
              <a:lnSpc>
                <a:spcPct val="150000"/>
              </a:lnSpc>
            </a:pPr>
            <a:r>
              <a:rPr lang="ja-JP" altLang="en-US" sz="2000" dirty="0">
                <a:latin typeface="+mn-ea"/>
              </a:rPr>
              <a:t>我々の過去の共同研究により、</a:t>
            </a:r>
            <a:r>
              <a:rPr lang="ja-JP" altLang="en-US" sz="2000" b="1" u="sng" dirty="0">
                <a:solidFill>
                  <a:schemeClr val="accent2"/>
                </a:solidFill>
                <a:latin typeface="+mn-ea"/>
              </a:rPr>
              <a:t>千葉市事業の協力医療機関 </a:t>
            </a:r>
            <a:r>
              <a:rPr lang="ja-JP" altLang="en-US" sz="2000" dirty="0">
                <a:latin typeface="+mn-ea"/>
              </a:rPr>
              <a:t>は、国事業に関しても積極的に実施して</a:t>
            </a:r>
            <a:endParaRPr lang="en-US" altLang="ja-JP" sz="2000" dirty="0">
              <a:latin typeface="+mn-ea"/>
            </a:endParaRPr>
          </a:p>
          <a:p>
            <a:pPr defTabSz="180000">
              <a:lnSpc>
                <a:spcPct val="150000"/>
              </a:lnSpc>
            </a:pPr>
            <a:r>
              <a:rPr lang="ja-JP" altLang="en-US" sz="2000" dirty="0">
                <a:latin typeface="+mn-ea"/>
              </a:rPr>
              <a:t>いることが明らかになっている。</a:t>
            </a:r>
            <a:endParaRPr lang="en-US" altLang="ja-JP" sz="2000" dirty="0">
              <a:latin typeface="+mn-ea"/>
            </a:endParaRPr>
          </a:p>
          <a:p>
            <a:pPr defTabSz="180000">
              <a:lnSpc>
                <a:spcPct val="150000"/>
              </a:lnSpc>
            </a:pPr>
            <a:endParaRPr lang="en-US" altLang="ja-JP" sz="2000" dirty="0">
              <a:latin typeface="+mn-ea"/>
            </a:endParaRPr>
          </a:p>
          <a:p>
            <a:pPr defTabSz="180000">
              <a:lnSpc>
                <a:spcPct val="150000"/>
              </a:lnSpc>
            </a:pPr>
            <a:r>
              <a:rPr lang="ja-JP" altLang="en-US" sz="2000" dirty="0">
                <a:latin typeface="+mn-ea"/>
              </a:rPr>
              <a:t>市内における </a:t>
            </a:r>
            <a:r>
              <a:rPr lang="ja-JP" altLang="en-US" sz="2000" b="1" u="sng" dirty="0">
                <a:solidFill>
                  <a:schemeClr val="accent2"/>
                </a:solidFill>
                <a:latin typeface="+mn-ea"/>
              </a:rPr>
              <a:t>今後の風疹対策 </a:t>
            </a:r>
            <a:r>
              <a:rPr lang="ja-JP" altLang="en-US" sz="2000" dirty="0">
                <a:latin typeface="+mn-ea"/>
              </a:rPr>
              <a:t>を考える上で、国事業、千葉市事業それぞれの実施状況と対象者の</a:t>
            </a:r>
            <a:endParaRPr lang="en-US" altLang="ja-JP" sz="2000" dirty="0">
              <a:latin typeface="+mn-ea"/>
            </a:endParaRPr>
          </a:p>
          <a:p>
            <a:pPr defTabSz="180000">
              <a:lnSpc>
                <a:spcPct val="150000"/>
              </a:lnSpc>
            </a:pPr>
            <a:r>
              <a:rPr lang="ja-JP" altLang="en-US" sz="2000" dirty="0">
                <a:latin typeface="+mn-ea"/>
              </a:rPr>
              <a:t>抗体保有状況の</a:t>
            </a:r>
            <a:r>
              <a:rPr lang="ja-JP" altLang="en-US" sz="2000" b="1" u="sng" dirty="0">
                <a:solidFill>
                  <a:schemeClr val="accent2"/>
                </a:solidFill>
                <a:latin typeface="+mn-ea"/>
              </a:rPr>
              <a:t>現状を分析</a:t>
            </a:r>
            <a:r>
              <a:rPr lang="ja-JP" altLang="en-US" sz="2000" dirty="0">
                <a:latin typeface="+mn-ea"/>
              </a:rPr>
              <a:t>し、今後</a:t>
            </a:r>
            <a:r>
              <a:rPr lang="en-US" altLang="ja-JP" sz="2000" dirty="0">
                <a:latin typeface="+mn-ea"/>
              </a:rPr>
              <a:t>3</a:t>
            </a:r>
            <a:r>
              <a:rPr lang="ja-JP" altLang="en-US" sz="2000" dirty="0">
                <a:latin typeface="+mn-ea"/>
              </a:rPr>
              <a:t>年間を見据えた新たな対策を検討する。</a:t>
            </a:r>
          </a:p>
        </p:txBody>
      </p:sp>
      <p:sp>
        <p:nvSpPr>
          <p:cNvPr id="6" name="吹き出し: 折線 (枠なし) 5">
            <a:extLst>
              <a:ext uri="{FF2B5EF4-FFF2-40B4-BE49-F238E27FC236}">
                <a16:creationId xmlns:a16="http://schemas.microsoft.com/office/drawing/2014/main" id="{6AEDD687-069D-43EC-8D51-44EE8144554B}"/>
              </a:ext>
            </a:extLst>
          </p:cNvPr>
          <p:cNvSpPr/>
          <p:nvPr/>
        </p:nvSpPr>
        <p:spPr>
          <a:xfrm>
            <a:off x="497210" y="423801"/>
            <a:ext cx="1786881" cy="565146"/>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kumimoji="1" lang="ja-JP" altLang="en-US" sz="3200" b="1" dirty="0">
                <a:solidFill>
                  <a:schemeClr val="tx1">
                    <a:lumMod val="95000"/>
                    <a:lumOff val="5000"/>
                  </a:schemeClr>
                </a:solidFill>
              </a:rPr>
              <a:t>はじめに</a:t>
            </a:r>
          </a:p>
        </p:txBody>
      </p:sp>
    </p:spTree>
    <p:extLst>
      <p:ext uri="{BB962C8B-B14F-4D97-AF65-F5344CB8AC3E}">
        <p14:creationId xmlns:p14="http://schemas.microsoft.com/office/powerpoint/2010/main" val="314897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C51BBF10-BDE4-57A0-00AB-FBF6117C8106}"/>
              </a:ext>
            </a:extLst>
          </p:cNvPr>
          <p:cNvGraphicFramePr>
            <a:graphicFrameLocks noGrp="1"/>
          </p:cNvGraphicFramePr>
          <p:nvPr>
            <p:extLst>
              <p:ext uri="{D42A27DB-BD31-4B8C-83A1-F6EECF244321}">
                <p14:modId xmlns:p14="http://schemas.microsoft.com/office/powerpoint/2010/main" val="3438289175"/>
              </p:ext>
            </p:extLst>
          </p:nvPr>
        </p:nvGraphicFramePr>
        <p:xfrm>
          <a:off x="336000" y="1002700"/>
          <a:ext cx="11519999" cy="5597600"/>
        </p:xfrm>
        <a:graphic>
          <a:graphicData uri="http://schemas.openxmlformats.org/drawingml/2006/table">
            <a:tbl>
              <a:tblPr firstRow="1" bandRow="1">
                <a:tableStyleId>{5940675A-B579-460E-94D1-54222C63F5DA}</a:tableStyleId>
              </a:tblPr>
              <a:tblGrid>
                <a:gridCol w="654873">
                  <a:extLst>
                    <a:ext uri="{9D8B030D-6E8A-4147-A177-3AD203B41FA5}">
                      <a16:colId xmlns:a16="http://schemas.microsoft.com/office/drawing/2014/main" val="191736076"/>
                    </a:ext>
                  </a:extLst>
                </a:gridCol>
                <a:gridCol w="1594575">
                  <a:extLst>
                    <a:ext uri="{9D8B030D-6E8A-4147-A177-3AD203B41FA5}">
                      <a16:colId xmlns:a16="http://schemas.microsoft.com/office/drawing/2014/main" val="3161875219"/>
                    </a:ext>
                  </a:extLst>
                </a:gridCol>
                <a:gridCol w="1066700">
                  <a:extLst>
                    <a:ext uri="{9D8B030D-6E8A-4147-A177-3AD203B41FA5}">
                      <a16:colId xmlns:a16="http://schemas.microsoft.com/office/drawing/2014/main" val="1374073151"/>
                    </a:ext>
                  </a:extLst>
                </a:gridCol>
                <a:gridCol w="805235">
                  <a:extLst>
                    <a:ext uri="{9D8B030D-6E8A-4147-A177-3AD203B41FA5}">
                      <a16:colId xmlns:a16="http://schemas.microsoft.com/office/drawing/2014/main" val="1316251185"/>
                    </a:ext>
                  </a:extLst>
                </a:gridCol>
                <a:gridCol w="688528">
                  <a:extLst>
                    <a:ext uri="{9D8B030D-6E8A-4147-A177-3AD203B41FA5}">
                      <a16:colId xmlns:a16="http://schemas.microsoft.com/office/drawing/2014/main" val="65980897"/>
                    </a:ext>
                  </a:extLst>
                </a:gridCol>
                <a:gridCol w="720623">
                  <a:extLst>
                    <a:ext uri="{9D8B030D-6E8A-4147-A177-3AD203B41FA5}">
                      <a16:colId xmlns:a16="http://schemas.microsoft.com/office/drawing/2014/main" val="1648906186"/>
                    </a:ext>
                  </a:extLst>
                </a:gridCol>
                <a:gridCol w="5989465">
                  <a:extLst>
                    <a:ext uri="{9D8B030D-6E8A-4147-A177-3AD203B41FA5}">
                      <a16:colId xmlns:a16="http://schemas.microsoft.com/office/drawing/2014/main" val="1061089262"/>
                    </a:ext>
                  </a:extLst>
                </a:gridCol>
              </a:tblGrid>
              <a:tr h="391953">
                <a:tc rowSpan="7">
                  <a:txBody>
                    <a:bodyPr/>
                    <a:lstStyle/>
                    <a:p>
                      <a:pPr algn="ctr"/>
                      <a:r>
                        <a:rPr kumimoji="1" lang="ja-JP" altLang="en-US" sz="2400" b="1" dirty="0">
                          <a:solidFill>
                            <a:schemeClr val="bg1"/>
                          </a:solidFill>
                          <a:latin typeface="+mn-ea"/>
                          <a:ea typeface="+mn-ea"/>
                        </a:rPr>
                        <a:t>国事業</a:t>
                      </a:r>
                    </a:p>
                  </a:txBody>
                  <a:tcPr marL="72000" marR="72000" marT="72000" marB="18000" vert="eaVert"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50000"/>
                      </a:schemeClr>
                    </a:solidFill>
                  </a:tcPr>
                </a:tc>
                <a:tc gridSpan="6">
                  <a:txBody>
                    <a:bodyPr/>
                    <a:lstStyle/>
                    <a:p>
                      <a:r>
                        <a:rPr kumimoji="1" lang="ja-JP" altLang="en-US" sz="1600" b="0" dirty="0">
                          <a:latin typeface="+mn-ea"/>
                          <a:ea typeface="+mn-ea"/>
                        </a:rPr>
                        <a:t>　</a:t>
                      </a:r>
                      <a:r>
                        <a:rPr kumimoji="1" lang="en-US" altLang="ja-JP" sz="1800" b="0" dirty="0">
                          <a:solidFill>
                            <a:schemeClr val="tx1"/>
                          </a:solidFill>
                          <a:latin typeface="+mn-ea"/>
                          <a:ea typeface="+mn-ea"/>
                        </a:rPr>
                        <a:t>2019 </a:t>
                      </a:r>
                      <a:r>
                        <a:rPr kumimoji="1" lang="ja-JP" altLang="en-US" sz="1800" b="0" dirty="0">
                          <a:solidFill>
                            <a:schemeClr val="tx1"/>
                          </a:solidFill>
                          <a:latin typeface="+mn-ea"/>
                          <a:ea typeface="+mn-ea"/>
                        </a:rPr>
                        <a:t>年 </a:t>
                      </a:r>
                      <a:r>
                        <a:rPr kumimoji="1" lang="en-US" altLang="ja-JP" sz="1800" b="0" dirty="0">
                          <a:solidFill>
                            <a:schemeClr val="tx1"/>
                          </a:solidFill>
                          <a:latin typeface="+mn-ea"/>
                          <a:ea typeface="+mn-ea"/>
                        </a:rPr>
                        <a:t>4 </a:t>
                      </a:r>
                      <a:r>
                        <a:rPr kumimoji="1" lang="ja-JP" altLang="en-US" sz="1800" b="0" dirty="0">
                          <a:solidFill>
                            <a:schemeClr val="tx1"/>
                          </a:solidFill>
                          <a:latin typeface="+mn-ea"/>
                          <a:ea typeface="+mn-ea"/>
                        </a:rPr>
                        <a:t>月 ～ </a:t>
                      </a:r>
                      <a:r>
                        <a:rPr kumimoji="1" lang="ja-JP" altLang="en-US" sz="1800" b="0" dirty="0">
                          <a:latin typeface="+mn-ea"/>
                          <a:ea typeface="+mn-ea"/>
                        </a:rPr>
                        <a:t>第 </a:t>
                      </a:r>
                      <a:r>
                        <a:rPr kumimoji="1" lang="en-US" altLang="ja-JP" sz="1800" b="0" dirty="0">
                          <a:latin typeface="+mn-ea"/>
                          <a:ea typeface="+mn-ea"/>
                        </a:rPr>
                        <a:t>5 </a:t>
                      </a:r>
                      <a:r>
                        <a:rPr kumimoji="1" lang="ja-JP" altLang="en-US" sz="1800" b="0" dirty="0">
                          <a:latin typeface="+mn-ea"/>
                          <a:ea typeface="+mn-ea"/>
                        </a:rPr>
                        <a:t>期 </a:t>
                      </a:r>
                      <a:r>
                        <a:rPr kumimoji="1" lang="en-US" altLang="ja-JP" sz="1800" b="0" dirty="0">
                          <a:latin typeface="+mn-ea"/>
                          <a:ea typeface="+mn-ea"/>
                        </a:rPr>
                        <a:t>MR</a:t>
                      </a:r>
                      <a:r>
                        <a:rPr kumimoji="1" lang="ja-JP" altLang="en-US" sz="1800" b="0" dirty="0">
                          <a:latin typeface="+mn-ea"/>
                          <a:ea typeface="+mn-ea"/>
                        </a:rPr>
                        <a:t>ワクチン 定期接種事業  対象：</a:t>
                      </a:r>
                      <a:r>
                        <a:rPr kumimoji="1" lang="en-US" altLang="ja-JP" sz="1800" b="1" kern="1200" dirty="0">
                          <a:solidFill>
                            <a:schemeClr val="accent6">
                              <a:lumMod val="50000"/>
                            </a:schemeClr>
                          </a:solidFill>
                          <a:effectLst/>
                          <a:latin typeface="+mn-ea"/>
                          <a:ea typeface="+mn-ea"/>
                          <a:cs typeface="+mn-cs"/>
                        </a:rPr>
                        <a:t>S37.4.2</a:t>
                      </a:r>
                      <a:r>
                        <a:rPr kumimoji="1" lang="ja-JP" altLang="en-US" sz="1800" b="1" kern="1200" dirty="0">
                          <a:solidFill>
                            <a:schemeClr val="accent6">
                              <a:lumMod val="50000"/>
                            </a:schemeClr>
                          </a:solidFill>
                          <a:effectLst/>
                          <a:latin typeface="+mn-ea"/>
                          <a:ea typeface="+mn-ea"/>
                          <a:cs typeface="+mn-cs"/>
                        </a:rPr>
                        <a:t>～</a:t>
                      </a:r>
                      <a:r>
                        <a:rPr kumimoji="1" lang="en-US" altLang="ja-JP" sz="1800" b="1" kern="1200" dirty="0">
                          <a:solidFill>
                            <a:schemeClr val="accent6">
                              <a:lumMod val="50000"/>
                            </a:schemeClr>
                          </a:solidFill>
                          <a:effectLst/>
                          <a:latin typeface="+mn-ea"/>
                          <a:ea typeface="+mn-ea"/>
                          <a:cs typeface="+mn-cs"/>
                        </a:rPr>
                        <a:t>S54.4.1 </a:t>
                      </a:r>
                      <a:r>
                        <a:rPr kumimoji="1" lang="ja-JP" altLang="en-US" sz="1800" b="1" kern="1200" dirty="0">
                          <a:solidFill>
                            <a:schemeClr val="accent6">
                              <a:lumMod val="50000"/>
                            </a:schemeClr>
                          </a:solidFill>
                          <a:effectLst/>
                          <a:latin typeface="+mn-ea"/>
                          <a:ea typeface="+mn-ea"/>
                          <a:cs typeface="+mn-cs"/>
                        </a:rPr>
                        <a:t>生 の 男性</a:t>
                      </a:r>
                      <a:endParaRPr kumimoji="1" lang="ja-JP" altLang="en-US" sz="1600" b="1" dirty="0">
                        <a:solidFill>
                          <a:schemeClr val="accent6">
                            <a:lumMod val="50000"/>
                          </a:schemeClr>
                        </a:solidFill>
                        <a:latin typeface="+mn-ea"/>
                        <a:ea typeface="+mn-ea"/>
                      </a:endParaRPr>
                    </a:p>
                  </a:txBody>
                  <a:tcPr marL="72000" marR="72000" marT="72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hMerge="1">
                  <a:txBody>
                    <a:bodyPr/>
                    <a:lstStyle/>
                    <a:p>
                      <a:endParaRPr kumimoji="1" lang="ja-JP" altLang="en-US" dirty="0">
                        <a:latin typeface="+mn-lt"/>
                      </a:endParaRPr>
                    </a:p>
                  </a:txBody>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3284712714"/>
                  </a:ext>
                </a:extLst>
              </a:tr>
              <a:tr h="420588">
                <a:tc vMerge="1">
                  <a:txBody>
                    <a:bodyPr/>
                    <a:lstStyle/>
                    <a:p>
                      <a:r>
                        <a:rPr kumimoji="1" lang="ja-JP" altLang="en-US" dirty="0"/>
                        <a:t>国事業</a:t>
                      </a:r>
                    </a:p>
                  </a:txBody>
                  <a:tcPr/>
                </a:tc>
                <a:tc rowSpan="3">
                  <a:txBody>
                    <a:bodyPr/>
                    <a:lstStyle/>
                    <a:p>
                      <a:r>
                        <a:rPr kumimoji="1" lang="ja-JP" altLang="en-US" sz="1800" b="0" dirty="0">
                          <a:latin typeface="+mn-ea"/>
                          <a:ea typeface="+mn-ea"/>
                        </a:rPr>
                        <a:t>抗体検査</a:t>
                      </a:r>
                    </a:p>
                  </a:txBody>
                  <a:tcPr marL="72000" marR="72000" marT="72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40000"/>
                        <a:lumOff val="60000"/>
                      </a:schemeClr>
                    </a:solidFill>
                  </a:tcPr>
                </a:tc>
                <a:tc rowSpan="3">
                  <a:txBody>
                    <a:bodyPr/>
                    <a:lstStyle/>
                    <a:p>
                      <a:endParaRPr kumimoji="1" lang="ja-JP" altLang="en-US" sz="1800" b="0" dirty="0">
                        <a:latin typeface="+mn-ea"/>
                        <a:ea typeface="+mn-ea"/>
                      </a:endParaRPr>
                    </a:p>
                  </a:txBody>
                  <a:tcPr marL="72000" marR="72000" marT="72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3">
                  <a:txBody>
                    <a:bodyPr/>
                    <a:lstStyle/>
                    <a:p>
                      <a:pPr algn="ctr"/>
                      <a:r>
                        <a:rPr kumimoji="1" lang="ja-JP" altLang="en-US" sz="1800" b="0" dirty="0">
                          <a:latin typeface="+mn-ea"/>
                          <a:ea typeface="+mn-ea"/>
                        </a:rPr>
                        <a:t>クーポン</a:t>
                      </a:r>
                      <a:endParaRPr kumimoji="1" lang="en-US" altLang="ja-JP" sz="1800" b="0" dirty="0">
                        <a:latin typeface="+mn-ea"/>
                        <a:ea typeface="+mn-ea"/>
                      </a:endParaRPr>
                    </a:p>
                    <a:p>
                      <a:pPr algn="ctr"/>
                      <a:r>
                        <a:rPr kumimoji="1" lang="ja-JP" altLang="en-US" sz="1800" b="0" dirty="0">
                          <a:latin typeface="+mn-ea"/>
                          <a:ea typeface="+mn-ea"/>
                        </a:rPr>
                        <a:t>配布対象</a:t>
                      </a:r>
                    </a:p>
                  </a:txBody>
                  <a:tcPr marL="72000" marR="72000" marT="72000" marB="18000" vert="eaVert"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40000"/>
                        <a:lumOff val="60000"/>
                      </a:schemeClr>
                    </a:solidFill>
                  </a:tcPr>
                </a:tc>
                <a:tc gridSpan="3">
                  <a:txBody>
                    <a:bodyPr/>
                    <a:lstStyle/>
                    <a:p>
                      <a:r>
                        <a:rPr kumimoji="1" lang="ja-JP" altLang="en-US" sz="1800" b="0" i="0" kern="1200" dirty="0">
                          <a:solidFill>
                            <a:schemeClr val="tx1"/>
                          </a:solidFill>
                          <a:effectLst/>
                          <a:latin typeface="+mn-lt"/>
                          <a:ea typeface="+mn-ea"/>
                          <a:cs typeface="+mn-cs"/>
                        </a:rPr>
                        <a:t>❶</a:t>
                      </a:r>
                      <a:r>
                        <a:rPr kumimoji="1" lang="ja-JP" altLang="en-US" sz="1800" b="0" kern="1200" dirty="0">
                          <a:solidFill>
                            <a:schemeClr val="tx1"/>
                          </a:solidFill>
                          <a:effectLst/>
                          <a:latin typeface="+mn-ea"/>
                          <a:ea typeface="+mn-ea"/>
                          <a:cs typeface="+mn-cs"/>
                        </a:rPr>
                        <a:t> </a:t>
                      </a:r>
                      <a:r>
                        <a:rPr kumimoji="1" lang="en-US" altLang="ja-JP" sz="1800" b="0" kern="1200" dirty="0">
                          <a:solidFill>
                            <a:schemeClr val="tx1"/>
                          </a:solidFill>
                          <a:effectLst/>
                          <a:latin typeface="+mn-ea"/>
                          <a:ea typeface="+mn-ea"/>
                          <a:cs typeface="+mn-cs"/>
                        </a:rPr>
                        <a:t>2019 </a:t>
                      </a:r>
                      <a:r>
                        <a:rPr kumimoji="1" lang="ja-JP" altLang="en-US" sz="1800" b="0" kern="1200" dirty="0">
                          <a:solidFill>
                            <a:schemeClr val="tx1"/>
                          </a:solidFill>
                          <a:effectLst/>
                          <a:latin typeface="+mn-ea"/>
                          <a:ea typeface="+mn-ea"/>
                          <a:cs typeface="+mn-cs"/>
                        </a:rPr>
                        <a:t>年 </a:t>
                      </a:r>
                      <a:r>
                        <a:rPr kumimoji="1" lang="en-US" altLang="ja-JP" sz="1800" b="0" kern="1200" dirty="0">
                          <a:solidFill>
                            <a:schemeClr val="tx1"/>
                          </a:solidFill>
                          <a:effectLst/>
                          <a:latin typeface="+mn-ea"/>
                          <a:ea typeface="+mn-ea"/>
                          <a:cs typeface="+mn-cs"/>
                        </a:rPr>
                        <a:t>4 </a:t>
                      </a:r>
                      <a:r>
                        <a:rPr kumimoji="1" lang="ja-JP" altLang="en-US" sz="1800" b="0" kern="1200" dirty="0">
                          <a:solidFill>
                            <a:schemeClr val="tx1"/>
                          </a:solidFill>
                          <a:effectLst/>
                          <a:latin typeface="+mn-ea"/>
                          <a:ea typeface="+mn-ea"/>
                          <a:cs typeface="+mn-cs"/>
                        </a:rPr>
                        <a:t>月 ～  </a:t>
                      </a:r>
                      <a:r>
                        <a:rPr kumimoji="1" lang="en-US" altLang="ja-JP" sz="1800" b="1" kern="1200" dirty="0">
                          <a:solidFill>
                            <a:schemeClr val="accent6">
                              <a:lumMod val="50000"/>
                            </a:schemeClr>
                          </a:solidFill>
                          <a:effectLst/>
                          <a:latin typeface="+mn-ea"/>
                          <a:ea typeface="+mn-ea"/>
                          <a:cs typeface="+mn-cs"/>
                        </a:rPr>
                        <a:t>S47.4.2</a:t>
                      </a:r>
                      <a:r>
                        <a:rPr kumimoji="1" lang="ja-JP" altLang="en-US" sz="1800" b="1" kern="1200" dirty="0">
                          <a:solidFill>
                            <a:schemeClr val="accent6">
                              <a:lumMod val="50000"/>
                            </a:schemeClr>
                          </a:solidFill>
                          <a:effectLst/>
                          <a:latin typeface="+mn-ea"/>
                          <a:ea typeface="+mn-ea"/>
                          <a:cs typeface="+mn-cs"/>
                        </a:rPr>
                        <a:t>～</a:t>
                      </a:r>
                      <a:r>
                        <a:rPr kumimoji="1" lang="en-US" altLang="ja-JP" sz="1800" b="1" kern="1200" dirty="0">
                          <a:solidFill>
                            <a:schemeClr val="accent6">
                              <a:lumMod val="50000"/>
                            </a:schemeClr>
                          </a:solidFill>
                          <a:effectLst/>
                          <a:latin typeface="+mn-ea"/>
                          <a:ea typeface="+mn-ea"/>
                          <a:cs typeface="+mn-cs"/>
                        </a:rPr>
                        <a:t>S54.4.1 </a:t>
                      </a:r>
                      <a:r>
                        <a:rPr kumimoji="1" lang="ja-JP" altLang="en-US" sz="1800" b="1" kern="1200" dirty="0">
                          <a:solidFill>
                            <a:schemeClr val="accent6">
                              <a:lumMod val="50000"/>
                            </a:schemeClr>
                          </a:solidFill>
                          <a:effectLst/>
                          <a:latin typeface="+mn-ea"/>
                          <a:ea typeface="+mn-ea"/>
                          <a:cs typeface="+mn-cs"/>
                        </a:rPr>
                        <a:t>生</a:t>
                      </a:r>
                      <a:endParaRPr kumimoji="1" lang="ja-JP" altLang="en-US" sz="1800" b="1" dirty="0">
                        <a:solidFill>
                          <a:schemeClr val="accent6">
                            <a:lumMod val="50000"/>
                          </a:schemeClr>
                        </a:solidFill>
                        <a:latin typeface="+mn-ea"/>
                        <a:ea typeface="+mn-ea"/>
                      </a:endParaRPr>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643003234"/>
                  </a:ext>
                </a:extLst>
              </a:tr>
              <a:tr h="42058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latin typeface="+mn-lt"/>
                      </a:endParaRPr>
                    </a:p>
                  </a:txBody>
                  <a:tcPr/>
                </a:tc>
                <a:tc vMerge="1">
                  <a:txBody>
                    <a:bodyPr/>
                    <a:lstStyle/>
                    <a:p>
                      <a:endParaRPr kumimoji="1" lang="ja-JP" altLang="en-US"/>
                    </a:p>
                  </a:txBody>
                  <a:tcPr/>
                </a:tc>
                <a:tc>
                  <a:txBody>
                    <a:bodyPr/>
                    <a:lstStyle/>
                    <a:p>
                      <a:endParaRPr kumimoji="1" lang="ja-JP" altLang="en-US" sz="1800" b="0" dirty="0">
                        <a:solidFill>
                          <a:schemeClr val="tx1"/>
                        </a:solidFill>
                        <a:latin typeface="+mn-ea"/>
                        <a:ea typeface="+mn-ea"/>
                      </a:endParaRPr>
                    </a:p>
                  </a:txBody>
                  <a:tcPr marL="72000" marR="72000" marT="72000" marB="1800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r>
                        <a:rPr kumimoji="1" lang="ja-JP" altLang="en-US" sz="1800" b="0" i="0" kern="1200" dirty="0">
                          <a:solidFill>
                            <a:schemeClr val="tx1"/>
                          </a:solidFill>
                          <a:effectLst/>
                          <a:latin typeface="+mn-lt"/>
                          <a:ea typeface="+mn-ea"/>
                          <a:cs typeface="+mn-cs"/>
                        </a:rPr>
                        <a:t>❷</a:t>
                      </a:r>
                      <a:r>
                        <a:rPr kumimoji="1" lang="ja-JP" altLang="en-US" sz="1800" b="0" kern="1200" dirty="0">
                          <a:solidFill>
                            <a:schemeClr val="tx1"/>
                          </a:solidFill>
                          <a:effectLst/>
                          <a:latin typeface="+mn-ea"/>
                          <a:ea typeface="+mn-ea"/>
                          <a:cs typeface="+mn-cs"/>
                        </a:rPr>
                        <a:t> </a:t>
                      </a:r>
                      <a:r>
                        <a:rPr kumimoji="1" lang="en-US" altLang="ja-JP" sz="1800" b="0" kern="1200" dirty="0">
                          <a:solidFill>
                            <a:schemeClr val="tx1"/>
                          </a:solidFill>
                          <a:effectLst/>
                          <a:latin typeface="+mn-ea"/>
                          <a:ea typeface="+mn-ea"/>
                          <a:cs typeface="+mn-cs"/>
                        </a:rPr>
                        <a:t>2020 </a:t>
                      </a:r>
                      <a:r>
                        <a:rPr kumimoji="1" lang="ja-JP" altLang="en-US" sz="1800" b="0" kern="1200" dirty="0">
                          <a:solidFill>
                            <a:schemeClr val="tx1"/>
                          </a:solidFill>
                          <a:effectLst/>
                          <a:latin typeface="+mn-ea"/>
                          <a:ea typeface="+mn-ea"/>
                          <a:cs typeface="+mn-cs"/>
                        </a:rPr>
                        <a:t>年 </a:t>
                      </a:r>
                      <a:r>
                        <a:rPr kumimoji="1" lang="en-US" altLang="ja-JP" sz="1800" b="0" kern="1200" dirty="0">
                          <a:solidFill>
                            <a:schemeClr val="tx1"/>
                          </a:solidFill>
                          <a:effectLst/>
                          <a:latin typeface="+mn-ea"/>
                          <a:ea typeface="+mn-ea"/>
                          <a:cs typeface="+mn-cs"/>
                        </a:rPr>
                        <a:t>4 </a:t>
                      </a:r>
                      <a:r>
                        <a:rPr kumimoji="1" lang="ja-JP" altLang="en-US" sz="1800" b="0" kern="1200" dirty="0">
                          <a:solidFill>
                            <a:schemeClr val="tx1"/>
                          </a:solidFill>
                          <a:effectLst/>
                          <a:latin typeface="+mn-ea"/>
                          <a:ea typeface="+mn-ea"/>
                          <a:cs typeface="+mn-cs"/>
                        </a:rPr>
                        <a:t>月 ～  </a:t>
                      </a:r>
                      <a:r>
                        <a:rPr kumimoji="1" lang="en-US" altLang="ja-JP" sz="1800" b="1" kern="1200" dirty="0">
                          <a:solidFill>
                            <a:schemeClr val="accent6">
                              <a:lumMod val="50000"/>
                            </a:schemeClr>
                          </a:solidFill>
                          <a:effectLst/>
                          <a:latin typeface="+mn-ea"/>
                          <a:ea typeface="+mn-ea"/>
                          <a:cs typeface="+mn-cs"/>
                        </a:rPr>
                        <a:t>S41.4.2</a:t>
                      </a:r>
                      <a:r>
                        <a:rPr kumimoji="1" lang="ja-JP" altLang="en-US" sz="1800" b="1" kern="1200" dirty="0">
                          <a:solidFill>
                            <a:schemeClr val="accent6">
                              <a:lumMod val="50000"/>
                            </a:schemeClr>
                          </a:solidFill>
                          <a:effectLst/>
                          <a:latin typeface="+mn-ea"/>
                          <a:ea typeface="+mn-ea"/>
                          <a:cs typeface="+mn-cs"/>
                        </a:rPr>
                        <a:t>～</a:t>
                      </a:r>
                      <a:r>
                        <a:rPr kumimoji="1" lang="en-US" altLang="ja-JP" sz="1800" b="1" kern="1200" dirty="0">
                          <a:solidFill>
                            <a:schemeClr val="accent6">
                              <a:lumMod val="50000"/>
                            </a:schemeClr>
                          </a:solidFill>
                          <a:effectLst/>
                          <a:latin typeface="+mn-ea"/>
                          <a:ea typeface="+mn-ea"/>
                          <a:cs typeface="+mn-cs"/>
                        </a:rPr>
                        <a:t>S47.4.1 </a:t>
                      </a:r>
                      <a:r>
                        <a:rPr kumimoji="1" lang="ja-JP" altLang="en-US" sz="1800" b="1" kern="1200" dirty="0">
                          <a:solidFill>
                            <a:schemeClr val="accent6">
                              <a:lumMod val="50000"/>
                            </a:schemeClr>
                          </a:solidFill>
                          <a:effectLst/>
                          <a:latin typeface="+mn-ea"/>
                          <a:ea typeface="+mn-ea"/>
                          <a:cs typeface="+mn-cs"/>
                        </a:rPr>
                        <a:t>生</a:t>
                      </a:r>
                      <a:endParaRPr kumimoji="1" lang="ja-JP" altLang="en-US" sz="1800" b="1" dirty="0">
                        <a:solidFill>
                          <a:schemeClr val="accent6">
                            <a:lumMod val="50000"/>
                          </a:schemeClr>
                        </a:solidFill>
                        <a:latin typeface="+mn-ea"/>
                        <a:ea typeface="+mn-ea"/>
                      </a:endParaRPr>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2301600288"/>
                  </a:ext>
                </a:extLst>
              </a:tr>
              <a:tr h="42058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latin typeface="+mn-lt"/>
                      </a:endParaRPr>
                    </a:p>
                  </a:txBody>
                  <a:tcPr/>
                </a:tc>
                <a:tc vMerge="1">
                  <a:txBody>
                    <a:bodyPr/>
                    <a:lstStyle/>
                    <a:p>
                      <a:endParaRPr kumimoji="1" lang="ja-JP" altLang="en-US"/>
                    </a:p>
                  </a:txBody>
                  <a:tcPr/>
                </a:tc>
                <a:tc gridSpan="2">
                  <a:txBody>
                    <a:bodyPr/>
                    <a:lstStyle/>
                    <a:p>
                      <a:endParaRPr kumimoji="1" lang="ja-JP" altLang="en-US" sz="1800" b="0" dirty="0">
                        <a:solidFill>
                          <a:schemeClr val="tx1"/>
                        </a:solidFill>
                        <a:latin typeface="+mn-ea"/>
                        <a:ea typeface="+mn-ea"/>
                      </a:endParaRPr>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kumimoji="1" lang="ja-JP" altLang="en-US" sz="1800" b="0" i="0" kern="1200" dirty="0">
                          <a:solidFill>
                            <a:schemeClr val="tx1"/>
                          </a:solidFill>
                          <a:effectLst/>
                          <a:latin typeface="+mn-lt"/>
                          <a:ea typeface="+mn-ea"/>
                          <a:cs typeface="+mn-cs"/>
                        </a:rPr>
                        <a:t>❸</a:t>
                      </a:r>
                      <a:r>
                        <a:rPr kumimoji="1" lang="ja-JP" altLang="en-US" sz="1800" b="0" kern="1200" dirty="0">
                          <a:solidFill>
                            <a:schemeClr val="tx1"/>
                          </a:solidFill>
                          <a:effectLst/>
                          <a:latin typeface="+mn-ea"/>
                          <a:ea typeface="+mn-ea"/>
                          <a:cs typeface="+mn-cs"/>
                        </a:rPr>
                        <a:t> </a:t>
                      </a:r>
                      <a:r>
                        <a:rPr kumimoji="1" lang="en-US" altLang="ja-JP" sz="1800" b="0" kern="1200" dirty="0">
                          <a:solidFill>
                            <a:schemeClr val="tx1"/>
                          </a:solidFill>
                          <a:effectLst/>
                          <a:latin typeface="+mn-ea"/>
                          <a:ea typeface="+mn-ea"/>
                          <a:cs typeface="+mn-cs"/>
                        </a:rPr>
                        <a:t>2021 </a:t>
                      </a:r>
                      <a:r>
                        <a:rPr kumimoji="1" lang="ja-JP" altLang="en-US" sz="1800" b="0" kern="1200" dirty="0">
                          <a:solidFill>
                            <a:schemeClr val="tx1"/>
                          </a:solidFill>
                          <a:effectLst/>
                          <a:latin typeface="+mn-ea"/>
                          <a:ea typeface="+mn-ea"/>
                          <a:cs typeface="+mn-cs"/>
                        </a:rPr>
                        <a:t>年 </a:t>
                      </a:r>
                      <a:r>
                        <a:rPr kumimoji="1" lang="en-US" altLang="ja-JP" sz="1800" b="0" kern="1200" dirty="0">
                          <a:solidFill>
                            <a:schemeClr val="tx1"/>
                          </a:solidFill>
                          <a:effectLst/>
                          <a:latin typeface="+mn-ea"/>
                          <a:ea typeface="+mn-ea"/>
                          <a:cs typeface="+mn-cs"/>
                        </a:rPr>
                        <a:t>4 </a:t>
                      </a:r>
                      <a:r>
                        <a:rPr kumimoji="1" lang="ja-JP" altLang="en-US" sz="1800" b="0" kern="1200" dirty="0">
                          <a:solidFill>
                            <a:schemeClr val="tx1"/>
                          </a:solidFill>
                          <a:effectLst/>
                          <a:latin typeface="+mn-ea"/>
                          <a:ea typeface="+mn-ea"/>
                          <a:cs typeface="+mn-cs"/>
                        </a:rPr>
                        <a:t>月 ～  </a:t>
                      </a:r>
                      <a:r>
                        <a:rPr kumimoji="1" lang="en-US" altLang="ja-JP" sz="1800" b="1" kern="1200" dirty="0">
                          <a:solidFill>
                            <a:schemeClr val="accent6">
                              <a:lumMod val="50000"/>
                            </a:schemeClr>
                          </a:solidFill>
                          <a:effectLst/>
                          <a:latin typeface="+mn-ea"/>
                          <a:ea typeface="+mn-ea"/>
                          <a:cs typeface="+mn-cs"/>
                        </a:rPr>
                        <a:t>S37.4.2</a:t>
                      </a:r>
                      <a:r>
                        <a:rPr kumimoji="1" lang="ja-JP" altLang="en-US" sz="1800" b="1" kern="1200" dirty="0">
                          <a:solidFill>
                            <a:schemeClr val="accent6">
                              <a:lumMod val="50000"/>
                            </a:schemeClr>
                          </a:solidFill>
                          <a:effectLst/>
                          <a:latin typeface="+mn-ea"/>
                          <a:ea typeface="+mn-ea"/>
                          <a:cs typeface="+mn-cs"/>
                        </a:rPr>
                        <a:t>～</a:t>
                      </a:r>
                      <a:r>
                        <a:rPr kumimoji="1" lang="en-US" altLang="ja-JP" sz="1800" b="1" kern="1200" dirty="0">
                          <a:solidFill>
                            <a:schemeClr val="accent6">
                              <a:lumMod val="50000"/>
                            </a:schemeClr>
                          </a:solidFill>
                          <a:effectLst/>
                          <a:latin typeface="+mn-ea"/>
                          <a:ea typeface="+mn-ea"/>
                          <a:cs typeface="+mn-cs"/>
                        </a:rPr>
                        <a:t>S41.4.1 </a:t>
                      </a:r>
                      <a:r>
                        <a:rPr kumimoji="1" lang="ja-JP" altLang="en-US" sz="1800" b="1" kern="1200" dirty="0">
                          <a:solidFill>
                            <a:schemeClr val="accent6">
                              <a:lumMod val="50000"/>
                            </a:schemeClr>
                          </a:solidFill>
                          <a:effectLst/>
                          <a:latin typeface="+mn-ea"/>
                          <a:ea typeface="+mn-ea"/>
                          <a:cs typeface="+mn-cs"/>
                        </a:rPr>
                        <a:t>生</a:t>
                      </a:r>
                      <a:endParaRPr kumimoji="1" lang="ja-JP" altLang="en-US" sz="1800" b="1" dirty="0">
                        <a:solidFill>
                          <a:schemeClr val="accent6">
                            <a:lumMod val="50000"/>
                          </a:schemeClr>
                        </a:solidFill>
                        <a:latin typeface="+mn-ea"/>
                        <a:ea typeface="+mn-ea"/>
                      </a:endParaRPr>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530607587"/>
                  </a:ext>
                </a:extLst>
              </a:tr>
              <a:tr h="420588">
                <a:tc vMerge="1">
                  <a:txBody>
                    <a:bodyPr/>
                    <a:lstStyle/>
                    <a:p>
                      <a:endParaRPr kumimoji="1" lang="ja-JP" altLang="en-US" dirty="0"/>
                    </a:p>
                  </a:txBody>
                  <a:tcPr/>
                </a:tc>
                <a:tc rowSpan="3">
                  <a:txBody>
                    <a:bodyPr/>
                    <a:lstStyle/>
                    <a:p>
                      <a:r>
                        <a:rPr kumimoji="1" lang="en-US" altLang="ja-JP" sz="1800" b="0" dirty="0">
                          <a:latin typeface="+mn-ea"/>
                          <a:ea typeface="+mn-ea"/>
                        </a:rPr>
                        <a:t>MR</a:t>
                      </a:r>
                      <a:r>
                        <a:rPr kumimoji="1" lang="ja-JP" altLang="en-US" sz="1800" b="0" dirty="0">
                          <a:latin typeface="+mn-ea"/>
                          <a:ea typeface="+mn-ea"/>
                        </a:rPr>
                        <a:t>ワクチン接種</a:t>
                      </a:r>
                    </a:p>
                  </a:txBody>
                  <a:tcPr marL="72000" marR="72000" marT="72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40000"/>
                        <a:lumOff val="60000"/>
                      </a:schemeClr>
                    </a:solidFill>
                  </a:tcPr>
                </a:tc>
                <a:tc rowSpan="3">
                  <a:txBody>
                    <a:bodyPr/>
                    <a:lstStyle/>
                    <a:p>
                      <a:endParaRPr kumimoji="1" lang="ja-JP" altLang="en-US" sz="1800" b="0" dirty="0">
                        <a:latin typeface="+mn-ea"/>
                        <a:ea typeface="+mn-ea"/>
                      </a:endParaRPr>
                    </a:p>
                  </a:txBody>
                  <a:tcPr marL="72000" marR="72000" marT="72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3">
                  <a:txBody>
                    <a:bodyPr/>
                    <a:lstStyle/>
                    <a:p>
                      <a:pPr algn="ctr"/>
                      <a:r>
                        <a:rPr kumimoji="1" lang="ja-JP" altLang="en-US" sz="1800" b="0" dirty="0">
                          <a:latin typeface="+mn-ea"/>
                          <a:ea typeface="+mn-ea"/>
                        </a:rPr>
                        <a:t>クーポン</a:t>
                      </a:r>
                      <a:endParaRPr kumimoji="1" lang="en-US" altLang="ja-JP" sz="1800" b="0" dirty="0">
                        <a:latin typeface="+mn-ea"/>
                        <a:ea typeface="+mn-ea"/>
                      </a:endParaRPr>
                    </a:p>
                    <a:p>
                      <a:pPr algn="ctr"/>
                      <a:r>
                        <a:rPr kumimoji="1" lang="ja-JP" altLang="en-US" sz="1800" b="0" dirty="0">
                          <a:latin typeface="+mn-ea"/>
                          <a:ea typeface="+mn-ea"/>
                        </a:rPr>
                        <a:t>配布対象</a:t>
                      </a:r>
                    </a:p>
                  </a:txBody>
                  <a:tcPr marL="72000" marR="72000" marT="72000" marB="18000" vert="eaVert"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gridSpan="3">
                  <a:txBody>
                    <a:bodyPr/>
                    <a:lstStyle/>
                    <a:p>
                      <a:r>
                        <a:rPr kumimoji="1" lang="ja-JP" altLang="en-US" sz="1800" b="0" i="0" kern="1200" dirty="0">
                          <a:solidFill>
                            <a:schemeClr val="tx1"/>
                          </a:solidFill>
                          <a:effectLst/>
                          <a:latin typeface="+mn-lt"/>
                          <a:ea typeface="+mn-ea"/>
                          <a:cs typeface="+mn-cs"/>
                        </a:rPr>
                        <a:t>❶</a:t>
                      </a:r>
                      <a:r>
                        <a:rPr kumimoji="1" lang="ja-JP" altLang="en-US" sz="1800" b="0" kern="1200" dirty="0">
                          <a:solidFill>
                            <a:schemeClr val="tx1"/>
                          </a:solidFill>
                          <a:effectLst/>
                          <a:latin typeface="+mn-ea"/>
                          <a:ea typeface="+mn-ea"/>
                          <a:cs typeface="+mn-cs"/>
                        </a:rPr>
                        <a:t> </a:t>
                      </a:r>
                      <a:r>
                        <a:rPr kumimoji="1" lang="en-US" altLang="ja-JP" sz="1800" b="0" kern="1200" dirty="0">
                          <a:solidFill>
                            <a:schemeClr val="tx1"/>
                          </a:solidFill>
                          <a:effectLst/>
                          <a:latin typeface="+mn-ea"/>
                          <a:ea typeface="+mn-ea"/>
                          <a:cs typeface="+mn-cs"/>
                        </a:rPr>
                        <a:t>2019 </a:t>
                      </a:r>
                      <a:r>
                        <a:rPr kumimoji="1" lang="ja-JP" altLang="en-US" sz="1800" b="0" kern="1200" dirty="0">
                          <a:solidFill>
                            <a:schemeClr val="tx1"/>
                          </a:solidFill>
                          <a:effectLst/>
                          <a:latin typeface="+mn-ea"/>
                          <a:ea typeface="+mn-ea"/>
                          <a:cs typeface="+mn-cs"/>
                        </a:rPr>
                        <a:t>年 </a:t>
                      </a:r>
                      <a:r>
                        <a:rPr kumimoji="1" lang="en-US" altLang="ja-JP" sz="1800" b="0" kern="1200" dirty="0">
                          <a:solidFill>
                            <a:schemeClr val="tx1"/>
                          </a:solidFill>
                          <a:effectLst/>
                          <a:latin typeface="+mn-ea"/>
                          <a:ea typeface="+mn-ea"/>
                          <a:cs typeface="+mn-cs"/>
                        </a:rPr>
                        <a:t>4 </a:t>
                      </a:r>
                      <a:r>
                        <a:rPr kumimoji="1" lang="ja-JP" altLang="en-US" sz="1800" b="0" kern="1200" dirty="0">
                          <a:solidFill>
                            <a:schemeClr val="tx1"/>
                          </a:solidFill>
                          <a:effectLst/>
                          <a:latin typeface="+mn-ea"/>
                          <a:ea typeface="+mn-ea"/>
                          <a:cs typeface="+mn-cs"/>
                        </a:rPr>
                        <a:t>月 ～  </a:t>
                      </a:r>
                      <a:r>
                        <a:rPr kumimoji="1" lang="en-US" altLang="ja-JP" sz="1800" b="1" kern="1200" dirty="0">
                          <a:solidFill>
                            <a:schemeClr val="accent6">
                              <a:lumMod val="50000"/>
                            </a:schemeClr>
                          </a:solidFill>
                          <a:effectLst/>
                          <a:latin typeface="+mn-ea"/>
                          <a:ea typeface="+mn-ea"/>
                          <a:cs typeface="+mn-cs"/>
                        </a:rPr>
                        <a:t>S47.4.2</a:t>
                      </a:r>
                      <a:r>
                        <a:rPr kumimoji="1" lang="ja-JP" altLang="en-US" sz="1800" b="1" kern="1200" dirty="0">
                          <a:solidFill>
                            <a:schemeClr val="accent6">
                              <a:lumMod val="50000"/>
                            </a:schemeClr>
                          </a:solidFill>
                          <a:effectLst/>
                          <a:latin typeface="+mn-ea"/>
                          <a:ea typeface="+mn-ea"/>
                          <a:cs typeface="+mn-cs"/>
                        </a:rPr>
                        <a:t>～</a:t>
                      </a:r>
                      <a:r>
                        <a:rPr kumimoji="1" lang="en-US" altLang="ja-JP" sz="1800" b="1" kern="1200" dirty="0">
                          <a:solidFill>
                            <a:schemeClr val="accent6">
                              <a:lumMod val="50000"/>
                            </a:schemeClr>
                          </a:solidFill>
                          <a:effectLst/>
                          <a:latin typeface="+mn-ea"/>
                          <a:ea typeface="+mn-ea"/>
                          <a:cs typeface="+mn-cs"/>
                        </a:rPr>
                        <a:t>S54.4.1 </a:t>
                      </a:r>
                      <a:r>
                        <a:rPr kumimoji="1" lang="ja-JP" altLang="en-US" sz="1800" b="1" kern="1200" dirty="0">
                          <a:solidFill>
                            <a:schemeClr val="accent6">
                              <a:lumMod val="50000"/>
                            </a:schemeClr>
                          </a:solidFill>
                          <a:effectLst/>
                          <a:latin typeface="+mn-ea"/>
                          <a:ea typeface="+mn-ea"/>
                          <a:cs typeface="+mn-cs"/>
                        </a:rPr>
                        <a:t>生</a:t>
                      </a:r>
                      <a:endParaRPr kumimoji="1" lang="ja-JP" altLang="en-US" sz="1800" b="1" dirty="0">
                        <a:solidFill>
                          <a:schemeClr val="accent6">
                            <a:lumMod val="50000"/>
                          </a:schemeClr>
                        </a:solidFill>
                        <a:latin typeface="+mn-ea"/>
                        <a:ea typeface="+mn-ea"/>
                      </a:endParaRPr>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296721441"/>
                  </a:ext>
                </a:extLst>
              </a:tr>
              <a:tr h="42058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latin typeface="+mn-lt"/>
                      </a:endParaRPr>
                    </a:p>
                  </a:txBody>
                  <a:tcPr/>
                </a:tc>
                <a:tc vMerge="1">
                  <a:txBody>
                    <a:bodyPr/>
                    <a:lstStyle/>
                    <a:p>
                      <a:endParaRPr kumimoji="1" lang="ja-JP" altLang="en-US"/>
                    </a:p>
                  </a:txBody>
                  <a:tcPr/>
                </a:tc>
                <a:tc>
                  <a:txBody>
                    <a:bodyPr/>
                    <a:lstStyle/>
                    <a:p>
                      <a:endParaRPr kumimoji="1" lang="ja-JP" altLang="en-US" sz="1800" b="0" dirty="0">
                        <a:solidFill>
                          <a:schemeClr val="tx1"/>
                        </a:solidFill>
                        <a:latin typeface="+mn-ea"/>
                        <a:ea typeface="+mn-ea"/>
                      </a:endParaRPr>
                    </a:p>
                  </a:txBody>
                  <a:tcPr marL="72000" marR="72000" marT="72000" marB="1800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r>
                        <a:rPr kumimoji="1" lang="ja-JP" altLang="en-US" sz="1800" b="0" i="0" kern="1200" dirty="0">
                          <a:solidFill>
                            <a:schemeClr val="tx1"/>
                          </a:solidFill>
                          <a:effectLst/>
                          <a:latin typeface="+mn-lt"/>
                          <a:ea typeface="+mn-ea"/>
                          <a:cs typeface="+mn-cs"/>
                        </a:rPr>
                        <a:t>❷</a:t>
                      </a:r>
                      <a:r>
                        <a:rPr kumimoji="1" lang="ja-JP" altLang="en-US" sz="1800" b="0" kern="1200" dirty="0">
                          <a:solidFill>
                            <a:schemeClr val="tx1"/>
                          </a:solidFill>
                          <a:effectLst/>
                          <a:latin typeface="+mn-ea"/>
                          <a:ea typeface="+mn-ea"/>
                          <a:cs typeface="+mn-cs"/>
                        </a:rPr>
                        <a:t> </a:t>
                      </a:r>
                      <a:r>
                        <a:rPr kumimoji="1" lang="en-US" altLang="ja-JP" sz="1800" b="0" kern="1200" dirty="0">
                          <a:solidFill>
                            <a:schemeClr val="tx1"/>
                          </a:solidFill>
                          <a:effectLst/>
                          <a:latin typeface="+mn-ea"/>
                          <a:ea typeface="+mn-ea"/>
                          <a:cs typeface="+mn-cs"/>
                        </a:rPr>
                        <a:t>2020 </a:t>
                      </a:r>
                      <a:r>
                        <a:rPr kumimoji="1" lang="ja-JP" altLang="en-US" sz="1800" b="0" kern="1200" dirty="0">
                          <a:solidFill>
                            <a:schemeClr val="tx1"/>
                          </a:solidFill>
                          <a:effectLst/>
                          <a:latin typeface="+mn-ea"/>
                          <a:ea typeface="+mn-ea"/>
                          <a:cs typeface="+mn-cs"/>
                        </a:rPr>
                        <a:t>年 </a:t>
                      </a:r>
                      <a:r>
                        <a:rPr kumimoji="1" lang="en-US" altLang="ja-JP" sz="1800" b="0" kern="1200" dirty="0">
                          <a:solidFill>
                            <a:schemeClr val="tx1"/>
                          </a:solidFill>
                          <a:effectLst/>
                          <a:latin typeface="+mn-ea"/>
                          <a:ea typeface="+mn-ea"/>
                          <a:cs typeface="+mn-cs"/>
                        </a:rPr>
                        <a:t>4 </a:t>
                      </a:r>
                      <a:r>
                        <a:rPr kumimoji="1" lang="ja-JP" altLang="en-US" sz="1800" b="0" kern="1200" dirty="0">
                          <a:solidFill>
                            <a:schemeClr val="tx1"/>
                          </a:solidFill>
                          <a:effectLst/>
                          <a:latin typeface="+mn-ea"/>
                          <a:ea typeface="+mn-ea"/>
                          <a:cs typeface="+mn-cs"/>
                        </a:rPr>
                        <a:t>月 ～  </a:t>
                      </a:r>
                      <a:r>
                        <a:rPr kumimoji="1" lang="en-US" altLang="ja-JP" sz="1800" b="1" kern="1200" dirty="0">
                          <a:solidFill>
                            <a:schemeClr val="accent6">
                              <a:lumMod val="50000"/>
                            </a:schemeClr>
                          </a:solidFill>
                          <a:effectLst/>
                          <a:latin typeface="+mn-ea"/>
                          <a:ea typeface="+mn-ea"/>
                          <a:cs typeface="+mn-cs"/>
                        </a:rPr>
                        <a:t>S41.4.2</a:t>
                      </a:r>
                      <a:r>
                        <a:rPr kumimoji="1" lang="ja-JP" altLang="en-US" sz="1800" b="1" kern="1200" dirty="0">
                          <a:solidFill>
                            <a:schemeClr val="accent6">
                              <a:lumMod val="50000"/>
                            </a:schemeClr>
                          </a:solidFill>
                          <a:effectLst/>
                          <a:latin typeface="+mn-ea"/>
                          <a:ea typeface="+mn-ea"/>
                          <a:cs typeface="+mn-cs"/>
                        </a:rPr>
                        <a:t>～</a:t>
                      </a:r>
                      <a:r>
                        <a:rPr kumimoji="1" lang="en-US" altLang="ja-JP" sz="1800" b="1" kern="1200" dirty="0">
                          <a:solidFill>
                            <a:schemeClr val="accent6">
                              <a:lumMod val="50000"/>
                            </a:schemeClr>
                          </a:solidFill>
                          <a:effectLst/>
                          <a:latin typeface="+mn-ea"/>
                          <a:ea typeface="+mn-ea"/>
                          <a:cs typeface="+mn-cs"/>
                        </a:rPr>
                        <a:t>S47.4.1 </a:t>
                      </a:r>
                      <a:r>
                        <a:rPr kumimoji="1" lang="ja-JP" altLang="en-US" sz="1800" b="1" kern="1200" dirty="0">
                          <a:solidFill>
                            <a:schemeClr val="accent6">
                              <a:lumMod val="50000"/>
                            </a:schemeClr>
                          </a:solidFill>
                          <a:effectLst/>
                          <a:latin typeface="+mn-ea"/>
                          <a:ea typeface="+mn-ea"/>
                          <a:cs typeface="+mn-cs"/>
                        </a:rPr>
                        <a:t>生</a:t>
                      </a:r>
                      <a:endParaRPr kumimoji="1" lang="ja-JP" altLang="en-US" sz="1800" b="1" dirty="0">
                        <a:solidFill>
                          <a:schemeClr val="accent6">
                            <a:lumMod val="50000"/>
                          </a:schemeClr>
                        </a:solidFill>
                        <a:latin typeface="+mn-ea"/>
                        <a:ea typeface="+mn-ea"/>
                      </a:endParaRPr>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551129131"/>
                  </a:ext>
                </a:extLst>
              </a:tr>
              <a:tr h="52432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latin typeface="+mn-lt"/>
                      </a:endParaRPr>
                    </a:p>
                  </a:txBody>
                  <a:tcPr/>
                </a:tc>
                <a:tc vMerge="1">
                  <a:txBody>
                    <a:bodyPr/>
                    <a:lstStyle/>
                    <a:p>
                      <a:endParaRPr kumimoji="1" lang="ja-JP" altLang="en-US"/>
                    </a:p>
                  </a:txBody>
                  <a:tcPr/>
                </a:tc>
                <a:tc gridSpan="2">
                  <a:txBody>
                    <a:bodyPr/>
                    <a:lstStyle/>
                    <a:p>
                      <a:endParaRPr kumimoji="1" lang="ja-JP" altLang="en-US" sz="1800" b="0" dirty="0">
                        <a:solidFill>
                          <a:schemeClr val="tx1"/>
                        </a:solidFill>
                        <a:latin typeface="+mn-ea"/>
                        <a:ea typeface="+mn-ea"/>
                      </a:endParaRPr>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r>
                        <a:rPr kumimoji="1" lang="ja-JP" altLang="en-US" sz="1800" b="0" i="0" kern="1200" dirty="0">
                          <a:solidFill>
                            <a:schemeClr val="tx1"/>
                          </a:solidFill>
                          <a:effectLst/>
                          <a:latin typeface="+mn-lt"/>
                          <a:ea typeface="+mn-ea"/>
                          <a:cs typeface="+mn-cs"/>
                        </a:rPr>
                        <a:t>❸</a:t>
                      </a:r>
                      <a:r>
                        <a:rPr kumimoji="1" lang="ja-JP" altLang="en-US" sz="1800" b="0" kern="1200" dirty="0">
                          <a:solidFill>
                            <a:schemeClr val="tx1"/>
                          </a:solidFill>
                          <a:effectLst/>
                          <a:latin typeface="+mn-ea"/>
                          <a:ea typeface="+mn-ea"/>
                          <a:cs typeface="+mn-cs"/>
                        </a:rPr>
                        <a:t> </a:t>
                      </a:r>
                      <a:r>
                        <a:rPr kumimoji="1" lang="en-US" altLang="ja-JP" sz="1800" b="0" kern="1200" dirty="0">
                          <a:solidFill>
                            <a:schemeClr val="tx1"/>
                          </a:solidFill>
                          <a:effectLst/>
                          <a:latin typeface="+mn-ea"/>
                          <a:ea typeface="+mn-ea"/>
                          <a:cs typeface="+mn-cs"/>
                        </a:rPr>
                        <a:t>2021 </a:t>
                      </a:r>
                      <a:r>
                        <a:rPr kumimoji="1" lang="ja-JP" altLang="en-US" sz="1800" b="0" kern="1200" dirty="0">
                          <a:solidFill>
                            <a:schemeClr val="tx1"/>
                          </a:solidFill>
                          <a:effectLst/>
                          <a:latin typeface="+mn-ea"/>
                          <a:ea typeface="+mn-ea"/>
                          <a:cs typeface="+mn-cs"/>
                        </a:rPr>
                        <a:t>年 </a:t>
                      </a:r>
                      <a:r>
                        <a:rPr kumimoji="1" lang="en-US" altLang="ja-JP" sz="1800" b="0" kern="1200" dirty="0">
                          <a:solidFill>
                            <a:schemeClr val="tx1"/>
                          </a:solidFill>
                          <a:effectLst/>
                          <a:latin typeface="+mn-ea"/>
                          <a:ea typeface="+mn-ea"/>
                          <a:cs typeface="+mn-cs"/>
                        </a:rPr>
                        <a:t>4 </a:t>
                      </a:r>
                      <a:r>
                        <a:rPr kumimoji="1" lang="ja-JP" altLang="en-US" sz="1800" b="0" kern="1200" dirty="0">
                          <a:solidFill>
                            <a:schemeClr val="tx1"/>
                          </a:solidFill>
                          <a:effectLst/>
                          <a:latin typeface="+mn-ea"/>
                          <a:ea typeface="+mn-ea"/>
                          <a:cs typeface="+mn-cs"/>
                        </a:rPr>
                        <a:t>月 ～  </a:t>
                      </a:r>
                      <a:r>
                        <a:rPr kumimoji="1" lang="en-US" altLang="ja-JP" sz="1800" b="1" kern="1200" dirty="0">
                          <a:solidFill>
                            <a:schemeClr val="accent6">
                              <a:lumMod val="50000"/>
                            </a:schemeClr>
                          </a:solidFill>
                          <a:effectLst/>
                          <a:latin typeface="+mn-ea"/>
                          <a:ea typeface="+mn-ea"/>
                          <a:cs typeface="+mn-cs"/>
                        </a:rPr>
                        <a:t>S37.4.2</a:t>
                      </a:r>
                      <a:r>
                        <a:rPr kumimoji="1" lang="ja-JP" altLang="en-US" sz="1800" b="1" kern="1200" dirty="0">
                          <a:solidFill>
                            <a:schemeClr val="accent6">
                              <a:lumMod val="50000"/>
                            </a:schemeClr>
                          </a:solidFill>
                          <a:effectLst/>
                          <a:latin typeface="+mn-ea"/>
                          <a:ea typeface="+mn-ea"/>
                          <a:cs typeface="+mn-cs"/>
                        </a:rPr>
                        <a:t>～</a:t>
                      </a:r>
                      <a:r>
                        <a:rPr kumimoji="1" lang="en-US" altLang="ja-JP" sz="1800" b="1" kern="1200" dirty="0">
                          <a:solidFill>
                            <a:schemeClr val="accent6">
                              <a:lumMod val="50000"/>
                            </a:schemeClr>
                          </a:solidFill>
                          <a:effectLst/>
                          <a:latin typeface="+mn-ea"/>
                          <a:ea typeface="+mn-ea"/>
                          <a:cs typeface="+mn-cs"/>
                        </a:rPr>
                        <a:t>S41.4.1 </a:t>
                      </a:r>
                      <a:r>
                        <a:rPr kumimoji="1" lang="ja-JP" altLang="en-US" sz="1800" b="1" kern="1200" dirty="0">
                          <a:solidFill>
                            <a:schemeClr val="accent6">
                              <a:lumMod val="50000"/>
                            </a:schemeClr>
                          </a:solidFill>
                          <a:effectLst/>
                          <a:latin typeface="+mn-ea"/>
                          <a:ea typeface="+mn-ea"/>
                          <a:cs typeface="+mn-cs"/>
                        </a:rPr>
                        <a:t>生</a:t>
                      </a:r>
                      <a:endParaRPr kumimoji="1" lang="ja-JP" altLang="en-US" sz="1800" b="1" dirty="0">
                        <a:solidFill>
                          <a:schemeClr val="accent6">
                            <a:lumMod val="50000"/>
                          </a:schemeClr>
                        </a:solidFill>
                        <a:latin typeface="+mn-ea"/>
                        <a:ea typeface="+mn-ea"/>
                      </a:endParaRPr>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38534278"/>
                  </a:ext>
                </a:extLst>
              </a:tr>
              <a:tr h="420588">
                <a:tc rowSpan="4">
                  <a:txBody>
                    <a:bodyPr/>
                    <a:lstStyle/>
                    <a:p>
                      <a:pPr marL="0" algn="ctr" defTabSz="914400" rtl="0" eaLnBrk="1" latinLnBrk="0" hangingPunct="1"/>
                      <a:r>
                        <a:rPr kumimoji="1" lang="ja-JP" altLang="en-US" sz="2400" b="1" kern="1200" dirty="0">
                          <a:solidFill>
                            <a:schemeClr val="bg1"/>
                          </a:solidFill>
                          <a:latin typeface="+mn-ea"/>
                          <a:ea typeface="+mn-ea"/>
                          <a:cs typeface="+mn-cs"/>
                        </a:rPr>
                        <a:t>千葉市事業</a:t>
                      </a:r>
                    </a:p>
                  </a:txBody>
                  <a:tcPr marL="72000" marR="72000" marT="72000" marB="18000" vert="eaVert"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50000"/>
                      </a:schemeClr>
                    </a:solidFill>
                  </a:tcPr>
                </a:tc>
                <a:tc rowSpan="3">
                  <a:txBody>
                    <a:bodyPr/>
                    <a:lstStyle/>
                    <a:p>
                      <a:r>
                        <a:rPr kumimoji="1" lang="ja-JP" altLang="en-US" sz="1800" b="0" dirty="0">
                          <a:latin typeface="+mn-ea"/>
                          <a:ea typeface="+mn-ea"/>
                        </a:rPr>
                        <a:t>抗体検査</a:t>
                      </a:r>
                    </a:p>
                  </a:txBody>
                  <a:tcPr marL="72000" marR="72000" marT="72000" marB="1800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n-ea"/>
                          <a:ea typeface="+mn-ea"/>
                        </a:rPr>
                        <a:t>2014 </a:t>
                      </a:r>
                      <a:r>
                        <a:rPr kumimoji="1" lang="ja-JP" altLang="en-US" sz="1800" b="0" dirty="0">
                          <a:solidFill>
                            <a:schemeClr val="tx1"/>
                          </a:solidFill>
                          <a:latin typeface="+mn-ea"/>
                          <a:ea typeface="+mn-ea"/>
                        </a:rPr>
                        <a:t>年 </a:t>
                      </a:r>
                      <a:r>
                        <a:rPr lang="en-US" altLang="ja-JP" sz="1800" b="0" dirty="0">
                          <a:solidFill>
                            <a:schemeClr val="tx1"/>
                          </a:solidFill>
                          <a:latin typeface="+mn-ea"/>
                          <a:ea typeface="+mn-ea"/>
                        </a:rPr>
                        <a:t>4 </a:t>
                      </a:r>
                      <a:r>
                        <a:rPr kumimoji="1" lang="ja-JP" altLang="en-US" sz="1800" b="0" dirty="0">
                          <a:solidFill>
                            <a:schemeClr val="tx1"/>
                          </a:solidFill>
                          <a:latin typeface="+mn-ea"/>
                          <a:ea typeface="+mn-ea"/>
                        </a:rPr>
                        <a:t>月 ～　</a:t>
                      </a:r>
                      <a:r>
                        <a:rPr kumimoji="1" lang="ja-JP" altLang="en-US" sz="1800" b="1" dirty="0">
                          <a:solidFill>
                            <a:schemeClr val="accent5">
                              <a:lumMod val="50000"/>
                            </a:schemeClr>
                          </a:solidFill>
                          <a:latin typeface="+mn-ea"/>
                          <a:ea typeface="+mn-ea"/>
                        </a:rPr>
                        <a:t>妊娠希望女性 </a:t>
                      </a:r>
                      <a:r>
                        <a:rPr kumimoji="1" lang="ja-JP" altLang="en-US" sz="1800" b="0" dirty="0">
                          <a:latin typeface="+mn-ea"/>
                          <a:ea typeface="+mn-ea"/>
                        </a:rPr>
                        <a:t>の 全額助成</a:t>
                      </a:r>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3768433671"/>
                  </a:ext>
                </a:extLst>
              </a:tr>
              <a:tr h="420588">
                <a:tc vMerge="1">
                  <a:txBody>
                    <a:bodyPr/>
                    <a:lstStyle/>
                    <a:p>
                      <a:endParaRPr kumimoji="1" lang="ja-JP" altLang="en-US" dirty="0"/>
                    </a:p>
                  </a:txBody>
                  <a:tcPr/>
                </a:tc>
                <a:tc vMerge="1">
                  <a:txBody>
                    <a:bodyPr/>
                    <a:lstStyle/>
                    <a:p>
                      <a:endParaRPr kumimoji="1" lang="ja-JP" altLang="en-US" dirty="0"/>
                    </a:p>
                  </a:txBody>
                  <a:tcPr/>
                </a:tc>
                <a:tc>
                  <a:txBody>
                    <a:bodyPr/>
                    <a:lstStyle/>
                    <a:p>
                      <a:endParaRPr kumimoji="1" lang="ja-JP" altLang="en-US" sz="1800" b="0" dirty="0">
                        <a:latin typeface="+mn-ea"/>
                        <a:ea typeface="+mn-ea"/>
                      </a:endParaRPr>
                    </a:p>
                  </a:txBody>
                  <a:tcPr marL="72000" marR="72000" marT="72000" marB="1800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4">
                  <a:txBody>
                    <a:bodyPr/>
                    <a:lstStyle/>
                    <a:p>
                      <a:r>
                        <a:rPr kumimoji="1" lang="en-US" altLang="ja-JP" sz="1800" b="0" dirty="0">
                          <a:solidFill>
                            <a:schemeClr val="tx1"/>
                          </a:solidFill>
                          <a:latin typeface="+mn-ea"/>
                          <a:ea typeface="+mn-ea"/>
                        </a:rPr>
                        <a:t>2018 </a:t>
                      </a:r>
                      <a:r>
                        <a:rPr kumimoji="1" lang="ja-JP" altLang="en-US" sz="1800" b="0" dirty="0">
                          <a:solidFill>
                            <a:schemeClr val="tx1"/>
                          </a:solidFill>
                          <a:latin typeface="+mn-ea"/>
                          <a:ea typeface="+mn-ea"/>
                        </a:rPr>
                        <a:t>年 </a:t>
                      </a:r>
                      <a:r>
                        <a:rPr lang="en-US" altLang="ja-JP" sz="1800" b="0" dirty="0">
                          <a:solidFill>
                            <a:schemeClr val="tx1"/>
                          </a:solidFill>
                          <a:latin typeface="+mn-ea"/>
                          <a:ea typeface="+mn-ea"/>
                        </a:rPr>
                        <a:t>10 </a:t>
                      </a:r>
                      <a:r>
                        <a:rPr kumimoji="1" lang="ja-JP" altLang="en-US" sz="1800" b="0" dirty="0">
                          <a:solidFill>
                            <a:schemeClr val="tx1"/>
                          </a:solidFill>
                          <a:latin typeface="+mn-ea"/>
                          <a:ea typeface="+mn-ea"/>
                        </a:rPr>
                        <a:t>月 ～　</a:t>
                      </a:r>
                      <a:r>
                        <a:rPr kumimoji="1" lang="ja-JP" altLang="en-US" sz="1800" b="0" dirty="0">
                          <a:latin typeface="+mn-ea"/>
                          <a:ea typeface="+mn-ea"/>
                        </a:rPr>
                        <a:t>妊娠希望女性・</a:t>
                      </a:r>
                      <a:r>
                        <a:rPr kumimoji="1" lang="ja-JP" altLang="en-US" sz="1800" b="1" dirty="0">
                          <a:solidFill>
                            <a:schemeClr val="accent5">
                              <a:lumMod val="50000"/>
                            </a:schemeClr>
                          </a:solidFill>
                          <a:latin typeface="+mn-ea"/>
                          <a:ea typeface="+mn-ea"/>
                        </a:rPr>
                        <a:t>低抗体価妊婦</a:t>
                      </a:r>
                      <a:r>
                        <a:rPr kumimoji="1" lang="ja-JP" altLang="en-US" sz="1800" b="0" dirty="0">
                          <a:solidFill>
                            <a:schemeClr val="accent5">
                              <a:lumMod val="50000"/>
                            </a:schemeClr>
                          </a:solidFill>
                          <a:latin typeface="+mn-ea"/>
                          <a:ea typeface="+mn-ea"/>
                        </a:rPr>
                        <a:t> の </a:t>
                      </a:r>
                      <a:r>
                        <a:rPr kumimoji="1" lang="ja-JP" altLang="en-US" sz="1800" b="1" dirty="0">
                          <a:solidFill>
                            <a:schemeClr val="accent5">
                              <a:lumMod val="50000"/>
                            </a:schemeClr>
                          </a:solidFill>
                          <a:latin typeface="+mn-ea"/>
                          <a:ea typeface="+mn-ea"/>
                        </a:rPr>
                        <a:t>配偶者</a:t>
                      </a:r>
                      <a:r>
                        <a:rPr kumimoji="1" lang="ja-JP" altLang="en-US" sz="1800" b="1" dirty="0">
                          <a:latin typeface="+mn-ea"/>
                          <a:ea typeface="+mn-ea"/>
                        </a:rPr>
                        <a:t> </a:t>
                      </a:r>
                      <a:r>
                        <a:rPr kumimoji="1" lang="ja-JP" altLang="en-US" sz="1800" b="0" dirty="0">
                          <a:latin typeface="+mn-ea"/>
                          <a:ea typeface="+mn-ea"/>
                        </a:rPr>
                        <a:t>に範囲拡大</a:t>
                      </a:r>
                      <a:endParaRPr kumimoji="1" lang="ja-JP" altLang="en-US" b="0" dirty="0"/>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64106680"/>
                  </a:ext>
                </a:extLst>
              </a:tr>
              <a:tr h="420588">
                <a:tc vMerge="1">
                  <a:txBody>
                    <a:bodyPr/>
                    <a:lstStyle/>
                    <a:p>
                      <a:endParaRPr kumimoji="1" lang="ja-JP" altLang="en-US" dirty="0"/>
                    </a:p>
                  </a:txBody>
                  <a:tcPr/>
                </a:tc>
                <a:tc vMerge="1">
                  <a:txBody>
                    <a:bodyPr/>
                    <a:lstStyle/>
                    <a:p>
                      <a:endParaRPr kumimoji="1" lang="ja-JP" altLang="en-US" dirty="0"/>
                    </a:p>
                  </a:txBody>
                  <a:tcPr/>
                </a:tc>
                <a:tc gridSpan="2">
                  <a:txBody>
                    <a:bodyPr/>
                    <a:lstStyle/>
                    <a:p>
                      <a:endParaRPr kumimoji="1" lang="ja-JP" altLang="en-US" sz="1800" b="0" dirty="0">
                        <a:latin typeface="+mn-ea"/>
                        <a:ea typeface="+mn-ea"/>
                      </a:endParaRPr>
                    </a:p>
                  </a:txBody>
                  <a:tcPr marL="72000" marR="72000" marT="72000" marB="1800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r>
                        <a:rPr kumimoji="1" lang="en-US" altLang="ja-JP" sz="1800" b="1" dirty="0">
                          <a:solidFill>
                            <a:schemeClr val="accent5">
                              <a:lumMod val="50000"/>
                            </a:schemeClr>
                          </a:solidFill>
                          <a:latin typeface="+mn-ea"/>
                          <a:ea typeface="+mn-ea"/>
                        </a:rPr>
                        <a:t>2019 </a:t>
                      </a:r>
                      <a:r>
                        <a:rPr kumimoji="1" lang="ja-JP" altLang="en-US" sz="1800" b="1" dirty="0">
                          <a:solidFill>
                            <a:schemeClr val="accent5">
                              <a:lumMod val="50000"/>
                            </a:schemeClr>
                          </a:solidFill>
                          <a:latin typeface="+mn-ea"/>
                          <a:ea typeface="+mn-ea"/>
                        </a:rPr>
                        <a:t>年 </a:t>
                      </a:r>
                      <a:r>
                        <a:rPr kumimoji="1" lang="en-US" altLang="ja-JP" sz="1800" b="1" dirty="0">
                          <a:solidFill>
                            <a:schemeClr val="accent5">
                              <a:lumMod val="50000"/>
                            </a:schemeClr>
                          </a:solidFill>
                          <a:latin typeface="+mn-ea"/>
                          <a:ea typeface="+mn-ea"/>
                        </a:rPr>
                        <a:t>4 </a:t>
                      </a:r>
                      <a:r>
                        <a:rPr kumimoji="1" lang="ja-JP" altLang="en-US" sz="1800" b="1" dirty="0">
                          <a:solidFill>
                            <a:schemeClr val="accent5">
                              <a:lumMod val="50000"/>
                            </a:schemeClr>
                          </a:solidFill>
                          <a:latin typeface="+mn-ea"/>
                          <a:ea typeface="+mn-ea"/>
                        </a:rPr>
                        <a:t>月 </a:t>
                      </a:r>
                      <a:r>
                        <a:rPr kumimoji="1" lang="ja-JP" altLang="en-US" sz="1800" b="0" dirty="0">
                          <a:latin typeface="+mn-ea"/>
                          <a:ea typeface="+mn-ea"/>
                        </a:rPr>
                        <a:t>～　これらの </a:t>
                      </a:r>
                      <a:r>
                        <a:rPr kumimoji="1" lang="ja-JP" altLang="en-US" sz="1800" b="1" dirty="0">
                          <a:solidFill>
                            <a:schemeClr val="accent5">
                              <a:lumMod val="50000"/>
                            </a:schemeClr>
                          </a:solidFill>
                          <a:latin typeface="+mn-ea"/>
                          <a:ea typeface="+mn-ea"/>
                        </a:rPr>
                        <a:t>同居家族</a:t>
                      </a:r>
                      <a:r>
                        <a:rPr kumimoji="1" lang="ja-JP" altLang="en-US" sz="1800" b="0" dirty="0">
                          <a:latin typeface="+mn-ea"/>
                          <a:ea typeface="+mn-ea"/>
                        </a:rPr>
                        <a:t> に範囲拡大</a:t>
                      </a:r>
                    </a:p>
                  </a:txBody>
                  <a:tcPr marL="72000" marR="72000" marT="72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gridSpan="3">
                  <a:txBody>
                    <a:bodyPr/>
                    <a:lstStyle/>
                    <a:p>
                      <a:r>
                        <a:rPr kumimoji="1" lang="en-US" altLang="ja-JP" sz="1800" b="0" dirty="0">
                          <a:solidFill>
                            <a:schemeClr val="tx1"/>
                          </a:solidFill>
                          <a:latin typeface="+mn-ea"/>
                          <a:ea typeface="+mn-ea"/>
                        </a:rPr>
                        <a:t>2019 </a:t>
                      </a:r>
                      <a:r>
                        <a:rPr kumimoji="1" lang="ja-JP" altLang="en-US" sz="1800" b="0" dirty="0">
                          <a:solidFill>
                            <a:schemeClr val="tx1"/>
                          </a:solidFill>
                          <a:latin typeface="+mn-ea"/>
                          <a:ea typeface="+mn-ea"/>
                        </a:rPr>
                        <a:t>年 </a:t>
                      </a:r>
                      <a:r>
                        <a:rPr kumimoji="1" lang="en-US" altLang="ja-JP" sz="1800" b="0" dirty="0">
                          <a:solidFill>
                            <a:schemeClr val="tx1"/>
                          </a:solidFill>
                          <a:latin typeface="+mn-ea"/>
                          <a:ea typeface="+mn-ea"/>
                        </a:rPr>
                        <a:t>4 </a:t>
                      </a:r>
                      <a:r>
                        <a:rPr kumimoji="1" lang="ja-JP" altLang="en-US" sz="1800" b="0" dirty="0">
                          <a:solidFill>
                            <a:schemeClr val="tx1"/>
                          </a:solidFill>
                          <a:latin typeface="+mn-ea"/>
                          <a:ea typeface="+mn-ea"/>
                        </a:rPr>
                        <a:t>月 ～　</a:t>
                      </a:r>
                      <a:r>
                        <a:rPr kumimoji="1" lang="ja-JP" altLang="en-US" sz="1800" b="0" dirty="0">
                          <a:latin typeface="+mn-ea"/>
                          <a:ea typeface="+mn-ea"/>
                        </a:rPr>
                        <a:t>これらの </a:t>
                      </a:r>
                      <a:r>
                        <a:rPr kumimoji="1" lang="ja-JP" altLang="en-US" sz="1800" b="1" dirty="0">
                          <a:solidFill>
                            <a:schemeClr val="accent5">
                              <a:lumMod val="50000"/>
                            </a:schemeClr>
                          </a:solidFill>
                          <a:latin typeface="+mn-ea"/>
                          <a:ea typeface="+mn-ea"/>
                        </a:rPr>
                        <a:t>同居家族</a:t>
                      </a:r>
                      <a:r>
                        <a:rPr kumimoji="1" lang="ja-JP" altLang="en-US" sz="1800" b="0" dirty="0">
                          <a:latin typeface="+mn-ea"/>
                          <a:ea typeface="+mn-ea"/>
                        </a:rPr>
                        <a:t> に範囲拡大</a:t>
                      </a:r>
                      <a:endParaRPr kumimoji="1" lang="ja-JP" altLang="en-US" dirty="0">
                        <a:latin typeface="+mn-lt"/>
                      </a:endParaRPr>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716618829"/>
                  </a:ext>
                </a:extLst>
              </a:tr>
              <a:tr h="1316622">
                <a:tc vMerge="1">
                  <a:txBody>
                    <a:bodyPr/>
                    <a:lstStyle/>
                    <a:p>
                      <a:endParaRPr kumimoji="1" lang="ja-JP" altLang="en-US" dirty="0"/>
                    </a:p>
                  </a:txBody>
                  <a:tcPr/>
                </a:tc>
                <a:tc>
                  <a:txBody>
                    <a:bodyPr/>
                    <a:lstStyle/>
                    <a:p>
                      <a:r>
                        <a:rPr kumimoji="1" lang="en-US" altLang="ja-JP" sz="1800" b="0" dirty="0">
                          <a:latin typeface="+mn-ea"/>
                          <a:ea typeface="+mn-ea"/>
                        </a:rPr>
                        <a:t>MR</a:t>
                      </a:r>
                      <a:r>
                        <a:rPr kumimoji="1" lang="ja-JP" altLang="en-US" sz="1800" b="0" dirty="0">
                          <a:latin typeface="+mn-ea"/>
                          <a:ea typeface="+mn-ea"/>
                        </a:rPr>
                        <a:t>ワクチン接種</a:t>
                      </a:r>
                    </a:p>
                  </a:txBody>
                  <a:tcPr marL="72000" marR="72000" marT="72000" marB="18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endParaRPr kumimoji="1" lang="ja-JP" altLang="en-US" sz="1800" b="0" dirty="0">
                        <a:latin typeface="+mn-ea"/>
                        <a:ea typeface="+mn-ea"/>
                      </a:endParaRPr>
                    </a:p>
                  </a:txBody>
                  <a:tcPr marL="72000" marR="72000" marT="72000" marB="1800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n-ea"/>
                          <a:ea typeface="+mn-ea"/>
                        </a:rPr>
                        <a:t>2018 </a:t>
                      </a:r>
                      <a:r>
                        <a:rPr kumimoji="1" lang="ja-JP" altLang="en-US" sz="1800" b="0" dirty="0">
                          <a:solidFill>
                            <a:schemeClr val="tx1"/>
                          </a:solidFill>
                          <a:latin typeface="+mn-ea"/>
                          <a:ea typeface="+mn-ea"/>
                        </a:rPr>
                        <a:t>年 </a:t>
                      </a:r>
                      <a:r>
                        <a:rPr lang="en-US" altLang="ja-JP" sz="1800" b="0" dirty="0">
                          <a:solidFill>
                            <a:schemeClr val="tx1"/>
                          </a:solidFill>
                          <a:latin typeface="+mn-ea"/>
                          <a:ea typeface="+mn-ea"/>
                        </a:rPr>
                        <a:t>11 </a:t>
                      </a:r>
                      <a:r>
                        <a:rPr kumimoji="1" lang="ja-JP" altLang="en-US" sz="1800" b="0" dirty="0">
                          <a:solidFill>
                            <a:schemeClr val="tx1"/>
                          </a:solidFill>
                          <a:latin typeface="+mn-ea"/>
                          <a:ea typeface="+mn-ea"/>
                        </a:rPr>
                        <a:t>月 ～  </a:t>
                      </a:r>
                      <a:r>
                        <a:rPr kumimoji="1" lang="ja-JP" altLang="en-US" sz="1800" b="1" dirty="0">
                          <a:solidFill>
                            <a:schemeClr val="accent5">
                              <a:lumMod val="50000"/>
                            </a:schemeClr>
                          </a:solidFill>
                          <a:latin typeface="+mn-ea"/>
                          <a:ea typeface="+mn-ea"/>
                        </a:rPr>
                        <a:t>低抗体価* 全ての人 </a:t>
                      </a:r>
                      <a:r>
                        <a:rPr kumimoji="1" lang="ja-JP" altLang="en-US" sz="1800" b="0" dirty="0">
                          <a:solidFill>
                            <a:schemeClr val="tx1"/>
                          </a:solidFill>
                          <a:latin typeface="+mn-ea"/>
                          <a:ea typeface="+mn-ea"/>
                        </a:rPr>
                        <a:t>に全額助成</a:t>
                      </a:r>
                      <a:endParaRPr kumimoji="1" lang="en-US" altLang="ja-JP" sz="1800" b="0" dirty="0">
                        <a:solidFill>
                          <a:schemeClr val="tx1"/>
                        </a:solidFill>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dirty="0">
                          <a:solidFill>
                            <a:schemeClr val="tx1"/>
                          </a:solidFill>
                          <a:latin typeface="+mn-ea"/>
                          <a:ea typeface="+mn-ea"/>
                        </a:rPr>
                        <a:t>（* </a:t>
                      </a:r>
                      <a:r>
                        <a:rPr kumimoji="1" lang="en-US" altLang="ja-JP" sz="1800" b="0" dirty="0">
                          <a:solidFill>
                            <a:schemeClr val="tx1"/>
                          </a:solidFill>
                          <a:latin typeface="+mn-ea"/>
                          <a:ea typeface="+mn-ea"/>
                        </a:rPr>
                        <a:t>HI</a:t>
                      </a:r>
                      <a:r>
                        <a:rPr kumimoji="1" lang="ja-JP" altLang="en-US" sz="1800" b="0" dirty="0">
                          <a:solidFill>
                            <a:schemeClr val="tx1"/>
                          </a:solidFill>
                          <a:latin typeface="+mn-ea"/>
                          <a:ea typeface="+mn-ea"/>
                        </a:rPr>
                        <a:t>法：</a:t>
                      </a:r>
                      <a:r>
                        <a:rPr kumimoji="1" lang="en-US" altLang="ja-JP" sz="1800" b="1" dirty="0">
                          <a:solidFill>
                            <a:schemeClr val="accent5">
                              <a:lumMod val="50000"/>
                            </a:schemeClr>
                          </a:solidFill>
                          <a:latin typeface="+mn-ea"/>
                          <a:ea typeface="+mn-ea"/>
                        </a:rPr>
                        <a:t>16 </a:t>
                      </a:r>
                      <a:r>
                        <a:rPr kumimoji="1" lang="ja-JP" altLang="en-US" sz="1800" b="1" dirty="0">
                          <a:solidFill>
                            <a:schemeClr val="accent5">
                              <a:lumMod val="50000"/>
                            </a:schemeClr>
                          </a:solidFill>
                          <a:latin typeface="+mn-ea"/>
                          <a:ea typeface="+mn-ea"/>
                        </a:rPr>
                        <a:t>倍以下</a:t>
                      </a:r>
                      <a:r>
                        <a:rPr kumimoji="1" lang="ja-JP" altLang="en-US" sz="1800" b="0" dirty="0">
                          <a:solidFill>
                            <a:schemeClr val="accent5">
                              <a:lumMod val="50000"/>
                            </a:schemeClr>
                          </a:solidFill>
                          <a:latin typeface="+mn-ea"/>
                          <a:ea typeface="+mn-ea"/>
                        </a:rPr>
                        <a:t>　</a:t>
                      </a:r>
                      <a:r>
                        <a:rPr kumimoji="1" lang="en-US" altLang="ja-JP" sz="1800" b="0" dirty="0">
                          <a:solidFill>
                            <a:schemeClr val="tx1"/>
                          </a:solidFill>
                          <a:latin typeface="+mn-ea"/>
                          <a:ea typeface="+mn-ea"/>
                        </a:rPr>
                        <a:t>EIA</a:t>
                      </a:r>
                      <a:r>
                        <a:rPr kumimoji="1" lang="ja-JP" altLang="en-US" sz="1800" b="0" dirty="0">
                          <a:solidFill>
                            <a:schemeClr val="tx1"/>
                          </a:solidFill>
                          <a:latin typeface="+mn-ea"/>
                          <a:ea typeface="+mn-ea"/>
                        </a:rPr>
                        <a:t>法：</a:t>
                      </a:r>
                      <a:r>
                        <a:rPr kumimoji="1" lang="en-US" altLang="ja-JP" sz="1800" b="0" dirty="0">
                          <a:solidFill>
                            <a:schemeClr val="tx1"/>
                          </a:solidFill>
                          <a:latin typeface="+mn-ea"/>
                          <a:ea typeface="+mn-ea"/>
                        </a:rPr>
                        <a:t>EIA</a:t>
                      </a:r>
                      <a:r>
                        <a:rPr kumimoji="1" lang="ja-JP" altLang="en-US" sz="1800" b="0" dirty="0">
                          <a:solidFill>
                            <a:schemeClr val="tx1"/>
                          </a:solidFill>
                          <a:latin typeface="+mn-ea"/>
                          <a:ea typeface="+mn-ea"/>
                        </a:rPr>
                        <a:t>価 </a:t>
                      </a:r>
                      <a:r>
                        <a:rPr kumimoji="1" lang="en-US" altLang="ja-JP" sz="1800" b="1" dirty="0">
                          <a:solidFill>
                            <a:schemeClr val="accent5">
                              <a:lumMod val="50000"/>
                            </a:schemeClr>
                          </a:solidFill>
                          <a:latin typeface="+mn-ea"/>
                          <a:ea typeface="+mn-ea"/>
                        </a:rPr>
                        <a:t>8.0 </a:t>
                      </a:r>
                      <a:r>
                        <a:rPr kumimoji="1" lang="ja-JP" altLang="en-US" sz="1800" b="1" dirty="0">
                          <a:solidFill>
                            <a:schemeClr val="accent5">
                              <a:lumMod val="50000"/>
                            </a:schemeClr>
                          </a:solidFill>
                          <a:latin typeface="+mn-ea"/>
                          <a:ea typeface="+mn-ea"/>
                        </a:rPr>
                        <a:t>未満</a:t>
                      </a:r>
                      <a:r>
                        <a:rPr kumimoji="1" lang="ja-JP" altLang="en-US" sz="1800" b="0" dirty="0">
                          <a:solidFill>
                            <a:schemeClr val="tx1"/>
                          </a:solidFill>
                          <a:latin typeface="+mn-ea"/>
                          <a:ea typeface="+mn-ea"/>
                        </a:rPr>
                        <a:t>）</a:t>
                      </a:r>
                      <a:endParaRPr kumimoji="1" lang="ja-JP" altLang="en-US" dirty="0"/>
                    </a:p>
                  </a:txBody>
                  <a:tcPr marL="72000" marR="72000" marT="72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hMerge="1">
                  <a:txBody>
                    <a:bodyPr/>
                    <a:lstStyle/>
                    <a:p>
                      <a:endParaRPr kumimoji="1" lang="ja-JP" altLang="en-US"/>
                    </a:p>
                  </a:txBody>
                  <a:tcPr>
                    <a:lnL w="38100" cap="flat" cmpd="sng" algn="ctr">
                      <a:solidFill>
                        <a:schemeClr val="bg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711814473"/>
                  </a:ext>
                </a:extLst>
              </a:tr>
            </a:tbl>
          </a:graphicData>
        </a:graphic>
      </p:graphicFrame>
      <p:graphicFrame>
        <p:nvGraphicFramePr>
          <p:cNvPr id="2" name="表 1">
            <a:extLst>
              <a:ext uri="{FF2B5EF4-FFF2-40B4-BE49-F238E27FC236}">
                <a16:creationId xmlns:a16="http://schemas.microsoft.com/office/drawing/2014/main" id="{F0F708B5-1DCC-4CA8-8C6F-A454FB6F8254}"/>
              </a:ext>
            </a:extLst>
          </p:cNvPr>
          <p:cNvGraphicFramePr>
            <a:graphicFrameLocks noGrp="1"/>
          </p:cNvGraphicFramePr>
          <p:nvPr/>
        </p:nvGraphicFramePr>
        <p:xfrm>
          <a:off x="11868150" y="3848100"/>
          <a:ext cx="208280" cy="365760"/>
        </p:xfrm>
        <a:graphic>
          <a:graphicData uri="http://schemas.openxmlformats.org/drawingml/2006/table">
            <a:tbl>
              <a:tblPr/>
              <a:tblGrid>
                <a:gridCol w="208280">
                  <a:extLst>
                    <a:ext uri="{9D8B030D-6E8A-4147-A177-3AD203B41FA5}">
                      <a16:colId xmlns:a16="http://schemas.microsoft.com/office/drawing/2014/main" val="1822618974"/>
                    </a:ext>
                  </a:extLst>
                </a:gridCol>
              </a:tblGrid>
              <a:tr h="0">
                <a:tc>
                  <a:txBody>
                    <a:bodyPr/>
                    <a:lstStyle/>
                    <a:p>
                      <a:endParaRPr kumimoji="1" lang="ja-JP" altLang="en-US" dirty="0"/>
                    </a:p>
                  </a:txBody>
                  <a:tcPr>
                    <a:lnL>
                      <a:noFill/>
                    </a:lnL>
                    <a:lnR>
                      <a:noFill/>
                    </a:lnR>
                    <a:lnT>
                      <a:noFill/>
                    </a:lnT>
                    <a:lnB>
                      <a:noFill/>
                    </a:lnB>
                  </a:tcPr>
                </a:tc>
                <a:extLst>
                  <a:ext uri="{0D108BD9-81ED-4DB2-BD59-A6C34878D82A}">
                    <a16:rowId xmlns:a16="http://schemas.microsoft.com/office/drawing/2014/main" val="2592181810"/>
                  </a:ext>
                </a:extLst>
              </a:tr>
            </a:tbl>
          </a:graphicData>
        </a:graphic>
      </p:graphicFrame>
      <p:graphicFrame>
        <p:nvGraphicFramePr>
          <p:cNvPr id="3" name="表 2">
            <a:extLst>
              <a:ext uri="{FF2B5EF4-FFF2-40B4-BE49-F238E27FC236}">
                <a16:creationId xmlns:a16="http://schemas.microsoft.com/office/drawing/2014/main" id="{F2EEDB4B-7C7B-4BFC-BF34-81BF327351AD}"/>
              </a:ext>
            </a:extLst>
          </p:cNvPr>
          <p:cNvGraphicFramePr>
            <a:graphicFrameLocks noGrp="1"/>
          </p:cNvGraphicFramePr>
          <p:nvPr/>
        </p:nvGraphicFramePr>
        <p:xfrm>
          <a:off x="4191000" y="590550"/>
          <a:ext cx="1219200" cy="365760"/>
        </p:xfrm>
        <a:graphic>
          <a:graphicData uri="http://schemas.openxmlformats.org/drawingml/2006/table">
            <a:tbl>
              <a:tblPr/>
              <a:tblGrid>
                <a:gridCol w="1219200">
                  <a:extLst>
                    <a:ext uri="{9D8B030D-6E8A-4147-A177-3AD203B41FA5}">
                      <a16:colId xmlns:a16="http://schemas.microsoft.com/office/drawing/2014/main" val="1951210281"/>
                    </a:ext>
                  </a:extLst>
                </a:gridCol>
              </a:tblGrid>
              <a:tr h="0">
                <a:tc>
                  <a:txBody>
                    <a:bodyPr/>
                    <a:lstStyle/>
                    <a:p>
                      <a:endParaRPr kumimoji="1" lang="ja-JP" altLang="en-US" dirty="0"/>
                    </a:p>
                  </a:txBody>
                  <a:tcPr>
                    <a:lnL w="38100" cmpd="sng">
                      <a:noFill/>
                      <a:prstDash val="solid"/>
                    </a:lnL>
                    <a:lnR w="38100" cmpd="sng">
                      <a:noFill/>
                      <a:prstDash val="solid"/>
                    </a:lnR>
                    <a:lnT w="38100" cmpd="sng">
                      <a:noFill/>
                      <a:prstDash val="solid"/>
                    </a:lnT>
                    <a:lnB w="381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1029298"/>
                  </a:ext>
                </a:extLst>
              </a:tr>
            </a:tbl>
          </a:graphicData>
        </a:graphic>
      </p:graphicFrame>
      <p:sp>
        <p:nvSpPr>
          <p:cNvPr id="7" name="吹き出し: 折線 (枠なし) 6">
            <a:extLst>
              <a:ext uri="{FF2B5EF4-FFF2-40B4-BE49-F238E27FC236}">
                <a16:creationId xmlns:a16="http://schemas.microsoft.com/office/drawing/2014/main" id="{1004D16D-EFB7-4DFF-AC52-4B72FF7146F7}"/>
              </a:ext>
            </a:extLst>
          </p:cNvPr>
          <p:cNvSpPr/>
          <p:nvPr/>
        </p:nvSpPr>
        <p:spPr>
          <a:xfrm>
            <a:off x="310491" y="338755"/>
            <a:ext cx="5172423"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ja-JP" altLang="en-US" sz="2800" b="1" dirty="0">
                <a:solidFill>
                  <a:schemeClr val="tx1">
                    <a:lumMod val="95000"/>
                    <a:lumOff val="5000"/>
                  </a:schemeClr>
                </a:solidFill>
              </a:rPr>
              <a:t>千葉市における風しん対策事業</a:t>
            </a:r>
            <a:endParaRPr kumimoji="1" lang="ja-JP" altLang="en-US" sz="2800" b="1" dirty="0">
              <a:solidFill>
                <a:schemeClr val="tx1">
                  <a:lumMod val="95000"/>
                  <a:lumOff val="5000"/>
                </a:schemeClr>
              </a:solidFill>
            </a:endParaRPr>
          </a:p>
        </p:txBody>
      </p:sp>
    </p:spTree>
    <p:extLst>
      <p:ext uri="{BB962C8B-B14F-4D97-AF65-F5344CB8AC3E}">
        <p14:creationId xmlns:p14="http://schemas.microsoft.com/office/powerpoint/2010/main" val="291991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吹き出し: 折線 (枠なし) 29">
            <a:extLst>
              <a:ext uri="{FF2B5EF4-FFF2-40B4-BE49-F238E27FC236}">
                <a16:creationId xmlns:a16="http://schemas.microsoft.com/office/drawing/2014/main" id="{71D9F3A4-CF8A-4FFA-8FDD-122DF3FC1351}"/>
              </a:ext>
            </a:extLst>
          </p:cNvPr>
          <p:cNvSpPr/>
          <p:nvPr/>
        </p:nvSpPr>
        <p:spPr>
          <a:xfrm>
            <a:off x="448966" y="529255"/>
            <a:ext cx="706717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ja-JP" altLang="en-US" sz="2800" b="1" dirty="0">
                <a:solidFill>
                  <a:schemeClr val="tx1">
                    <a:lumMod val="95000"/>
                    <a:lumOff val="5000"/>
                  </a:schemeClr>
                </a:solidFill>
              </a:rPr>
              <a:t>千葉市の風しん対策事業 連携共同研究事業</a:t>
            </a:r>
            <a:endParaRPr kumimoji="1" lang="ja-JP" altLang="en-US" sz="2800" b="1" dirty="0">
              <a:solidFill>
                <a:schemeClr val="tx1">
                  <a:lumMod val="95000"/>
                  <a:lumOff val="5000"/>
                </a:schemeClr>
              </a:solidFill>
            </a:endParaRPr>
          </a:p>
        </p:txBody>
      </p:sp>
      <p:pic>
        <p:nvPicPr>
          <p:cNvPr id="3" name="Picture 2">
            <a:extLst>
              <a:ext uri="{FF2B5EF4-FFF2-40B4-BE49-F238E27FC236}">
                <a16:creationId xmlns:a16="http://schemas.microsoft.com/office/drawing/2014/main" id="{7983F85B-71A4-DA58-7C10-A493CEE5AC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365"/>
          <a:stretch/>
        </p:blipFill>
        <p:spPr bwMode="auto">
          <a:xfrm>
            <a:off x="3976998" y="3030318"/>
            <a:ext cx="2160000"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86D8810E-5F78-082E-7C58-DBF7F6B363A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 r="-1977"/>
          <a:stretch/>
        </p:blipFill>
        <p:spPr bwMode="auto">
          <a:xfrm>
            <a:off x="6334526" y="2904318"/>
            <a:ext cx="1924364"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5">
            <a:extLst>
              <a:ext uri="{FF2B5EF4-FFF2-40B4-BE49-F238E27FC236}">
                <a16:creationId xmlns:a16="http://schemas.microsoft.com/office/drawing/2014/main" id="{0C928313-5B80-9628-A236-93AFF6A2B7A9}"/>
              </a:ext>
            </a:extLst>
          </p:cNvPr>
          <p:cNvSpPr/>
          <p:nvPr/>
        </p:nvSpPr>
        <p:spPr>
          <a:xfrm>
            <a:off x="2533399" y="4287883"/>
            <a:ext cx="1260000" cy="1080000"/>
          </a:xfrm>
          <a:prstGeom prst="round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抗体検査</a:t>
            </a:r>
            <a:endParaRPr lang="en-US" altLang="ja-JP" b="1" dirty="0">
              <a:solidFill>
                <a:schemeClr val="tx1"/>
              </a:solidFill>
              <a:latin typeface="+mn-ea"/>
            </a:endParaRPr>
          </a:p>
          <a:p>
            <a:pPr algn="ctr"/>
            <a:r>
              <a:rPr lang="ja-JP" altLang="en-US" b="1" dirty="0">
                <a:solidFill>
                  <a:schemeClr val="tx1"/>
                </a:solidFill>
                <a:latin typeface="+mn-ea"/>
              </a:rPr>
              <a:t>申込書</a:t>
            </a:r>
          </a:p>
        </p:txBody>
      </p:sp>
      <p:sp>
        <p:nvSpPr>
          <p:cNvPr id="8" name="角丸四角形 8">
            <a:extLst>
              <a:ext uri="{FF2B5EF4-FFF2-40B4-BE49-F238E27FC236}">
                <a16:creationId xmlns:a16="http://schemas.microsoft.com/office/drawing/2014/main" id="{621DD618-AD7F-0E11-DD2D-368D3079687B}"/>
              </a:ext>
            </a:extLst>
          </p:cNvPr>
          <p:cNvSpPr/>
          <p:nvPr/>
        </p:nvSpPr>
        <p:spPr>
          <a:xfrm>
            <a:off x="2518018" y="5377488"/>
            <a:ext cx="1260000" cy="1080000"/>
          </a:xfrm>
          <a:prstGeom prst="round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ワクチン接種</a:t>
            </a:r>
            <a:endParaRPr lang="en-US" altLang="ja-JP" b="1" dirty="0">
              <a:solidFill>
                <a:schemeClr val="tx1"/>
              </a:solidFill>
              <a:latin typeface="+mn-ea"/>
            </a:endParaRPr>
          </a:p>
          <a:p>
            <a:pPr algn="ctr"/>
            <a:r>
              <a:rPr lang="ja-JP" altLang="en-US" b="1" dirty="0">
                <a:solidFill>
                  <a:schemeClr val="tx1"/>
                </a:solidFill>
                <a:latin typeface="+mn-ea"/>
              </a:rPr>
              <a:t>予診票</a:t>
            </a:r>
          </a:p>
        </p:txBody>
      </p:sp>
      <p:pic>
        <p:nvPicPr>
          <p:cNvPr id="9" name="図 8">
            <a:extLst>
              <a:ext uri="{FF2B5EF4-FFF2-40B4-BE49-F238E27FC236}">
                <a16:creationId xmlns:a16="http://schemas.microsoft.com/office/drawing/2014/main" id="{8DC4D7F6-759C-41B0-3F07-5A7BB7F14E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556" y="2904318"/>
            <a:ext cx="1405270" cy="1512000"/>
          </a:xfrm>
          <a:prstGeom prst="rect">
            <a:avLst/>
          </a:prstGeom>
        </p:spPr>
      </p:pic>
      <p:sp>
        <p:nvSpPr>
          <p:cNvPr id="10" name="テキスト ボックス 9">
            <a:extLst>
              <a:ext uri="{FF2B5EF4-FFF2-40B4-BE49-F238E27FC236}">
                <a16:creationId xmlns:a16="http://schemas.microsoft.com/office/drawing/2014/main" id="{B9604FF0-DB2D-B249-2E25-9A5C27DE8D92}"/>
              </a:ext>
            </a:extLst>
          </p:cNvPr>
          <p:cNvSpPr txBox="1"/>
          <p:nvPr/>
        </p:nvSpPr>
        <p:spPr>
          <a:xfrm>
            <a:off x="448966" y="4447813"/>
            <a:ext cx="1569660" cy="369332"/>
          </a:xfrm>
          <a:prstGeom prst="rect">
            <a:avLst/>
          </a:prstGeom>
          <a:noFill/>
        </p:spPr>
        <p:txBody>
          <a:bodyPr wrap="none" rtlCol="0">
            <a:spAutoFit/>
          </a:bodyPr>
          <a:lstStyle/>
          <a:p>
            <a:r>
              <a:rPr lang="ja-JP" altLang="en-US" b="1" dirty="0"/>
              <a:t>千葉市医師会</a:t>
            </a:r>
          </a:p>
        </p:txBody>
      </p:sp>
      <p:sp>
        <p:nvSpPr>
          <p:cNvPr id="11" name="テキスト ボックス 10">
            <a:extLst>
              <a:ext uri="{FF2B5EF4-FFF2-40B4-BE49-F238E27FC236}">
                <a16:creationId xmlns:a16="http://schemas.microsoft.com/office/drawing/2014/main" id="{3C012E09-7B7C-FDBE-884C-902133B334B9}"/>
              </a:ext>
            </a:extLst>
          </p:cNvPr>
          <p:cNvSpPr txBox="1"/>
          <p:nvPr/>
        </p:nvSpPr>
        <p:spPr>
          <a:xfrm>
            <a:off x="4384613" y="4447813"/>
            <a:ext cx="1569660" cy="369332"/>
          </a:xfrm>
          <a:prstGeom prst="rect">
            <a:avLst/>
          </a:prstGeom>
          <a:noFill/>
        </p:spPr>
        <p:txBody>
          <a:bodyPr wrap="none" rtlCol="0">
            <a:spAutoFit/>
          </a:bodyPr>
          <a:lstStyle/>
          <a:p>
            <a:r>
              <a:rPr lang="ja-JP" altLang="en-US" b="1" dirty="0"/>
              <a:t>千葉市保健所</a:t>
            </a:r>
          </a:p>
        </p:txBody>
      </p:sp>
      <p:sp>
        <p:nvSpPr>
          <p:cNvPr id="12" name="テキスト ボックス 11">
            <a:extLst>
              <a:ext uri="{FF2B5EF4-FFF2-40B4-BE49-F238E27FC236}">
                <a16:creationId xmlns:a16="http://schemas.microsoft.com/office/drawing/2014/main" id="{578C425F-65C5-D4C3-D099-5273537EACF5}"/>
              </a:ext>
            </a:extLst>
          </p:cNvPr>
          <p:cNvSpPr txBox="1"/>
          <p:nvPr/>
        </p:nvSpPr>
        <p:spPr>
          <a:xfrm>
            <a:off x="6718810" y="4447813"/>
            <a:ext cx="1107996" cy="369332"/>
          </a:xfrm>
          <a:prstGeom prst="rect">
            <a:avLst/>
          </a:prstGeom>
          <a:noFill/>
        </p:spPr>
        <p:txBody>
          <a:bodyPr wrap="none" rtlCol="0">
            <a:spAutoFit/>
          </a:bodyPr>
          <a:lstStyle/>
          <a:p>
            <a:r>
              <a:rPr lang="ja-JP" altLang="en-US" b="1" dirty="0"/>
              <a:t>千葉大学</a:t>
            </a:r>
          </a:p>
        </p:txBody>
      </p:sp>
      <p:sp>
        <p:nvSpPr>
          <p:cNvPr id="13" name="右矢印 11">
            <a:extLst>
              <a:ext uri="{FF2B5EF4-FFF2-40B4-BE49-F238E27FC236}">
                <a16:creationId xmlns:a16="http://schemas.microsoft.com/office/drawing/2014/main" id="{786BE084-62D7-BCE2-27DD-DA469EDE9550}"/>
              </a:ext>
            </a:extLst>
          </p:cNvPr>
          <p:cNvSpPr/>
          <p:nvPr/>
        </p:nvSpPr>
        <p:spPr>
          <a:xfrm>
            <a:off x="1793577" y="5172121"/>
            <a:ext cx="648000" cy="432000"/>
          </a:xfrm>
          <a:prstGeom prst="rightArrow">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9BBE7F2A-8B48-5B22-4478-EE3270E94A76}"/>
              </a:ext>
            </a:extLst>
          </p:cNvPr>
          <p:cNvSpPr txBox="1"/>
          <p:nvPr/>
        </p:nvSpPr>
        <p:spPr>
          <a:xfrm>
            <a:off x="4724563" y="5048668"/>
            <a:ext cx="877163" cy="646331"/>
          </a:xfrm>
          <a:prstGeom prst="rect">
            <a:avLst/>
          </a:prstGeom>
          <a:noFill/>
        </p:spPr>
        <p:txBody>
          <a:bodyPr wrap="none" rtlCol="0">
            <a:spAutoFit/>
          </a:bodyPr>
          <a:lstStyle/>
          <a:p>
            <a:pPr algn="ctr"/>
            <a:r>
              <a:rPr lang="ja-JP" altLang="en-US" b="1" dirty="0">
                <a:latin typeface="+mn-ea"/>
              </a:rPr>
              <a:t>集計</a:t>
            </a:r>
            <a:endParaRPr lang="en-US" altLang="ja-JP" b="1" dirty="0">
              <a:latin typeface="+mn-ea"/>
            </a:endParaRPr>
          </a:p>
          <a:p>
            <a:pPr algn="ctr"/>
            <a:r>
              <a:rPr lang="ja-JP" altLang="en-US" b="1" dirty="0">
                <a:latin typeface="+mn-ea"/>
              </a:rPr>
              <a:t>匿名化</a:t>
            </a:r>
          </a:p>
        </p:txBody>
      </p:sp>
      <p:sp>
        <p:nvSpPr>
          <p:cNvPr id="17" name="テキスト ボックス 16">
            <a:extLst>
              <a:ext uri="{FF2B5EF4-FFF2-40B4-BE49-F238E27FC236}">
                <a16:creationId xmlns:a16="http://schemas.microsoft.com/office/drawing/2014/main" id="{54E6FFED-64C5-D4F4-1BA9-514255839523}"/>
              </a:ext>
            </a:extLst>
          </p:cNvPr>
          <p:cNvSpPr txBox="1"/>
          <p:nvPr/>
        </p:nvSpPr>
        <p:spPr>
          <a:xfrm>
            <a:off x="6627294" y="5064955"/>
            <a:ext cx="1338829" cy="646331"/>
          </a:xfrm>
          <a:prstGeom prst="rect">
            <a:avLst/>
          </a:prstGeom>
          <a:noFill/>
        </p:spPr>
        <p:txBody>
          <a:bodyPr wrap="none" rtlCol="0">
            <a:spAutoFit/>
          </a:bodyPr>
          <a:lstStyle/>
          <a:p>
            <a:pPr algn="ctr"/>
            <a:r>
              <a:rPr lang="ja-JP" altLang="en-US" b="1" dirty="0">
                <a:latin typeface="+mn-ea"/>
              </a:rPr>
              <a:t>データ解析</a:t>
            </a:r>
            <a:endParaRPr lang="en-US" altLang="ja-JP" b="1" dirty="0">
              <a:latin typeface="+mn-ea"/>
            </a:endParaRPr>
          </a:p>
          <a:p>
            <a:pPr algn="ctr"/>
            <a:r>
              <a:rPr lang="ja-JP" altLang="en-US" b="1" dirty="0">
                <a:latin typeface="+mn-ea"/>
              </a:rPr>
              <a:t>傾向分析</a:t>
            </a:r>
          </a:p>
        </p:txBody>
      </p:sp>
      <p:sp>
        <p:nvSpPr>
          <p:cNvPr id="18" name="テキスト ボックス 17">
            <a:extLst>
              <a:ext uri="{FF2B5EF4-FFF2-40B4-BE49-F238E27FC236}">
                <a16:creationId xmlns:a16="http://schemas.microsoft.com/office/drawing/2014/main" id="{7F282EE2-3AE9-89BF-9F8B-834BF0A23FC4}"/>
              </a:ext>
            </a:extLst>
          </p:cNvPr>
          <p:cNvSpPr txBox="1"/>
          <p:nvPr/>
        </p:nvSpPr>
        <p:spPr>
          <a:xfrm>
            <a:off x="790040" y="4926456"/>
            <a:ext cx="877163" cy="923330"/>
          </a:xfrm>
          <a:prstGeom prst="rect">
            <a:avLst/>
          </a:prstGeom>
          <a:noFill/>
        </p:spPr>
        <p:txBody>
          <a:bodyPr wrap="none" rtlCol="0">
            <a:spAutoFit/>
          </a:bodyPr>
          <a:lstStyle/>
          <a:p>
            <a:pPr algn="ctr"/>
            <a:r>
              <a:rPr lang="ja-JP" altLang="en-US" b="1" dirty="0">
                <a:latin typeface="+mn-ea"/>
              </a:rPr>
              <a:t>国</a:t>
            </a:r>
            <a:endParaRPr lang="en-US" altLang="ja-JP" b="1" dirty="0">
              <a:latin typeface="+mn-ea"/>
            </a:endParaRPr>
          </a:p>
          <a:p>
            <a:pPr algn="ctr"/>
            <a:r>
              <a:rPr lang="ja-JP" altLang="en-US" b="1" dirty="0">
                <a:latin typeface="+mn-ea"/>
              </a:rPr>
              <a:t>千葉市</a:t>
            </a:r>
            <a:endParaRPr lang="en-US" altLang="ja-JP" b="1" dirty="0">
              <a:latin typeface="+mn-ea"/>
            </a:endParaRPr>
          </a:p>
          <a:p>
            <a:pPr algn="ctr"/>
            <a:r>
              <a:rPr lang="ja-JP" altLang="en-US" b="1" dirty="0">
                <a:latin typeface="+mn-ea"/>
              </a:rPr>
              <a:t>事業</a:t>
            </a:r>
          </a:p>
        </p:txBody>
      </p:sp>
      <p:sp>
        <p:nvSpPr>
          <p:cNvPr id="31" name="右矢印 11">
            <a:extLst>
              <a:ext uri="{FF2B5EF4-FFF2-40B4-BE49-F238E27FC236}">
                <a16:creationId xmlns:a16="http://schemas.microsoft.com/office/drawing/2014/main" id="{E1EF84BA-CA26-4410-82E3-C58FFD6DD121}"/>
              </a:ext>
            </a:extLst>
          </p:cNvPr>
          <p:cNvSpPr/>
          <p:nvPr/>
        </p:nvSpPr>
        <p:spPr>
          <a:xfrm>
            <a:off x="3892770" y="5172121"/>
            <a:ext cx="648000" cy="432000"/>
          </a:xfrm>
          <a:prstGeom prst="rightArrow">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右矢印 11">
            <a:extLst>
              <a:ext uri="{FF2B5EF4-FFF2-40B4-BE49-F238E27FC236}">
                <a16:creationId xmlns:a16="http://schemas.microsoft.com/office/drawing/2014/main" id="{0C07CE35-5EC5-40DE-9618-0E720055BEFF}"/>
              </a:ext>
            </a:extLst>
          </p:cNvPr>
          <p:cNvSpPr/>
          <p:nvPr/>
        </p:nvSpPr>
        <p:spPr>
          <a:xfrm>
            <a:off x="5882602" y="5161488"/>
            <a:ext cx="648000" cy="432000"/>
          </a:xfrm>
          <a:prstGeom prst="rightArrow">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 name="テキスト ボックス 20">
            <a:extLst>
              <a:ext uri="{FF2B5EF4-FFF2-40B4-BE49-F238E27FC236}">
                <a16:creationId xmlns:a16="http://schemas.microsoft.com/office/drawing/2014/main" id="{95B3AA66-CC7C-9297-D226-F633819E62F3}"/>
              </a:ext>
            </a:extLst>
          </p:cNvPr>
          <p:cNvSpPr txBox="1"/>
          <p:nvPr/>
        </p:nvSpPr>
        <p:spPr>
          <a:xfrm>
            <a:off x="9112175" y="1446699"/>
            <a:ext cx="2236510" cy="400110"/>
          </a:xfrm>
          <a:prstGeom prst="rect">
            <a:avLst/>
          </a:prstGeom>
          <a:noFill/>
        </p:spPr>
        <p:txBody>
          <a:bodyPr wrap="none" rtlCol="0">
            <a:spAutoFit/>
          </a:bodyPr>
          <a:lstStyle/>
          <a:p>
            <a:pPr algn="ctr"/>
            <a:r>
              <a:rPr lang="ja-JP" altLang="en-US" sz="2000" b="1" dirty="0"/>
              <a:t>ディスカッション</a:t>
            </a:r>
          </a:p>
        </p:txBody>
      </p:sp>
      <p:sp>
        <p:nvSpPr>
          <p:cNvPr id="26" name="テキスト ボックス 25">
            <a:extLst>
              <a:ext uri="{FF2B5EF4-FFF2-40B4-BE49-F238E27FC236}">
                <a16:creationId xmlns:a16="http://schemas.microsoft.com/office/drawing/2014/main" id="{CF3E889D-F6B1-F287-1AB9-A3FFB65F3CCA}"/>
              </a:ext>
            </a:extLst>
          </p:cNvPr>
          <p:cNvSpPr txBox="1"/>
          <p:nvPr/>
        </p:nvSpPr>
        <p:spPr>
          <a:xfrm>
            <a:off x="8599214" y="5437356"/>
            <a:ext cx="3262432" cy="960263"/>
          </a:xfrm>
          <a:prstGeom prst="rect">
            <a:avLst/>
          </a:prstGeom>
          <a:solidFill>
            <a:schemeClr val="accent4">
              <a:lumMod val="50000"/>
            </a:schemeClr>
          </a:solidFill>
          <a:ln w="38100">
            <a:solidFill>
              <a:schemeClr val="bg1"/>
            </a:solidFill>
          </a:ln>
        </p:spPr>
        <p:txBody>
          <a:bodyPr wrap="none" rtlCol="0">
            <a:spAutoFit/>
          </a:bodyPr>
          <a:lstStyle/>
          <a:p>
            <a:pPr algn="ctr">
              <a:lnSpc>
                <a:spcPct val="120000"/>
              </a:lnSpc>
            </a:pPr>
            <a:r>
              <a:rPr lang="ja-JP" altLang="en-US" sz="2400" b="1" dirty="0">
                <a:solidFill>
                  <a:schemeClr val="bg1"/>
                </a:solidFill>
                <a:latin typeface="+mn-ea"/>
              </a:rPr>
              <a:t>効果的な風しん対策と</a:t>
            </a:r>
            <a:endParaRPr lang="en-US" altLang="ja-JP" sz="2400" b="1" dirty="0">
              <a:solidFill>
                <a:schemeClr val="bg1"/>
              </a:solidFill>
              <a:latin typeface="+mn-ea"/>
            </a:endParaRPr>
          </a:p>
          <a:p>
            <a:pPr algn="ctr">
              <a:lnSpc>
                <a:spcPct val="120000"/>
              </a:lnSpc>
            </a:pPr>
            <a:r>
              <a:rPr lang="ja-JP" altLang="en-US" sz="2400" b="1" dirty="0">
                <a:solidFill>
                  <a:schemeClr val="bg1"/>
                </a:solidFill>
                <a:latin typeface="+mn-ea"/>
              </a:rPr>
              <a:t>ワクチン接種の整備</a:t>
            </a:r>
          </a:p>
        </p:txBody>
      </p:sp>
      <p:grpSp>
        <p:nvGrpSpPr>
          <p:cNvPr id="6" name="グループ化 5">
            <a:extLst>
              <a:ext uri="{FF2B5EF4-FFF2-40B4-BE49-F238E27FC236}">
                <a16:creationId xmlns:a16="http://schemas.microsoft.com/office/drawing/2014/main" id="{91CF0C02-FA00-4539-B387-A281D4AA64DF}"/>
              </a:ext>
            </a:extLst>
          </p:cNvPr>
          <p:cNvGrpSpPr/>
          <p:nvPr/>
        </p:nvGrpSpPr>
        <p:grpSpPr>
          <a:xfrm>
            <a:off x="8848777" y="2397299"/>
            <a:ext cx="2763309" cy="2033766"/>
            <a:chOff x="8511285" y="3137686"/>
            <a:chExt cx="2763309" cy="2033766"/>
          </a:xfrm>
        </p:grpSpPr>
        <p:pic>
          <p:nvPicPr>
            <p:cNvPr id="23" name="Picture 3">
              <a:extLst>
                <a:ext uri="{FF2B5EF4-FFF2-40B4-BE49-F238E27FC236}">
                  <a16:creationId xmlns:a16="http://schemas.microsoft.com/office/drawing/2014/main" id="{50B931F7-3411-41C2-73D0-DD0EAF3F91D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511285" y="3137686"/>
              <a:ext cx="2763309"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a:extLst>
                <a:ext uri="{FF2B5EF4-FFF2-40B4-BE49-F238E27FC236}">
                  <a16:creationId xmlns:a16="http://schemas.microsoft.com/office/drawing/2014/main" id="{D0C75795-4331-0C15-AF03-EE8F99E79FAC}"/>
                </a:ext>
              </a:extLst>
            </p:cNvPr>
            <p:cNvSpPr txBox="1"/>
            <p:nvPr/>
          </p:nvSpPr>
          <p:spPr>
            <a:xfrm>
              <a:off x="8563481" y="4649686"/>
              <a:ext cx="2658915" cy="521766"/>
            </a:xfrm>
            <a:prstGeom prst="rect">
              <a:avLst/>
            </a:prstGeom>
            <a:noFill/>
          </p:spPr>
          <p:txBody>
            <a:bodyPr wrap="none" lIns="72000" tIns="72000" rIns="72000" bIns="18000" rtlCol="0">
              <a:spAutoFit/>
            </a:bodyPr>
            <a:lstStyle/>
            <a:p>
              <a:r>
                <a:rPr lang="ja-JP" altLang="en-US" sz="1400" dirty="0"/>
                <a:t>千葉大学真菌医学研究センター</a:t>
              </a:r>
              <a:endParaRPr lang="en-US" altLang="ja-JP" sz="1400" dirty="0"/>
            </a:p>
            <a:p>
              <a:r>
                <a:rPr lang="ja-JP" altLang="en-US" sz="1400" dirty="0"/>
                <a:t>倫理審査委員会承認済</a:t>
              </a:r>
            </a:p>
          </p:txBody>
        </p:sp>
      </p:grpSp>
      <p:sp>
        <p:nvSpPr>
          <p:cNvPr id="35" name="右矢印 11">
            <a:extLst>
              <a:ext uri="{FF2B5EF4-FFF2-40B4-BE49-F238E27FC236}">
                <a16:creationId xmlns:a16="http://schemas.microsoft.com/office/drawing/2014/main" id="{4CE8F244-E7B7-4803-BE3C-9C9E3A08D6E6}"/>
              </a:ext>
            </a:extLst>
          </p:cNvPr>
          <p:cNvSpPr/>
          <p:nvPr/>
        </p:nvSpPr>
        <p:spPr>
          <a:xfrm rot="5400000">
            <a:off x="9885553" y="4688173"/>
            <a:ext cx="648000" cy="473755"/>
          </a:xfrm>
          <a:prstGeom prst="rightArrow">
            <a:avLst>
              <a:gd name="adj1" fmla="val 45590"/>
              <a:gd name="adj2" fmla="val 50000"/>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矢印: U ターン 4">
            <a:extLst>
              <a:ext uri="{FF2B5EF4-FFF2-40B4-BE49-F238E27FC236}">
                <a16:creationId xmlns:a16="http://schemas.microsoft.com/office/drawing/2014/main" id="{786E1821-C3EC-4E89-8209-D7CBF6DBE9BF}"/>
              </a:ext>
            </a:extLst>
          </p:cNvPr>
          <p:cNvSpPr/>
          <p:nvPr/>
        </p:nvSpPr>
        <p:spPr>
          <a:xfrm flipH="1">
            <a:off x="4876998" y="2179481"/>
            <a:ext cx="2236511" cy="619757"/>
          </a:xfrm>
          <a:prstGeom prst="uturnArrow">
            <a:avLst>
              <a:gd name="adj1" fmla="val 31607"/>
              <a:gd name="adj2" fmla="val 25000"/>
              <a:gd name="adj3" fmla="val 0"/>
              <a:gd name="adj4" fmla="val 0"/>
              <a:gd name="adj5" fmla="val 77517"/>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二等辺三角形 14">
            <a:extLst>
              <a:ext uri="{FF2B5EF4-FFF2-40B4-BE49-F238E27FC236}">
                <a16:creationId xmlns:a16="http://schemas.microsoft.com/office/drawing/2014/main" id="{851B9EE8-67D8-42B6-B57A-2F29608AEE47}"/>
              </a:ext>
            </a:extLst>
          </p:cNvPr>
          <p:cNvSpPr/>
          <p:nvPr/>
        </p:nvSpPr>
        <p:spPr>
          <a:xfrm flipV="1">
            <a:off x="4851598" y="2619238"/>
            <a:ext cx="360000" cy="180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U ターン 26">
            <a:extLst>
              <a:ext uri="{FF2B5EF4-FFF2-40B4-BE49-F238E27FC236}">
                <a16:creationId xmlns:a16="http://schemas.microsoft.com/office/drawing/2014/main" id="{6E9C92A6-0A98-4985-BD9D-9BE463077F28}"/>
              </a:ext>
            </a:extLst>
          </p:cNvPr>
          <p:cNvSpPr/>
          <p:nvPr/>
        </p:nvSpPr>
        <p:spPr>
          <a:xfrm flipH="1">
            <a:off x="1009934" y="1893654"/>
            <a:ext cx="6373504" cy="905584"/>
          </a:xfrm>
          <a:prstGeom prst="uturnArrow">
            <a:avLst>
              <a:gd name="adj1" fmla="val 20941"/>
              <a:gd name="adj2" fmla="val 25000"/>
              <a:gd name="adj3" fmla="val 0"/>
              <a:gd name="adj4" fmla="val 0"/>
              <a:gd name="adj5" fmla="val 83545"/>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二等辺三角形 28">
            <a:extLst>
              <a:ext uri="{FF2B5EF4-FFF2-40B4-BE49-F238E27FC236}">
                <a16:creationId xmlns:a16="http://schemas.microsoft.com/office/drawing/2014/main" id="{41F8DF7A-94D8-4995-8EF3-F70568DBCA24}"/>
              </a:ext>
            </a:extLst>
          </p:cNvPr>
          <p:cNvSpPr/>
          <p:nvPr/>
        </p:nvSpPr>
        <p:spPr>
          <a:xfrm flipV="1">
            <a:off x="1057367" y="2607851"/>
            <a:ext cx="360000" cy="180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1165ACD3-F771-4768-A014-EA62F757C614}"/>
              </a:ext>
            </a:extLst>
          </p:cNvPr>
          <p:cNvSpPr txBox="1"/>
          <p:nvPr/>
        </p:nvSpPr>
        <p:spPr>
          <a:xfrm>
            <a:off x="3225395" y="1446699"/>
            <a:ext cx="1980030" cy="400110"/>
          </a:xfrm>
          <a:prstGeom prst="rect">
            <a:avLst/>
          </a:prstGeom>
          <a:noFill/>
        </p:spPr>
        <p:txBody>
          <a:bodyPr wrap="none" rtlCol="0">
            <a:spAutoFit/>
          </a:bodyPr>
          <a:lstStyle/>
          <a:p>
            <a:pPr algn="ctr"/>
            <a:r>
              <a:rPr lang="ja-JP" altLang="en-US" sz="2000" b="1" dirty="0">
                <a:latin typeface="+mn-ea"/>
              </a:rPr>
              <a:t>フィードバック</a:t>
            </a:r>
          </a:p>
        </p:txBody>
      </p:sp>
      <p:sp>
        <p:nvSpPr>
          <p:cNvPr id="34" name="正方形/長方形 33">
            <a:extLst>
              <a:ext uri="{FF2B5EF4-FFF2-40B4-BE49-F238E27FC236}">
                <a16:creationId xmlns:a16="http://schemas.microsoft.com/office/drawing/2014/main" id="{BD0DB17C-66BC-4B55-BE87-52B7BCA6FAC5}"/>
              </a:ext>
            </a:extLst>
          </p:cNvPr>
          <p:cNvSpPr/>
          <p:nvPr/>
        </p:nvSpPr>
        <p:spPr>
          <a:xfrm>
            <a:off x="226172" y="1238691"/>
            <a:ext cx="8032718" cy="1580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AE3135ED-E743-4B4C-B230-5F3639E9511B}"/>
              </a:ext>
            </a:extLst>
          </p:cNvPr>
          <p:cNvSpPr/>
          <p:nvPr/>
        </p:nvSpPr>
        <p:spPr>
          <a:xfrm>
            <a:off x="8306323" y="1349962"/>
            <a:ext cx="3703393" cy="5107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798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吹き出し: 折線 (枠なし) 29">
            <a:extLst>
              <a:ext uri="{FF2B5EF4-FFF2-40B4-BE49-F238E27FC236}">
                <a16:creationId xmlns:a16="http://schemas.microsoft.com/office/drawing/2014/main" id="{71D9F3A4-CF8A-4FFA-8FDD-122DF3FC1351}"/>
              </a:ext>
            </a:extLst>
          </p:cNvPr>
          <p:cNvSpPr/>
          <p:nvPr/>
        </p:nvSpPr>
        <p:spPr>
          <a:xfrm>
            <a:off x="448966" y="529255"/>
            <a:ext cx="706717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ja-JP" altLang="en-US" sz="2800" b="1" dirty="0">
                <a:solidFill>
                  <a:schemeClr val="tx1">
                    <a:lumMod val="95000"/>
                    <a:lumOff val="5000"/>
                  </a:schemeClr>
                </a:solidFill>
              </a:rPr>
              <a:t>千葉市の風しん対策事業 連携共同研究事業</a:t>
            </a:r>
            <a:endParaRPr kumimoji="1" lang="ja-JP" altLang="en-US" sz="2800" b="1" dirty="0">
              <a:solidFill>
                <a:schemeClr val="tx1">
                  <a:lumMod val="95000"/>
                  <a:lumOff val="5000"/>
                </a:schemeClr>
              </a:solidFill>
            </a:endParaRPr>
          </a:p>
        </p:txBody>
      </p:sp>
      <p:pic>
        <p:nvPicPr>
          <p:cNvPr id="3" name="Picture 2">
            <a:extLst>
              <a:ext uri="{FF2B5EF4-FFF2-40B4-BE49-F238E27FC236}">
                <a16:creationId xmlns:a16="http://schemas.microsoft.com/office/drawing/2014/main" id="{7983F85B-71A4-DA58-7C10-A493CEE5AC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365"/>
          <a:stretch/>
        </p:blipFill>
        <p:spPr bwMode="auto">
          <a:xfrm>
            <a:off x="3976998" y="3030318"/>
            <a:ext cx="2160000"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86D8810E-5F78-082E-7C58-DBF7F6B363A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 r="-1977"/>
          <a:stretch/>
        </p:blipFill>
        <p:spPr bwMode="auto">
          <a:xfrm>
            <a:off x="6334526" y="2904318"/>
            <a:ext cx="1924364"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5">
            <a:extLst>
              <a:ext uri="{FF2B5EF4-FFF2-40B4-BE49-F238E27FC236}">
                <a16:creationId xmlns:a16="http://schemas.microsoft.com/office/drawing/2014/main" id="{0C928313-5B80-9628-A236-93AFF6A2B7A9}"/>
              </a:ext>
            </a:extLst>
          </p:cNvPr>
          <p:cNvSpPr/>
          <p:nvPr/>
        </p:nvSpPr>
        <p:spPr>
          <a:xfrm>
            <a:off x="2533399" y="4287883"/>
            <a:ext cx="1260000" cy="1080000"/>
          </a:xfrm>
          <a:prstGeom prst="round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抗体検査</a:t>
            </a:r>
            <a:endParaRPr lang="en-US" altLang="ja-JP" b="1" dirty="0">
              <a:solidFill>
                <a:schemeClr val="tx1"/>
              </a:solidFill>
              <a:latin typeface="+mn-ea"/>
            </a:endParaRPr>
          </a:p>
          <a:p>
            <a:pPr algn="ctr"/>
            <a:r>
              <a:rPr lang="ja-JP" altLang="en-US" b="1" dirty="0">
                <a:solidFill>
                  <a:schemeClr val="tx1"/>
                </a:solidFill>
                <a:latin typeface="+mn-ea"/>
              </a:rPr>
              <a:t>申込書</a:t>
            </a:r>
          </a:p>
        </p:txBody>
      </p:sp>
      <p:sp>
        <p:nvSpPr>
          <p:cNvPr id="8" name="角丸四角形 8">
            <a:extLst>
              <a:ext uri="{FF2B5EF4-FFF2-40B4-BE49-F238E27FC236}">
                <a16:creationId xmlns:a16="http://schemas.microsoft.com/office/drawing/2014/main" id="{621DD618-AD7F-0E11-DD2D-368D3079687B}"/>
              </a:ext>
            </a:extLst>
          </p:cNvPr>
          <p:cNvSpPr/>
          <p:nvPr/>
        </p:nvSpPr>
        <p:spPr>
          <a:xfrm>
            <a:off x="2518018" y="5377488"/>
            <a:ext cx="1260000" cy="1080000"/>
          </a:xfrm>
          <a:prstGeom prst="round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ワクチン接種</a:t>
            </a:r>
            <a:endParaRPr lang="en-US" altLang="ja-JP" b="1" dirty="0">
              <a:solidFill>
                <a:schemeClr val="tx1"/>
              </a:solidFill>
              <a:latin typeface="+mn-ea"/>
            </a:endParaRPr>
          </a:p>
          <a:p>
            <a:pPr algn="ctr"/>
            <a:r>
              <a:rPr lang="ja-JP" altLang="en-US" b="1" dirty="0">
                <a:solidFill>
                  <a:schemeClr val="tx1"/>
                </a:solidFill>
                <a:latin typeface="+mn-ea"/>
              </a:rPr>
              <a:t>予診票</a:t>
            </a:r>
          </a:p>
        </p:txBody>
      </p:sp>
      <p:pic>
        <p:nvPicPr>
          <p:cNvPr id="9" name="図 8">
            <a:extLst>
              <a:ext uri="{FF2B5EF4-FFF2-40B4-BE49-F238E27FC236}">
                <a16:creationId xmlns:a16="http://schemas.microsoft.com/office/drawing/2014/main" id="{8DC4D7F6-759C-41B0-3F07-5A7BB7F14E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556" y="2904318"/>
            <a:ext cx="1405270" cy="1512000"/>
          </a:xfrm>
          <a:prstGeom prst="rect">
            <a:avLst/>
          </a:prstGeom>
        </p:spPr>
      </p:pic>
      <p:sp>
        <p:nvSpPr>
          <p:cNvPr id="10" name="テキスト ボックス 9">
            <a:extLst>
              <a:ext uri="{FF2B5EF4-FFF2-40B4-BE49-F238E27FC236}">
                <a16:creationId xmlns:a16="http://schemas.microsoft.com/office/drawing/2014/main" id="{B9604FF0-DB2D-B249-2E25-9A5C27DE8D92}"/>
              </a:ext>
            </a:extLst>
          </p:cNvPr>
          <p:cNvSpPr txBox="1"/>
          <p:nvPr/>
        </p:nvSpPr>
        <p:spPr>
          <a:xfrm>
            <a:off x="448966" y="4447813"/>
            <a:ext cx="1569660" cy="369332"/>
          </a:xfrm>
          <a:prstGeom prst="rect">
            <a:avLst/>
          </a:prstGeom>
          <a:noFill/>
        </p:spPr>
        <p:txBody>
          <a:bodyPr wrap="none" rtlCol="0">
            <a:spAutoFit/>
          </a:bodyPr>
          <a:lstStyle/>
          <a:p>
            <a:r>
              <a:rPr lang="ja-JP" altLang="en-US" b="1" dirty="0"/>
              <a:t>千葉市医師会</a:t>
            </a:r>
          </a:p>
        </p:txBody>
      </p:sp>
      <p:sp>
        <p:nvSpPr>
          <p:cNvPr id="11" name="テキスト ボックス 10">
            <a:extLst>
              <a:ext uri="{FF2B5EF4-FFF2-40B4-BE49-F238E27FC236}">
                <a16:creationId xmlns:a16="http://schemas.microsoft.com/office/drawing/2014/main" id="{3C012E09-7B7C-FDBE-884C-902133B334B9}"/>
              </a:ext>
            </a:extLst>
          </p:cNvPr>
          <p:cNvSpPr txBox="1"/>
          <p:nvPr/>
        </p:nvSpPr>
        <p:spPr>
          <a:xfrm>
            <a:off x="4384613" y="4447813"/>
            <a:ext cx="1569660" cy="369332"/>
          </a:xfrm>
          <a:prstGeom prst="rect">
            <a:avLst/>
          </a:prstGeom>
          <a:noFill/>
        </p:spPr>
        <p:txBody>
          <a:bodyPr wrap="none" rtlCol="0">
            <a:spAutoFit/>
          </a:bodyPr>
          <a:lstStyle/>
          <a:p>
            <a:r>
              <a:rPr lang="ja-JP" altLang="en-US" b="1" dirty="0"/>
              <a:t>千葉市保健所</a:t>
            </a:r>
          </a:p>
        </p:txBody>
      </p:sp>
      <p:sp>
        <p:nvSpPr>
          <p:cNvPr id="12" name="テキスト ボックス 11">
            <a:extLst>
              <a:ext uri="{FF2B5EF4-FFF2-40B4-BE49-F238E27FC236}">
                <a16:creationId xmlns:a16="http://schemas.microsoft.com/office/drawing/2014/main" id="{578C425F-65C5-D4C3-D099-5273537EACF5}"/>
              </a:ext>
            </a:extLst>
          </p:cNvPr>
          <p:cNvSpPr txBox="1"/>
          <p:nvPr/>
        </p:nvSpPr>
        <p:spPr>
          <a:xfrm>
            <a:off x="6718810" y="4447813"/>
            <a:ext cx="1107996" cy="369332"/>
          </a:xfrm>
          <a:prstGeom prst="rect">
            <a:avLst/>
          </a:prstGeom>
          <a:noFill/>
        </p:spPr>
        <p:txBody>
          <a:bodyPr wrap="none" rtlCol="0">
            <a:spAutoFit/>
          </a:bodyPr>
          <a:lstStyle/>
          <a:p>
            <a:r>
              <a:rPr lang="ja-JP" altLang="en-US" b="1" dirty="0"/>
              <a:t>千葉大学</a:t>
            </a:r>
          </a:p>
        </p:txBody>
      </p:sp>
      <p:sp>
        <p:nvSpPr>
          <p:cNvPr id="13" name="右矢印 11">
            <a:extLst>
              <a:ext uri="{FF2B5EF4-FFF2-40B4-BE49-F238E27FC236}">
                <a16:creationId xmlns:a16="http://schemas.microsoft.com/office/drawing/2014/main" id="{786BE084-62D7-BCE2-27DD-DA469EDE9550}"/>
              </a:ext>
            </a:extLst>
          </p:cNvPr>
          <p:cNvSpPr/>
          <p:nvPr/>
        </p:nvSpPr>
        <p:spPr>
          <a:xfrm>
            <a:off x="1793577" y="5172121"/>
            <a:ext cx="648000" cy="432000"/>
          </a:xfrm>
          <a:prstGeom prst="rightArrow">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9BBE7F2A-8B48-5B22-4478-EE3270E94A76}"/>
              </a:ext>
            </a:extLst>
          </p:cNvPr>
          <p:cNvSpPr txBox="1"/>
          <p:nvPr/>
        </p:nvSpPr>
        <p:spPr>
          <a:xfrm>
            <a:off x="4724563" y="5048668"/>
            <a:ext cx="877163" cy="646331"/>
          </a:xfrm>
          <a:prstGeom prst="rect">
            <a:avLst/>
          </a:prstGeom>
          <a:noFill/>
        </p:spPr>
        <p:txBody>
          <a:bodyPr wrap="none" rtlCol="0">
            <a:spAutoFit/>
          </a:bodyPr>
          <a:lstStyle/>
          <a:p>
            <a:pPr algn="ctr"/>
            <a:r>
              <a:rPr lang="ja-JP" altLang="en-US" b="1" dirty="0">
                <a:latin typeface="+mn-ea"/>
              </a:rPr>
              <a:t>集計</a:t>
            </a:r>
            <a:endParaRPr lang="en-US" altLang="ja-JP" b="1" dirty="0">
              <a:latin typeface="+mn-ea"/>
            </a:endParaRPr>
          </a:p>
          <a:p>
            <a:pPr algn="ctr"/>
            <a:r>
              <a:rPr lang="ja-JP" altLang="en-US" b="1" dirty="0">
                <a:latin typeface="+mn-ea"/>
              </a:rPr>
              <a:t>匿名化</a:t>
            </a:r>
          </a:p>
        </p:txBody>
      </p:sp>
      <p:sp>
        <p:nvSpPr>
          <p:cNvPr id="17" name="テキスト ボックス 16">
            <a:extLst>
              <a:ext uri="{FF2B5EF4-FFF2-40B4-BE49-F238E27FC236}">
                <a16:creationId xmlns:a16="http://schemas.microsoft.com/office/drawing/2014/main" id="{54E6FFED-64C5-D4F4-1BA9-514255839523}"/>
              </a:ext>
            </a:extLst>
          </p:cNvPr>
          <p:cNvSpPr txBox="1"/>
          <p:nvPr/>
        </p:nvSpPr>
        <p:spPr>
          <a:xfrm>
            <a:off x="6627294" y="5064955"/>
            <a:ext cx="1338829" cy="646331"/>
          </a:xfrm>
          <a:prstGeom prst="rect">
            <a:avLst/>
          </a:prstGeom>
          <a:noFill/>
        </p:spPr>
        <p:txBody>
          <a:bodyPr wrap="none" rtlCol="0">
            <a:spAutoFit/>
          </a:bodyPr>
          <a:lstStyle/>
          <a:p>
            <a:pPr algn="ctr"/>
            <a:r>
              <a:rPr lang="ja-JP" altLang="en-US" b="1" dirty="0">
                <a:latin typeface="+mn-ea"/>
              </a:rPr>
              <a:t>データ解析</a:t>
            </a:r>
            <a:endParaRPr lang="en-US" altLang="ja-JP" b="1" dirty="0">
              <a:latin typeface="+mn-ea"/>
            </a:endParaRPr>
          </a:p>
          <a:p>
            <a:pPr algn="ctr"/>
            <a:r>
              <a:rPr lang="ja-JP" altLang="en-US" b="1" dirty="0">
                <a:latin typeface="+mn-ea"/>
              </a:rPr>
              <a:t>傾向分析</a:t>
            </a:r>
          </a:p>
        </p:txBody>
      </p:sp>
      <p:sp>
        <p:nvSpPr>
          <p:cNvPr id="18" name="テキスト ボックス 17">
            <a:extLst>
              <a:ext uri="{FF2B5EF4-FFF2-40B4-BE49-F238E27FC236}">
                <a16:creationId xmlns:a16="http://schemas.microsoft.com/office/drawing/2014/main" id="{7F282EE2-3AE9-89BF-9F8B-834BF0A23FC4}"/>
              </a:ext>
            </a:extLst>
          </p:cNvPr>
          <p:cNvSpPr txBox="1"/>
          <p:nvPr/>
        </p:nvSpPr>
        <p:spPr>
          <a:xfrm>
            <a:off x="790040" y="4926456"/>
            <a:ext cx="877163" cy="923330"/>
          </a:xfrm>
          <a:prstGeom prst="rect">
            <a:avLst/>
          </a:prstGeom>
          <a:noFill/>
        </p:spPr>
        <p:txBody>
          <a:bodyPr wrap="none" rtlCol="0">
            <a:spAutoFit/>
          </a:bodyPr>
          <a:lstStyle/>
          <a:p>
            <a:pPr algn="ctr"/>
            <a:r>
              <a:rPr lang="ja-JP" altLang="en-US" b="1" dirty="0">
                <a:latin typeface="+mn-ea"/>
              </a:rPr>
              <a:t>国</a:t>
            </a:r>
            <a:endParaRPr lang="en-US" altLang="ja-JP" b="1" dirty="0">
              <a:latin typeface="+mn-ea"/>
            </a:endParaRPr>
          </a:p>
          <a:p>
            <a:pPr algn="ctr"/>
            <a:r>
              <a:rPr lang="ja-JP" altLang="en-US" b="1" dirty="0">
                <a:latin typeface="+mn-ea"/>
              </a:rPr>
              <a:t>千葉市</a:t>
            </a:r>
            <a:endParaRPr lang="en-US" altLang="ja-JP" b="1" dirty="0">
              <a:latin typeface="+mn-ea"/>
            </a:endParaRPr>
          </a:p>
          <a:p>
            <a:pPr algn="ctr"/>
            <a:r>
              <a:rPr lang="ja-JP" altLang="en-US" b="1" dirty="0">
                <a:latin typeface="+mn-ea"/>
              </a:rPr>
              <a:t>事業</a:t>
            </a:r>
          </a:p>
        </p:txBody>
      </p:sp>
      <p:sp>
        <p:nvSpPr>
          <p:cNvPr id="31" name="右矢印 11">
            <a:extLst>
              <a:ext uri="{FF2B5EF4-FFF2-40B4-BE49-F238E27FC236}">
                <a16:creationId xmlns:a16="http://schemas.microsoft.com/office/drawing/2014/main" id="{E1EF84BA-CA26-4410-82E3-C58FFD6DD121}"/>
              </a:ext>
            </a:extLst>
          </p:cNvPr>
          <p:cNvSpPr/>
          <p:nvPr/>
        </p:nvSpPr>
        <p:spPr>
          <a:xfrm>
            <a:off x="3892770" y="5172121"/>
            <a:ext cx="648000" cy="432000"/>
          </a:xfrm>
          <a:prstGeom prst="rightArrow">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右矢印 11">
            <a:extLst>
              <a:ext uri="{FF2B5EF4-FFF2-40B4-BE49-F238E27FC236}">
                <a16:creationId xmlns:a16="http://schemas.microsoft.com/office/drawing/2014/main" id="{0C07CE35-5EC5-40DE-9618-0E720055BEFF}"/>
              </a:ext>
            </a:extLst>
          </p:cNvPr>
          <p:cNvSpPr/>
          <p:nvPr/>
        </p:nvSpPr>
        <p:spPr>
          <a:xfrm>
            <a:off x="5882602" y="5161488"/>
            <a:ext cx="648000" cy="432000"/>
          </a:xfrm>
          <a:prstGeom prst="rightArrow">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 name="テキスト ボックス 20">
            <a:extLst>
              <a:ext uri="{FF2B5EF4-FFF2-40B4-BE49-F238E27FC236}">
                <a16:creationId xmlns:a16="http://schemas.microsoft.com/office/drawing/2014/main" id="{95B3AA66-CC7C-9297-D226-F633819E62F3}"/>
              </a:ext>
            </a:extLst>
          </p:cNvPr>
          <p:cNvSpPr txBox="1"/>
          <p:nvPr/>
        </p:nvSpPr>
        <p:spPr>
          <a:xfrm>
            <a:off x="9112175" y="1446699"/>
            <a:ext cx="2236510" cy="400110"/>
          </a:xfrm>
          <a:prstGeom prst="rect">
            <a:avLst/>
          </a:prstGeom>
          <a:noFill/>
        </p:spPr>
        <p:txBody>
          <a:bodyPr wrap="none" rtlCol="0">
            <a:spAutoFit/>
          </a:bodyPr>
          <a:lstStyle/>
          <a:p>
            <a:pPr algn="ctr"/>
            <a:r>
              <a:rPr lang="ja-JP" altLang="en-US" sz="2000" b="1" dirty="0"/>
              <a:t>ディスカッション</a:t>
            </a:r>
          </a:p>
        </p:txBody>
      </p:sp>
      <p:sp>
        <p:nvSpPr>
          <p:cNvPr id="26" name="テキスト ボックス 25">
            <a:extLst>
              <a:ext uri="{FF2B5EF4-FFF2-40B4-BE49-F238E27FC236}">
                <a16:creationId xmlns:a16="http://schemas.microsoft.com/office/drawing/2014/main" id="{CF3E889D-F6B1-F287-1AB9-A3FFB65F3CCA}"/>
              </a:ext>
            </a:extLst>
          </p:cNvPr>
          <p:cNvSpPr txBox="1"/>
          <p:nvPr/>
        </p:nvSpPr>
        <p:spPr>
          <a:xfrm>
            <a:off x="8599214" y="5437356"/>
            <a:ext cx="3262432" cy="960263"/>
          </a:xfrm>
          <a:prstGeom prst="rect">
            <a:avLst/>
          </a:prstGeom>
          <a:solidFill>
            <a:schemeClr val="accent4">
              <a:lumMod val="50000"/>
            </a:schemeClr>
          </a:solidFill>
          <a:ln w="38100">
            <a:solidFill>
              <a:schemeClr val="bg1"/>
            </a:solidFill>
          </a:ln>
        </p:spPr>
        <p:txBody>
          <a:bodyPr wrap="none" rtlCol="0">
            <a:spAutoFit/>
          </a:bodyPr>
          <a:lstStyle/>
          <a:p>
            <a:pPr algn="ctr">
              <a:lnSpc>
                <a:spcPct val="120000"/>
              </a:lnSpc>
            </a:pPr>
            <a:r>
              <a:rPr lang="ja-JP" altLang="en-US" sz="2400" b="1" dirty="0">
                <a:solidFill>
                  <a:schemeClr val="bg1"/>
                </a:solidFill>
                <a:latin typeface="+mn-ea"/>
              </a:rPr>
              <a:t>効果的な風しん対策と</a:t>
            </a:r>
            <a:endParaRPr lang="en-US" altLang="ja-JP" sz="2400" b="1" dirty="0">
              <a:solidFill>
                <a:schemeClr val="bg1"/>
              </a:solidFill>
              <a:latin typeface="+mn-ea"/>
            </a:endParaRPr>
          </a:p>
          <a:p>
            <a:pPr algn="ctr">
              <a:lnSpc>
                <a:spcPct val="120000"/>
              </a:lnSpc>
            </a:pPr>
            <a:r>
              <a:rPr lang="ja-JP" altLang="en-US" sz="2400" b="1" dirty="0">
                <a:solidFill>
                  <a:schemeClr val="bg1"/>
                </a:solidFill>
                <a:latin typeface="+mn-ea"/>
              </a:rPr>
              <a:t>ワクチン接種の整備</a:t>
            </a:r>
          </a:p>
        </p:txBody>
      </p:sp>
      <p:grpSp>
        <p:nvGrpSpPr>
          <p:cNvPr id="6" name="グループ化 5">
            <a:extLst>
              <a:ext uri="{FF2B5EF4-FFF2-40B4-BE49-F238E27FC236}">
                <a16:creationId xmlns:a16="http://schemas.microsoft.com/office/drawing/2014/main" id="{91CF0C02-FA00-4539-B387-A281D4AA64DF}"/>
              </a:ext>
            </a:extLst>
          </p:cNvPr>
          <p:cNvGrpSpPr/>
          <p:nvPr/>
        </p:nvGrpSpPr>
        <p:grpSpPr>
          <a:xfrm>
            <a:off x="8848777" y="2397299"/>
            <a:ext cx="2763309" cy="2033766"/>
            <a:chOff x="8511285" y="3137686"/>
            <a:chExt cx="2763309" cy="2033766"/>
          </a:xfrm>
        </p:grpSpPr>
        <p:pic>
          <p:nvPicPr>
            <p:cNvPr id="23" name="Picture 3">
              <a:extLst>
                <a:ext uri="{FF2B5EF4-FFF2-40B4-BE49-F238E27FC236}">
                  <a16:creationId xmlns:a16="http://schemas.microsoft.com/office/drawing/2014/main" id="{50B931F7-3411-41C2-73D0-DD0EAF3F91D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511285" y="3137686"/>
              <a:ext cx="2763309"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a:extLst>
                <a:ext uri="{FF2B5EF4-FFF2-40B4-BE49-F238E27FC236}">
                  <a16:creationId xmlns:a16="http://schemas.microsoft.com/office/drawing/2014/main" id="{D0C75795-4331-0C15-AF03-EE8F99E79FAC}"/>
                </a:ext>
              </a:extLst>
            </p:cNvPr>
            <p:cNvSpPr txBox="1"/>
            <p:nvPr/>
          </p:nvSpPr>
          <p:spPr>
            <a:xfrm>
              <a:off x="8563481" y="4649686"/>
              <a:ext cx="2658915" cy="521766"/>
            </a:xfrm>
            <a:prstGeom prst="rect">
              <a:avLst/>
            </a:prstGeom>
            <a:noFill/>
          </p:spPr>
          <p:txBody>
            <a:bodyPr wrap="none" lIns="72000" tIns="72000" rIns="72000" bIns="18000" rtlCol="0">
              <a:spAutoFit/>
            </a:bodyPr>
            <a:lstStyle/>
            <a:p>
              <a:r>
                <a:rPr lang="ja-JP" altLang="en-US" sz="1400" dirty="0"/>
                <a:t>千葉大学真菌医学研究センター</a:t>
              </a:r>
              <a:endParaRPr lang="en-US" altLang="ja-JP" sz="1400" dirty="0"/>
            </a:p>
            <a:p>
              <a:r>
                <a:rPr lang="ja-JP" altLang="en-US" sz="1400" dirty="0"/>
                <a:t>倫理審査委員会承認済</a:t>
              </a:r>
            </a:p>
          </p:txBody>
        </p:sp>
      </p:grpSp>
      <p:sp>
        <p:nvSpPr>
          <p:cNvPr id="35" name="右矢印 11">
            <a:extLst>
              <a:ext uri="{FF2B5EF4-FFF2-40B4-BE49-F238E27FC236}">
                <a16:creationId xmlns:a16="http://schemas.microsoft.com/office/drawing/2014/main" id="{4CE8F244-E7B7-4803-BE3C-9C9E3A08D6E6}"/>
              </a:ext>
            </a:extLst>
          </p:cNvPr>
          <p:cNvSpPr/>
          <p:nvPr/>
        </p:nvSpPr>
        <p:spPr>
          <a:xfrm rot="5400000">
            <a:off x="9885553" y="4688173"/>
            <a:ext cx="648000" cy="473755"/>
          </a:xfrm>
          <a:prstGeom prst="rightArrow">
            <a:avLst>
              <a:gd name="adj1" fmla="val 45590"/>
              <a:gd name="adj2" fmla="val 50000"/>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矢印: U ターン 4">
            <a:extLst>
              <a:ext uri="{FF2B5EF4-FFF2-40B4-BE49-F238E27FC236}">
                <a16:creationId xmlns:a16="http://schemas.microsoft.com/office/drawing/2014/main" id="{786E1821-C3EC-4E89-8209-D7CBF6DBE9BF}"/>
              </a:ext>
            </a:extLst>
          </p:cNvPr>
          <p:cNvSpPr/>
          <p:nvPr/>
        </p:nvSpPr>
        <p:spPr>
          <a:xfrm flipH="1">
            <a:off x="4876998" y="2179481"/>
            <a:ext cx="2236511" cy="619757"/>
          </a:xfrm>
          <a:prstGeom prst="uturnArrow">
            <a:avLst>
              <a:gd name="adj1" fmla="val 31607"/>
              <a:gd name="adj2" fmla="val 25000"/>
              <a:gd name="adj3" fmla="val 0"/>
              <a:gd name="adj4" fmla="val 0"/>
              <a:gd name="adj5" fmla="val 77517"/>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二等辺三角形 14">
            <a:extLst>
              <a:ext uri="{FF2B5EF4-FFF2-40B4-BE49-F238E27FC236}">
                <a16:creationId xmlns:a16="http://schemas.microsoft.com/office/drawing/2014/main" id="{851B9EE8-67D8-42B6-B57A-2F29608AEE47}"/>
              </a:ext>
            </a:extLst>
          </p:cNvPr>
          <p:cNvSpPr/>
          <p:nvPr/>
        </p:nvSpPr>
        <p:spPr>
          <a:xfrm flipV="1">
            <a:off x="4851598" y="2619238"/>
            <a:ext cx="360000" cy="180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U ターン 26">
            <a:extLst>
              <a:ext uri="{FF2B5EF4-FFF2-40B4-BE49-F238E27FC236}">
                <a16:creationId xmlns:a16="http://schemas.microsoft.com/office/drawing/2014/main" id="{6E9C92A6-0A98-4985-BD9D-9BE463077F28}"/>
              </a:ext>
            </a:extLst>
          </p:cNvPr>
          <p:cNvSpPr/>
          <p:nvPr/>
        </p:nvSpPr>
        <p:spPr>
          <a:xfrm flipH="1">
            <a:off x="1009934" y="1893654"/>
            <a:ext cx="6373504" cy="905584"/>
          </a:xfrm>
          <a:prstGeom prst="uturnArrow">
            <a:avLst>
              <a:gd name="adj1" fmla="val 20941"/>
              <a:gd name="adj2" fmla="val 25000"/>
              <a:gd name="adj3" fmla="val 0"/>
              <a:gd name="adj4" fmla="val 0"/>
              <a:gd name="adj5" fmla="val 83545"/>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二等辺三角形 28">
            <a:extLst>
              <a:ext uri="{FF2B5EF4-FFF2-40B4-BE49-F238E27FC236}">
                <a16:creationId xmlns:a16="http://schemas.microsoft.com/office/drawing/2014/main" id="{41F8DF7A-94D8-4995-8EF3-F70568DBCA24}"/>
              </a:ext>
            </a:extLst>
          </p:cNvPr>
          <p:cNvSpPr/>
          <p:nvPr/>
        </p:nvSpPr>
        <p:spPr>
          <a:xfrm flipV="1">
            <a:off x="1057367" y="2607851"/>
            <a:ext cx="360000" cy="180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1165ACD3-F771-4768-A014-EA62F757C614}"/>
              </a:ext>
            </a:extLst>
          </p:cNvPr>
          <p:cNvSpPr txBox="1"/>
          <p:nvPr/>
        </p:nvSpPr>
        <p:spPr>
          <a:xfrm>
            <a:off x="3225395" y="1446699"/>
            <a:ext cx="1980030" cy="400110"/>
          </a:xfrm>
          <a:prstGeom prst="rect">
            <a:avLst/>
          </a:prstGeom>
          <a:noFill/>
        </p:spPr>
        <p:txBody>
          <a:bodyPr wrap="none" rtlCol="0">
            <a:spAutoFit/>
          </a:bodyPr>
          <a:lstStyle/>
          <a:p>
            <a:pPr algn="ctr"/>
            <a:r>
              <a:rPr lang="ja-JP" altLang="en-US" sz="2000" b="1" dirty="0">
                <a:latin typeface="+mn-ea"/>
              </a:rPr>
              <a:t>フィードバック</a:t>
            </a:r>
          </a:p>
        </p:txBody>
      </p:sp>
      <p:sp>
        <p:nvSpPr>
          <p:cNvPr id="36" name="正方形/長方形 35">
            <a:extLst>
              <a:ext uri="{FF2B5EF4-FFF2-40B4-BE49-F238E27FC236}">
                <a16:creationId xmlns:a16="http://schemas.microsoft.com/office/drawing/2014/main" id="{AE3135ED-E743-4B4C-B230-5F3639E9511B}"/>
              </a:ext>
            </a:extLst>
          </p:cNvPr>
          <p:cNvSpPr/>
          <p:nvPr/>
        </p:nvSpPr>
        <p:spPr>
          <a:xfrm>
            <a:off x="8306323" y="1349962"/>
            <a:ext cx="3703393" cy="5107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181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吹き出し: 折線 (枠なし) 29">
            <a:extLst>
              <a:ext uri="{FF2B5EF4-FFF2-40B4-BE49-F238E27FC236}">
                <a16:creationId xmlns:a16="http://schemas.microsoft.com/office/drawing/2014/main" id="{71D9F3A4-CF8A-4FFA-8FDD-122DF3FC1351}"/>
              </a:ext>
            </a:extLst>
          </p:cNvPr>
          <p:cNvSpPr/>
          <p:nvPr/>
        </p:nvSpPr>
        <p:spPr>
          <a:xfrm>
            <a:off x="448966" y="529255"/>
            <a:ext cx="7067174" cy="503590"/>
          </a:xfrm>
          <a:prstGeom prst="callout2">
            <a:avLst>
              <a:gd name="adj1" fmla="val 97768"/>
              <a:gd name="adj2" fmla="val 98773"/>
              <a:gd name="adj3" fmla="val 99649"/>
              <a:gd name="adj4" fmla="val 1621"/>
              <a:gd name="adj5" fmla="val 105758"/>
              <a:gd name="adj6" fmla="val 1613"/>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pPr algn="ctr"/>
            <a:r>
              <a:rPr lang="ja-JP" altLang="en-US" sz="2800" b="1" dirty="0">
                <a:solidFill>
                  <a:schemeClr val="tx1">
                    <a:lumMod val="95000"/>
                    <a:lumOff val="5000"/>
                  </a:schemeClr>
                </a:solidFill>
              </a:rPr>
              <a:t>千葉市の風しん対策事業 連携共同研究事業</a:t>
            </a:r>
            <a:endParaRPr kumimoji="1" lang="ja-JP" altLang="en-US" sz="2800" b="1" dirty="0">
              <a:solidFill>
                <a:schemeClr val="tx1">
                  <a:lumMod val="95000"/>
                  <a:lumOff val="5000"/>
                </a:schemeClr>
              </a:solidFill>
            </a:endParaRPr>
          </a:p>
        </p:txBody>
      </p:sp>
      <p:pic>
        <p:nvPicPr>
          <p:cNvPr id="3" name="Picture 2">
            <a:extLst>
              <a:ext uri="{FF2B5EF4-FFF2-40B4-BE49-F238E27FC236}">
                <a16:creationId xmlns:a16="http://schemas.microsoft.com/office/drawing/2014/main" id="{7983F85B-71A4-DA58-7C10-A493CEE5AC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365"/>
          <a:stretch/>
        </p:blipFill>
        <p:spPr bwMode="auto">
          <a:xfrm>
            <a:off x="3976998" y="3030318"/>
            <a:ext cx="2160000" cy="1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86D8810E-5F78-082E-7C58-DBF7F6B363A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1" r="-1977"/>
          <a:stretch/>
        </p:blipFill>
        <p:spPr bwMode="auto">
          <a:xfrm>
            <a:off x="6334526" y="2904318"/>
            <a:ext cx="1924364"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5">
            <a:extLst>
              <a:ext uri="{FF2B5EF4-FFF2-40B4-BE49-F238E27FC236}">
                <a16:creationId xmlns:a16="http://schemas.microsoft.com/office/drawing/2014/main" id="{0C928313-5B80-9628-A236-93AFF6A2B7A9}"/>
              </a:ext>
            </a:extLst>
          </p:cNvPr>
          <p:cNvSpPr/>
          <p:nvPr/>
        </p:nvSpPr>
        <p:spPr>
          <a:xfrm>
            <a:off x="2533399" y="4287883"/>
            <a:ext cx="1260000" cy="1080000"/>
          </a:xfrm>
          <a:prstGeom prst="round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抗体検査</a:t>
            </a:r>
            <a:endParaRPr lang="en-US" altLang="ja-JP" b="1" dirty="0">
              <a:solidFill>
                <a:schemeClr val="tx1"/>
              </a:solidFill>
              <a:latin typeface="+mn-ea"/>
            </a:endParaRPr>
          </a:p>
          <a:p>
            <a:pPr algn="ctr"/>
            <a:r>
              <a:rPr lang="ja-JP" altLang="en-US" b="1" dirty="0">
                <a:solidFill>
                  <a:schemeClr val="tx1"/>
                </a:solidFill>
                <a:latin typeface="+mn-ea"/>
              </a:rPr>
              <a:t>申込書</a:t>
            </a:r>
          </a:p>
        </p:txBody>
      </p:sp>
      <p:sp>
        <p:nvSpPr>
          <p:cNvPr id="8" name="角丸四角形 8">
            <a:extLst>
              <a:ext uri="{FF2B5EF4-FFF2-40B4-BE49-F238E27FC236}">
                <a16:creationId xmlns:a16="http://schemas.microsoft.com/office/drawing/2014/main" id="{621DD618-AD7F-0E11-DD2D-368D3079687B}"/>
              </a:ext>
            </a:extLst>
          </p:cNvPr>
          <p:cNvSpPr/>
          <p:nvPr/>
        </p:nvSpPr>
        <p:spPr>
          <a:xfrm>
            <a:off x="2518018" y="5377488"/>
            <a:ext cx="1260000" cy="1080000"/>
          </a:xfrm>
          <a:prstGeom prst="roundRect">
            <a:avLst/>
          </a:prstGeom>
          <a:solidFill>
            <a:schemeClr val="accent4">
              <a:lumMod val="40000"/>
              <a:lumOff val="6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ワクチン接種</a:t>
            </a:r>
            <a:endParaRPr lang="en-US" altLang="ja-JP" b="1" dirty="0">
              <a:solidFill>
                <a:schemeClr val="tx1"/>
              </a:solidFill>
              <a:latin typeface="+mn-ea"/>
            </a:endParaRPr>
          </a:p>
          <a:p>
            <a:pPr algn="ctr"/>
            <a:r>
              <a:rPr lang="ja-JP" altLang="en-US" b="1" dirty="0">
                <a:solidFill>
                  <a:schemeClr val="tx1"/>
                </a:solidFill>
                <a:latin typeface="+mn-ea"/>
              </a:rPr>
              <a:t>予診票</a:t>
            </a:r>
          </a:p>
        </p:txBody>
      </p:sp>
      <p:pic>
        <p:nvPicPr>
          <p:cNvPr id="9" name="図 8">
            <a:extLst>
              <a:ext uri="{FF2B5EF4-FFF2-40B4-BE49-F238E27FC236}">
                <a16:creationId xmlns:a16="http://schemas.microsoft.com/office/drawing/2014/main" id="{8DC4D7F6-759C-41B0-3F07-5A7BB7F14E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556" y="2904318"/>
            <a:ext cx="1405270" cy="1512000"/>
          </a:xfrm>
          <a:prstGeom prst="rect">
            <a:avLst/>
          </a:prstGeom>
        </p:spPr>
      </p:pic>
      <p:sp>
        <p:nvSpPr>
          <p:cNvPr id="10" name="テキスト ボックス 9">
            <a:extLst>
              <a:ext uri="{FF2B5EF4-FFF2-40B4-BE49-F238E27FC236}">
                <a16:creationId xmlns:a16="http://schemas.microsoft.com/office/drawing/2014/main" id="{B9604FF0-DB2D-B249-2E25-9A5C27DE8D92}"/>
              </a:ext>
            </a:extLst>
          </p:cNvPr>
          <p:cNvSpPr txBox="1"/>
          <p:nvPr/>
        </p:nvSpPr>
        <p:spPr>
          <a:xfrm>
            <a:off x="448966" y="4447813"/>
            <a:ext cx="1569660" cy="369332"/>
          </a:xfrm>
          <a:prstGeom prst="rect">
            <a:avLst/>
          </a:prstGeom>
          <a:noFill/>
        </p:spPr>
        <p:txBody>
          <a:bodyPr wrap="none" rtlCol="0">
            <a:spAutoFit/>
          </a:bodyPr>
          <a:lstStyle/>
          <a:p>
            <a:r>
              <a:rPr lang="ja-JP" altLang="en-US" b="1" dirty="0"/>
              <a:t>千葉市医師会</a:t>
            </a:r>
          </a:p>
        </p:txBody>
      </p:sp>
      <p:sp>
        <p:nvSpPr>
          <p:cNvPr id="11" name="テキスト ボックス 10">
            <a:extLst>
              <a:ext uri="{FF2B5EF4-FFF2-40B4-BE49-F238E27FC236}">
                <a16:creationId xmlns:a16="http://schemas.microsoft.com/office/drawing/2014/main" id="{3C012E09-7B7C-FDBE-884C-902133B334B9}"/>
              </a:ext>
            </a:extLst>
          </p:cNvPr>
          <p:cNvSpPr txBox="1"/>
          <p:nvPr/>
        </p:nvSpPr>
        <p:spPr>
          <a:xfrm>
            <a:off x="4384613" y="4447813"/>
            <a:ext cx="1569660" cy="369332"/>
          </a:xfrm>
          <a:prstGeom prst="rect">
            <a:avLst/>
          </a:prstGeom>
          <a:noFill/>
        </p:spPr>
        <p:txBody>
          <a:bodyPr wrap="none" rtlCol="0">
            <a:spAutoFit/>
          </a:bodyPr>
          <a:lstStyle/>
          <a:p>
            <a:r>
              <a:rPr lang="ja-JP" altLang="en-US" b="1" dirty="0"/>
              <a:t>千葉市保健所</a:t>
            </a:r>
          </a:p>
        </p:txBody>
      </p:sp>
      <p:sp>
        <p:nvSpPr>
          <p:cNvPr id="12" name="テキスト ボックス 11">
            <a:extLst>
              <a:ext uri="{FF2B5EF4-FFF2-40B4-BE49-F238E27FC236}">
                <a16:creationId xmlns:a16="http://schemas.microsoft.com/office/drawing/2014/main" id="{578C425F-65C5-D4C3-D099-5273537EACF5}"/>
              </a:ext>
            </a:extLst>
          </p:cNvPr>
          <p:cNvSpPr txBox="1"/>
          <p:nvPr/>
        </p:nvSpPr>
        <p:spPr>
          <a:xfrm>
            <a:off x="6718810" y="4447813"/>
            <a:ext cx="1107996" cy="369332"/>
          </a:xfrm>
          <a:prstGeom prst="rect">
            <a:avLst/>
          </a:prstGeom>
          <a:noFill/>
        </p:spPr>
        <p:txBody>
          <a:bodyPr wrap="none" rtlCol="0">
            <a:spAutoFit/>
          </a:bodyPr>
          <a:lstStyle/>
          <a:p>
            <a:r>
              <a:rPr lang="ja-JP" altLang="en-US" b="1" dirty="0"/>
              <a:t>千葉大学</a:t>
            </a:r>
          </a:p>
        </p:txBody>
      </p:sp>
      <p:sp>
        <p:nvSpPr>
          <p:cNvPr id="13" name="右矢印 11">
            <a:extLst>
              <a:ext uri="{FF2B5EF4-FFF2-40B4-BE49-F238E27FC236}">
                <a16:creationId xmlns:a16="http://schemas.microsoft.com/office/drawing/2014/main" id="{786BE084-62D7-BCE2-27DD-DA469EDE9550}"/>
              </a:ext>
            </a:extLst>
          </p:cNvPr>
          <p:cNvSpPr/>
          <p:nvPr/>
        </p:nvSpPr>
        <p:spPr>
          <a:xfrm>
            <a:off x="1793577" y="5172121"/>
            <a:ext cx="648000" cy="432000"/>
          </a:xfrm>
          <a:prstGeom prst="rightArrow">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a:extLst>
              <a:ext uri="{FF2B5EF4-FFF2-40B4-BE49-F238E27FC236}">
                <a16:creationId xmlns:a16="http://schemas.microsoft.com/office/drawing/2014/main" id="{9BBE7F2A-8B48-5B22-4478-EE3270E94A76}"/>
              </a:ext>
            </a:extLst>
          </p:cNvPr>
          <p:cNvSpPr txBox="1"/>
          <p:nvPr/>
        </p:nvSpPr>
        <p:spPr>
          <a:xfrm>
            <a:off x="4724563" y="5048668"/>
            <a:ext cx="877163" cy="646331"/>
          </a:xfrm>
          <a:prstGeom prst="rect">
            <a:avLst/>
          </a:prstGeom>
          <a:noFill/>
        </p:spPr>
        <p:txBody>
          <a:bodyPr wrap="none" rtlCol="0">
            <a:spAutoFit/>
          </a:bodyPr>
          <a:lstStyle/>
          <a:p>
            <a:pPr algn="ctr"/>
            <a:r>
              <a:rPr lang="ja-JP" altLang="en-US" b="1" dirty="0">
                <a:latin typeface="+mn-ea"/>
              </a:rPr>
              <a:t>集計</a:t>
            </a:r>
            <a:endParaRPr lang="en-US" altLang="ja-JP" b="1" dirty="0">
              <a:latin typeface="+mn-ea"/>
            </a:endParaRPr>
          </a:p>
          <a:p>
            <a:pPr algn="ctr"/>
            <a:r>
              <a:rPr lang="ja-JP" altLang="en-US" b="1" dirty="0">
                <a:latin typeface="+mn-ea"/>
              </a:rPr>
              <a:t>匿名化</a:t>
            </a:r>
          </a:p>
        </p:txBody>
      </p:sp>
      <p:sp>
        <p:nvSpPr>
          <p:cNvPr id="17" name="テキスト ボックス 16">
            <a:extLst>
              <a:ext uri="{FF2B5EF4-FFF2-40B4-BE49-F238E27FC236}">
                <a16:creationId xmlns:a16="http://schemas.microsoft.com/office/drawing/2014/main" id="{54E6FFED-64C5-D4F4-1BA9-514255839523}"/>
              </a:ext>
            </a:extLst>
          </p:cNvPr>
          <p:cNvSpPr txBox="1"/>
          <p:nvPr/>
        </p:nvSpPr>
        <p:spPr>
          <a:xfrm>
            <a:off x="6627294" y="5064955"/>
            <a:ext cx="1338829" cy="646331"/>
          </a:xfrm>
          <a:prstGeom prst="rect">
            <a:avLst/>
          </a:prstGeom>
          <a:noFill/>
        </p:spPr>
        <p:txBody>
          <a:bodyPr wrap="none" rtlCol="0">
            <a:spAutoFit/>
          </a:bodyPr>
          <a:lstStyle/>
          <a:p>
            <a:pPr algn="ctr"/>
            <a:r>
              <a:rPr lang="ja-JP" altLang="en-US" b="1" dirty="0">
                <a:latin typeface="+mn-ea"/>
              </a:rPr>
              <a:t>データ解析</a:t>
            </a:r>
            <a:endParaRPr lang="en-US" altLang="ja-JP" b="1" dirty="0">
              <a:latin typeface="+mn-ea"/>
            </a:endParaRPr>
          </a:p>
          <a:p>
            <a:pPr algn="ctr"/>
            <a:r>
              <a:rPr lang="ja-JP" altLang="en-US" b="1" dirty="0">
                <a:latin typeface="+mn-ea"/>
              </a:rPr>
              <a:t>傾向分析</a:t>
            </a:r>
          </a:p>
        </p:txBody>
      </p:sp>
      <p:sp>
        <p:nvSpPr>
          <p:cNvPr id="18" name="テキスト ボックス 17">
            <a:extLst>
              <a:ext uri="{FF2B5EF4-FFF2-40B4-BE49-F238E27FC236}">
                <a16:creationId xmlns:a16="http://schemas.microsoft.com/office/drawing/2014/main" id="{7F282EE2-3AE9-89BF-9F8B-834BF0A23FC4}"/>
              </a:ext>
            </a:extLst>
          </p:cNvPr>
          <p:cNvSpPr txBox="1"/>
          <p:nvPr/>
        </p:nvSpPr>
        <p:spPr>
          <a:xfrm>
            <a:off x="790040" y="4926456"/>
            <a:ext cx="877163" cy="923330"/>
          </a:xfrm>
          <a:prstGeom prst="rect">
            <a:avLst/>
          </a:prstGeom>
          <a:noFill/>
        </p:spPr>
        <p:txBody>
          <a:bodyPr wrap="none" rtlCol="0">
            <a:spAutoFit/>
          </a:bodyPr>
          <a:lstStyle/>
          <a:p>
            <a:pPr algn="ctr"/>
            <a:r>
              <a:rPr lang="ja-JP" altLang="en-US" b="1" dirty="0">
                <a:latin typeface="+mn-ea"/>
              </a:rPr>
              <a:t>国</a:t>
            </a:r>
            <a:endParaRPr lang="en-US" altLang="ja-JP" b="1" dirty="0">
              <a:latin typeface="+mn-ea"/>
            </a:endParaRPr>
          </a:p>
          <a:p>
            <a:pPr algn="ctr"/>
            <a:r>
              <a:rPr lang="ja-JP" altLang="en-US" b="1" dirty="0">
                <a:latin typeface="+mn-ea"/>
              </a:rPr>
              <a:t>千葉市</a:t>
            </a:r>
            <a:endParaRPr lang="en-US" altLang="ja-JP" b="1" dirty="0">
              <a:latin typeface="+mn-ea"/>
            </a:endParaRPr>
          </a:p>
          <a:p>
            <a:pPr algn="ctr"/>
            <a:r>
              <a:rPr lang="ja-JP" altLang="en-US" b="1" dirty="0">
                <a:latin typeface="+mn-ea"/>
              </a:rPr>
              <a:t>事業</a:t>
            </a:r>
          </a:p>
        </p:txBody>
      </p:sp>
      <p:sp>
        <p:nvSpPr>
          <p:cNvPr id="31" name="右矢印 11">
            <a:extLst>
              <a:ext uri="{FF2B5EF4-FFF2-40B4-BE49-F238E27FC236}">
                <a16:creationId xmlns:a16="http://schemas.microsoft.com/office/drawing/2014/main" id="{E1EF84BA-CA26-4410-82E3-C58FFD6DD121}"/>
              </a:ext>
            </a:extLst>
          </p:cNvPr>
          <p:cNvSpPr/>
          <p:nvPr/>
        </p:nvSpPr>
        <p:spPr>
          <a:xfrm>
            <a:off x="3892770" y="5172121"/>
            <a:ext cx="648000" cy="432000"/>
          </a:xfrm>
          <a:prstGeom prst="rightArrow">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右矢印 11">
            <a:extLst>
              <a:ext uri="{FF2B5EF4-FFF2-40B4-BE49-F238E27FC236}">
                <a16:creationId xmlns:a16="http://schemas.microsoft.com/office/drawing/2014/main" id="{0C07CE35-5EC5-40DE-9618-0E720055BEFF}"/>
              </a:ext>
            </a:extLst>
          </p:cNvPr>
          <p:cNvSpPr/>
          <p:nvPr/>
        </p:nvSpPr>
        <p:spPr>
          <a:xfrm>
            <a:off x="5882602" y="5161488"/>
            <a:ext cx="648000" cy="432000"/>
          </a:xfrm>
          <a:prstGeom prst="rightArrow">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21" name="テキスト ボックス 20">
            <a:extLst>
              <a:ext uri="{FF2B5EF4-FFF2-40B4-BE49-F238E27FC236}">
                <a16:creationId xmlns:a16="http://schemas.microsoft.com/office/drawing/2014/main" id="{95B3AA66-CC7C-9297-D226-F633819E62F3}"/>
              </a:ext>
            </a:extLst>
          </p:cNvPr>
          <p:cNvSpPr txBox="1"/>
          <p:nvPr/>
        </p:nvSpPr>
        <p:spPr>
          <a:xfrm>
            <a:off x="9112175" y="1446699"/>
            <a:ext cx="2236510" cy="400110"/>
          </a:xfrm>
          <a:prstGeom prst="rect">
            <a:avLst/>
          </a:prstGeom>
          <a:noFill/>
        </p:spPr>
        <p:txBody>
          <a:bodyPr wrap="none" rtlCol="0">
            <a:spAutoFit/>
          </a:bodyPr>
          <a:lstStyle/>
          <a:p>
            <a:pPr algn="ctr"/>
            <a:r>
              <a:rPr lang="ja-JP" altLang="en-US" sz="2000" b="1" dirty="0"/>
              <a:t>ディスカッション</a:t>
            </a:r>
          </a:p>
        </p:txBody>
      </p:sp>
      <p:sp>
        <p:nvSpPr>
          <p:cNvPr id="26" name="テキスト ボックス 25">
            <a:extLst>
              <a:ext uri="{FF2B5EF4-FFF2-40B4-BE49-F238E27FC236}">
                <a16:creationId xmlns:a16="http://schemas.microsoft.com/office/drawing/2014/main" id="{CF3E889D-F6B1-F287-1AB9-A3FFB65F3CCA}"/>
              </a:ext>
            </a:extLst>
          </p:cNvPr>
          <p:cNvSpPr txBox="1"/>
          <p:nvPr/>
        </p:nvSpPr>
        <p:spPr>
          <a:xfrm>
            <a:off x="8599213" y="5133467"/>
            <a:ext cx="3262432" cy="960263"/>
          </a:xfrm>
          <a:prstGeom prst="rect">
            <a:avLst/>
          </a:prstGeom>
          <a:solidFill>
            <a:schemeClr val="accent4">
              <a:lumMod val="50000"/>
            </a:schemeClr>
          </a:solidFill>
          <a:ln w="38100">
            <a:solidFill>
              <a:schemeClr val="bg1"/>
            </a:solidFill>
          </a:ln>
        </p:spPr>
        <p:txBody>
          <a:bodyPr wrap="none" rtlCol="0">
            <a:spAutoFit/>
          </a:bodyPr>
          <a:lstStyle/>
          <a:p>
            <a:pPr algn="ctr">
              <a:lnSpc>
                <a:spcPct val="120000"/>
              </a:lnSpc>
            </a:pPr>
            <a:r>
              <a:rPr lang="ja-JP" altLang="en-US" sz="2400" b="1" dirty="0">
                <a:solidFill>
                  <a:schemeClr val="bg1"/>
                </a:solidFill>
                <a:latin typeface="+mn-ea"/>
              </a:rPr>
              <a:t>効果的な風しん対策と</a:t>
            </a:r>
            <a:endParaRPr lang="en-US" altLang="ja-JP" sz="2400" b="1" dirty="0">
              <a:solidFill>
                <a:schemeClr val="bg1"/>
              </a:solidFill>
              <a:latin typeface="+mn-ea"/>
            </a:endParaRPr>
          </a:p>
          <a:p>
            <a:pPr algn="ctr">
              <a:lnSpc>
                <a:spcPct val="120000"/>
              </a:lnSpc>
            </a:pPr>
            <a:r>
              <a:rPr lang="ja-JP" altLang="en-US" sz="2400" b="1" dirty="0">
                <a:solidFill>
                  <a:schemeClr val="bg1"/>
                </a:solidFill>
                <a:latin typeface="+mn-ea"/>
              </a:rPr>
              <a:t>ワクチン接種の整備</a:t>
            </a:r>
          </a:p>
        </p:txBody>
      </p:sp>
      <p:pic>
        <p:nvPicPr>
          <p:cNvPr id="23" name="Picture 3">
            <a:extLst>
              <a:ext uri="{FF2B5EF4-FFF2-40B4-BE49-F238E27FC236}">
                <a16:creationId xmlns:a16="http://schemas.microsoft.com/office/drawing/2014/main" id="{50B931F7-3411-41C2-73D0-DD0EAF3F91D8}"/>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8848777" y="2397299"/>
            <a:ext cx="2763309"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右矢印 11">
            <a:extLst>
              <a:ext uri="{FF2B5EF4-FFF2-40B4-BE49-F238E27FC236}">
                <a16:creationId xmlns:a16="http://schemas.microsoft.com/office/drawing/2014/main" id="{4CE8F244-E7B7-4803-BE3C-9C9E3A08D6E6}"/>
              </a:ext>
            </a:extLst>
          </p:cNvPr>
          <p:cNvSpPr/>
          <p:nvPr/>
        </p:nvSpPr>
        <p:spPr>
          <a:xfrm rot="5400000">
            <a:off x="9906429" y="4286474"/>
            <a:ext cx="648000" cy="473755"/>
          </a:xfrm>
          <a:prstGeom prst="rightArrow">
            <a:avLst>
              <a:gd name="adj1" fmla="val 45590"/>
              <a:gd name="adj2" fmla="val 50000"/>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 name="矢印: U ターン 4">
            <a:extLst>
              <a:ext uri="{FF2B5EF4-FFF2-40B4-BE49-F238E27FC236}">
                <a16:creationId xmlns:a16="http://schemas.microsoft.com/office/drawing/2014/main" id="{786E1821-C3EC-4E89-8209-D7CBF6DBE9BF}"/>
              </a:ext>
            </a:extLst>
          </p:cNvPr>
          <p:cNvSpPr/>
          <p:nvPr/>
        </p:nvSpPr>
        <p:spPr>
          <a:xfrm flipH="1">
            <a:off x="4876998" y="2179481"/>
            <a:ext cx="2236511" cy="619757"/>
          </a:xfrm>
          <a:prstGeom prst="uturnArrow">
            <a:avLst>
              <a:gd name="adj1" fmla="val 31607"/>
              <a:gd name="adj2" fmla="val 25000"/>
              <a:gd name="adj3" fmla="val 0"/>
              <a:gd name="adj4" fmla="val 0"/>
              <a:gd name="adj5" fmla="val 77517"/>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二等辺三角形 14">
            <a:extLst>
              <a:ext uri="{FF2B5EF4-FFF2-40B4-BE49-F238E27FC236}">
                <a16:creationId xmlns:a16="http://schemas.microsoft.com/office/drawing/2014/main" id="{851B9EE8-67D8-42B6-B57A-2F29608AEE47}"/>
              </a:ext>
            </a:extLst>
          </p:cNvPr>
          <p:cNvSpPr/>
          <p:nvPr/>
        </p:nvSpPr>
        <p:spPr>
          <a:xfrm flipV="1">
            <a:off x="4851598" y="2619238"/>
            <a:ext cx="360000" cy="180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U ターン 26">
            <a:extLst>
              <a:ext uri="{FF2B5EF4-FFF2-40B4-BE49-F238E27FC236}">
                <a16:creationId xmlns:a16="http://schemas.microsoft.com/office/drawing/2014/main" id="{6E9C92A6-0A98-4985-BD9D-9BE463077F28}"/>
              </a:ext>
            </a:extLst>
          </p:cNvPr>
          <p:cNvSpPr/>
          <p:nvPr/>
        </p:nvSpPr>
        <p:spPr>
          <a:xfrm flipH="1">
            <a:off x="1009934" y="1893654"/>
            <a:ext cx="6373504" cy="905584"/>
          </a:xfrm>
          <a:prstGeom prst="uturnArrow">
            <a:avLst>
              <a:gd name="adj1" fmla="val 20941"/>
              <a:gd name="adj2" fmla="val 25000"/>
              <a:gd name="adj3" fmla="val 0"/>
              <a:gd name="adj4" fmla="val 0"/>
              <a:gd name="adj5" fmla="val 83545"/>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二等辺三角形 28">
            <a:extLst>
              <a:ext uri="{FF2B5EF4-FFF2-40B4-BE49-F238E27FC236}">
                <a16:creationId xmlns:a16="http://schemas.microsoft.com/office/drawing/2014/main" id="{41F8DF7A-94D8-4995-8EF3-F70568DBCA24}"/>
              </a:ext>
            </a:extLst>
          </p:cNvPr>
          <p:cNvSpPr/>
          <p:nvPr/>
        </p:nvSpPr>
        <p:spPr>
          <a:xfrm flipV="1">
            <a:off x="1057367" y="2607851"/>
            <a:ext cx="360000" cy="180000"/>
          </a:xfrm>
          <a:prstGeom prs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1165ACD3-F771-4768-A014-EA62F757C614}"/>
              </a:ext>
            </a:extLst>
          </p:cNvPr>
          <p:cNvSpPr txBox="1"/>
          <p:nvPr/>
        </p:nvSpPr>
        <p:spPr>
          <a:xfrm>
            <a:off x="3225395" y="1446699"/>
            <a:ext cx="1980030" cy="400110"/>
          </a:xfrm>
          <a:prstGeom prst="rect">
            <a:avLst/>
          </a:prstGeom>
          <a:noFill/>
        </p:spPr>
        <p:txBody>
          <a:bodyPr wrap="none" rtlCol="0">
            <a:spAutoFit/>
          </a:bodyPr>
          <a:lstStyle/>
          <a:p>
            <a:pPr algn="ctr"/>
            <a:r>
              <a:rPr lang="ja-JP" altLang="en-US" sz="2000" b="1" dirty="0">
                <a:latin typeface="+mn-ea"/>
              </a:rPr>
              <a:t>フィードバック</a:t>
            </a:r>
          </a:p>
        </p:txBody>
      </p:sp>
      <p:sp>
        <p:nvSpPr>
          <p:cNvPr id="2" name="テキスト ボックス 1">
            <a:extLst>
              <a:ext uri="{FF2B5EF4-FFF2-40B4-BE49-F238E27FC236}">
                <a16:creationId xmlns:a16="http://schemas.microsoft.com/office/drawing/2014/main" id="{E9569664-2C3B-D114-441B-0BBF8CB4B0F3}"/>
              </a:ext>
            </a:extLst>
          </p:cNvPr>
          <p:cNvSpPr txBox="1"/>
          <p:nvPr/>
        </p:nvSpPr>
        <p:spPr>
          <a:xfrm>
            <a:off x="7509838" y="6477533"/>
            <a:ext cx="4642384" cy="306323"/>
          </a:xfrm>
          <a:prstGeom prst="rect">
            <a:avLst/>
          </a:prstGeom>
          <a:noFill/>
        </p:spPr>
        <p:txBody>
          <a:bodyPr wrap="square" lIns="72000" tIns="72000" rIns="72000" bIns="18000" rtlCol="0">
            <a:spAutoFit/>
          </a:bodyPr>
          <a:lstStyle/>
          <a:p>
            <a:r>
              <a:rPr lang="ja-JP" altLang="en-US" sz="1400" dirty="0"/>
              <a:t>千葉大学真菌医学研究センター倫理審査委員会承認済</a:t>
            </a:r>
          </a:p>
        </p:txBody>
      </p:sp>
    </p:spTree>
    <p:extLst>
      <p:ext uri="{BB962C8B-B14F-4D97-AF65-F5344CB8AC3E}">
        <p14:creationId xmlns:p14="http://schemas.microsoft.com/office/powerpoint/2010/main" val="11207646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2">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5189</Words>
  <Application>Microsoft Office PowerPoint</Application>
  <PresentationFormat>ワイド画面</PresentationFormat>
  <Paragraphs>803</Paragraphs>
  <Slides>44</Slides>
  <Notes>39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44</vt:i4>
      </vt:variant>
    </vt:vector>
  </HeadingPairs>
  <TitlesOfParts>
    <vt:vector size="50" baseType="lpstr">
      <vt:lpstr>Meiryo UI</vt:lpstr>
      <vt:lpstr>メイリオ</vt:lpstr>
      <vt:lpstr>游ゴシック</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110</cp:revision>
  <dcterms:created xsi:type="dcterms:W3CDTF">2022-11-09T09:12:47Z</dcterms:created>
  <dcterms:modified xsi:type="dcterms:W3CDTF">2023-03-01T13:17:46Z</dcterms:modified>
</cp:coreProperties>
</file>